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88" r:id="rId5"/>
    <p:sldId id="281" r:id="rId6"/>
    <p:sldId id="282" r:id="rId7"/>
    <p:sldId id="283" r:id="rId8"/>
    <p:sldId id="284" r:id="rId9"/>
    <p:sldId id="285" r:id="rId10"/>
    <p:sldId id="286" r:id="rId11"/>
    <p:sldId id="289" r:id="rId12"/>
    <p:sldId id="292" r:id="rId13"/>
    <p:sldId id="256" r:id="rId14"/>
    <p:sldId id="257" r:id="rId15"/>
    <p:sldId id="279" r:id="rId16"/>
    <p:sldId id="280" r:id="rId17"/>
    <p:sldId id="263" r:id="rId18"/>
    <p:sldId id="265" r:id="rId19"/>
    <p:sldId id="266" r:id="rId20"/>
    <p:sldId id="267" r:id="rId21"/>
    <p:sldId id="268" r:id="rId22"/>
    <p:sldId id="269" r:id="rId23"/>
    <p:sldId id="271" r:id="rId24"/>
    <p:sldId id="270" r:id="rId25"/>
    <p:sldId id="272" r:id="rId26"/>
    <p:sldId id="273" r:id="rId27"/>
    <p:sldId id="274" r:id="rId28"/>
    <p:sldId id="276" r:id="rId29"/>
    <p:sldId id="277" r:id="rId30"/>
    <p:sldId id="275" r:id="rId31"/>
    <p:sldId id="278" r:id="rId32"/>
    <p:sldId id="291" r:id="rId3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01D"/>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A0D594-315B-4AC1-8347-A73DE08367C6}" v="10" dt="2020-11-11T09:40:31.0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7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irini Gkotsi" userId="5c7c14db-6e4f-40df-9989-e03c0d12dcf5" providerId="ADAL" clId="{5EA0D594-315B-4AC1-8347-A73DE08367C6}"/>
    <pc:docChg chg="undo custSel addSld delSld modSld sldOrd">
      <pc:chgData name="Eirini Gkotsi" userId="5c7c14db-6e4f-40df-9989-e03c0d12dcf5" providerId="ADAL" clId="{5EA0D594-315B-4AC1-8347-A73DE08367C6}" dt="2020-11-11T09:42:59.472" v="482" actId="14100"/>
      <pc:docMkLst>
        <pc:docMk/>
      </pc:docMkLst>
      <pc:sldChg chg="addSp modSp mod">
        <pc:chgData name="Eirini Gkotsi" userId="5c7c14db-6e4f-40df-9989-e03c0d12dcf5" providerId="ADAL" clId="{5EA0D594-315B-4AC1-8347-A73DE08367C6}" dt="2020-11-11T09:42:59.472" v="482" actId="14100"/>
        <pc:sldMkLst>
          <pc:docMk/>
          <pc:sldMk cId="0" sldId="256"/>
        </pc:sldMkLst>
        <pc:spChg chg="mod">
          <ac:chgData name="Eirini Gkotsi" userId="5c7c14db-6e4f-40df-9989-e03c0d12dcf5" providerId="ADAL" clId="{5EA0D594-315B-4AC1-8347-A73DE08367C6}" dt="2020-11-11T09:42:01.203" v="474" actId="1076"/>
          <ac:spMkLst>
            <pc:docMk/>
            <pc:sldMk cId="0" sldId="256"/>
            <ac:spMk id="2" creationId="{00000000-0000-0000-0000-000000000000}"/>
          </ac:spMkLst>
        </pc:spChg>
        <pc:spChg chg="mod">
          <ac:chgData name="Eirini Gkotsi" userId="5c7c14db-6e4f-40df-9989-e03c0d12dcf5" providerId="ADAL" clId="{5EA0D594-315B-4AC1-8347-A73DE08367C6}" dt="2020-11-11T09:40:13.957" v="450" actId="20577"/>
          <ac:spMkLst>
            <pc:docMk/>
            <pc:sldMk cId="0" sldId="256"/>
            <ac:spMk id="3" creationId="{00000000-0000-0000-0000-000000000000}"/>
          </ac:spMkLst>
        </pc:spChg>
        <pc:spChg chg="add mod">
          <ac:chgData name="Eirini Gkotsi" userId="5c7c14db-6e4f-40df-9989-e03c0d12dcf5" providerId="ADAL" clId="{5EA0D594-315B-4AC1-8347-A73DE08367C6}" dt="2020-11-11T09:41:51.395" v="471" actId="255"/>
          <ac:spMkLst>
            <pc:docMk/>
            <pc:sldMk cId="0" sldId="256"/>
            <ac:spMk id="20" creationId="{959BD0D5-F57C-4ABA-BD94-4BCCCEA32471}"/>
          </ac:spMkLst>
        </pc:spChg>
        <pc:picChg chg="mod">
          <ac:chgData name="Eirini Gkotsi" userId="5c7c14db-6e4f-40df-9989-e03c0d12dcf5" providerId="ADAL" clId="{5EA0D594-315B-4AC1-8347-A73DE08367C6}" dt="2020-11-11T09:41:43.846" v="469" actId="1076"/>
          <ac:picMkLst>
            <pc:docMk/>
            <pc:sldMk cId="0" sldId="256"/>
            <ac:picMk id="4" creationId="{00000000-0000-0000-0000-000000000000}"/>
          </ac:picMkLst>
        </pc:picChg>
        <pc:picChg chg="add mod">
          <ac:chgData name="Eirini Gkotsi" userId="5c7c14db-6e4f-40df-9989-e03c0d12dcf5" providerId="ADAL" clId="{5EA0D594-315B-4AC1-8347-A73DE08367C6}" dt="2020-11-11T09:42:22.914" v="477" actId="14100"/>
          <ac:picMkLst>
            <pc:docMk/>
            <pc:sldMk cId="0" sldId="256"/>
            <ac:picMk id="7" creationId="{F2A0D399-CC12-4A34-A78E-CD7E1480FD9F}"/>
          </ac:picMkLst>
        </pc:picChg>
        <pc:picChg chg="add mod">
          <ac:chgData name="Eirini Gkotsi" userId="5c7c14db-6e4f-40df-9989-e03c0d12dcf5" providerId="ADAL" clId="{5EA0D594-315B-4AC1-8347-A73DE08367C6}" dt="2020-11-11T09:42:59.472" v="482" actId="14100"/>
          <ac:picMkLst>
            <pc:docMk/>
            <pc:sldMk cId="0" sldId="256"/>
            <ac:picMk id="10" creationId="{C883EB31-6DA9-46D9-809F-63015582D134}"/>
          </ac:picMkLst>
        </pc:picChg>
      </pc:sldChg>
      <pc:sldChg chg="addSp delSp modSp del mod">
        <pc:chgData name="Eirini Gkotsi" userId="5c7c14db-6e4f-40df-9989-e03c0d12dcf5" providerId="ADAL" clId="{5EA0D594-315B-4AC1-8347-A73DE08367C6}" dt="2020-11-11T09:42:45.567" v="480" actId="47"/>
        <pc:sldMkLst>
          <pc:docMk/>
          <pc:sldMk cId="0" sldId="290"/>
        </pc:sldMkLst>
        <pc:spChg chg="mod">
          <ac:chgData name="Eirini Gkotsi" userId="5c7c14db-6e4f-40df-9989-e03c0d12dcf5" providerId="ADAL" clId="{5EA0D594-315B-4AC1-8347-A73DE08367C6}" dt="2020-11-11T09:20:04.023" v="9" actId="20577"/>
          <ac:spMkLst>
            <pc:docMk/>
            <pc:sldMk cId="0" sldId="290"/>
            <ac:spMk id="2" creationId="{00000000-0000-0000-0000-000000000000}"/>
          </ac:spMkLst>
        </pc:spChg>
        <pc:spChg chg="del mod">
          <ac:chgData name="Eirini Gkotsi" userId="5c7c14db-6e4f-40df-9989-e03c0d12dcf5" providerId="ADAL" clId="{5EA0D594-315B-4AC1-8347-A73DE08367C6}" dt="2020-11-11T09:40:20.840" v="451" actId="478"/>
          <ac:spMkLst>
            <pc:docMk/>
            <pc:sldMk cId="0" sldId="290"/>
            <ac:spMk id="6" creationId="{00000000-0000-0000-0000-000000000000}"/>
          </ac:spMkLst>
        </pc:spChg>
        <pc:spChg chg="add mod">
          <ac:chgData name="Eirini Gkotsi" userId="5c7c14db-6e4f-40df-9989-e03c0d12dcf5" providerId="ADAL" clId="{5EA0D594-315B-4AC1-8347-A73DE08367C6}" dt="2020-11-11T09:36:34.203" v="418" actId="1076"/>
          <ac:spMkLst>
            <pc:docMk/>
            <pc:sldMk cId="0" sldId="290"/>
            <ac:spMk id="11" creationId="{61BC3BA3-FEB5-453F-886F-00BBE697E6CB}"/>
          </ac:spMkLst>
        </pc:spChg>
        <pc:spChg chg="add del mod">
          <ac:chgData name="Eirini Gkotsi" userId="5c7c14db-6e4f-40df-9989-e03c0d12dcf5" providerId="ADAL" clId="{5EA0D594-315B-4AC1-8347-A73DE08367C6}" dt="2020-11-11T09:39:45.426" v="429" actId="478"/>
          <ac:spMkLst>
            <pc:docMk/>
            <pc:sldMk cId="0" sldId="290"/>
            <ac:spMk id="13" creationId="{05C093BA-C64A-4148-8B29-7E38DF7AFF0D}"/>
          </ac:spMkLst>
        </pc:spChg>
        <pc:spChg chg="add del mod">
          <ac:chgData name="Eirini Gkotsi" userId="5c7c14db-6e4f-40df-9989-e03c0d12dcf5" providerId="ADAL" clId="{5EA0D594-315B-4AC1-8347-A73DE08367C6}" dt="2020-11-11T09:41:15.413" v="464" actId="478"/>
          <ac:spMkLst>
            <pc:docMk/>
            <pc:sldMk cId="0" sldId="290"/>
            <ac:spMk id="14" creationId="{663D511D-9835-4F7F-B139-043477B7DD39}"/>
          </ac:spMkLst>
        </pc:spChg>
        <pc:picChg chg="del mod">
          <ac:chgData name="Eirini Gkotsi" userId="5c7c14db-6e4f-40df-9989-e03c0d12dcf5" providerId="ADAL" clId="{5EA0D594-315B-4AC1-8347-A73DE08367C6}" dt="2020-11-11T09:38:52.476" v="420" actId="478"/>
          <ac:picMkLst>
            <pc:docMk/>
            <pc:sldMk cId="0" sldId="290"/>
            <ac:picMk id="4" creationId="{00000000-0000-0000-0000-000000000000}"/>
          </ac:picMkLst>
        </pc:picChg>
        <pc:picChg chg="del">
          <ac:chgData name="Eirini Gkotsi" userId="5c7c14db-6e4f-40df-9989-e03c0d12dcf5" providerId="ADAL" clId="{5EA0D594-315B-4AC1-8347-A73DE08367C6}" dt="2020-11-11T09:28:58.416" v="239" actId="478"/>
          <ac:picMkLst>
            <pc:docMk/>
            <pc:sldMk cId="0" sldId="290"/>
            <ac:picMk id="5" creationId="{00000000-0000-0000-0000-000000000000}"/>
          </ac:picMkLst>
        </pc:picChg>
        <pc:picChg chg="add mod">
          <ac:chgData name="Eirini Gkotsi" userId="5c7c14db-6e4f-40df-9989-e03c0d12dcf5" providerId="ADAL" clId="{5EA0D594-315B-4AC1-8347-A73DE08367C6}" dt="2020-11-11T09:30:13.064" v="264" actId="14100"/>
          <ac:picMkLst>
            <pc:docMk/>
            <pc:sldMk cId="0" sldId="290"/>
            <ac:picMk id="7" creationId="{9625CCC8-B9E1-4BF7-AC46-A7E1D71917A6}"/>
          </ac:picMkLst>
        </pc:picChg>
        <pc:picChg chg="add del mod">
          <ac:chgData name="Eirini Gkotsi" userId="5c7c14db-6e4f-40df-9989-e03c0d12dcf5" providerId="ADAL" clId="{5EA0D594-315B-4AC1-8347-A73DE08367C6}" dt="2020-11-11T09:31:54.088" v="267" actId="478"/>
          <ac:picMkLst>
            <pc:docMk/>
            <pc:sldMk cId="0" sldId="290"/>
            <ac:picMk id="8" creationId="{917499B4-0930-4389-BF02-3463CB74BC7A}"/>
          </ac:picMkLst>
        </pc:picChg>
        <pc:picChg chg="add del mod">
          <ac:chgData name="Eirini Gkotsi" userId="5c7c14db-6e4f-40df-9989-e03c0d12dcf5" providerId="ADAL" clId="{5EA0D594-315B-4AC1-8347-A73DE08367C6}" dt="2020-11-11T09:32:06.705" v="273" actId="478"/>
          <ac:picMkLst>
            <pc:docMk/>
            <pc:sldMk cId="0" sldId="290"/>
            <ac:picMk id="9" creationId="{F95D47AA-D2CA-4E90-91D8-29B7DE99F96F}"/>
          </ac:picMkLst>
        </pc:picChg>
        <pc:picChg chg="add mod">
          <ac:chgData name="Eirini Gkotsi" userId="5c7c14db-6e4f-40df-9989-e03c0d12dcf5" providerId="ADAL" clId="{5EA0D594-315B-4AC1-8347-A73DE08367C6}" dt="2020-11-11T09:32:33.931" v="277" actId="1076"/>
          <ac:picMkLst>
            <pc:docMk/>
            <pc:sldMk cId="0" sldId="290"/>
            <ac:picMk id="10" creationId="{83AFBE4B-D63A-410D-A953-7B4B72A655AB}"/>
          </ac:picMkLst>
        </pc:picChg>
      </pc:sldChg>
      <pc:sldChg chg="addSp delSp modSp add mod ord">
        <pc:chgData name="Eirini Gkotsi" userId="5c7c14db-6e4f-40df-9989-e03c0d12dcf5" providerId="ADAL" clId="{5EA0D594-315B-4AC1-8347-A73DE08367C6}" dt="2020-11-11T09:28:44.848" v="238" actId="1076"/>
        <pc:sldMkLst>
          <pc:docMk/>
          <pc:sldMk cId="1294503677" sldId="292"/>
        </pc:sldMkLst>
        <pc:spChg chg="mod">
          <ac:chgData name="Eirini Gkotsi" userId="5c7c14db-6e4f-40df-9989-e03c0d12dcf5" providerId="ADAL" clId="{5EA0D594-315B-4AC1-8347-A73DE08367C6}" dt="2020-11-11T09:21:15.976" v="18" actId="255"/>
          <ac:spMkLst>
            <pc:docMk/>
            <pc:sldMk cId="1294503677" sldId="292"/>
            <ac:spMk id="2" creationId="{00000000-0000-0000-0000-000000000000}"/>
          </ac:spMkLst>
        </pc:spChg>
        <pc:spChg chg="mod">
          <ac:chgData name="Eirini Gkotsi" userId="5c7c14db-6e4f-40df-9989-e03c0d12dcf5" providerId="ADAL" clId="{5EA0D594-315B-4AC1-8347-A73DE08367C6}" dt="2020-11-11T09:27:46.240" v="230" actId="207"/>
          <ac:spMkLst>
            <pc:docMk/>
            <pc:sldMk cId="1294503677" sldId="292"/>
            <ac:spMk id="6" creationId="{00000000-0000-0000-0000-000000000000}"/>
          </ac:spMkLst>
        </pc:spChg>
        <pc:spChg chg="add del mod">
          <ac:chgData name="Eirini Gkotsi" userId="5c7c14db-6e4f-40df-9989-e03c0d12dcf5" providerId="ADAL" clId="{5EA0D594-315B-4AC1-8347-A73DE08367C6}" dt="2020-11-11T09:20:46.288" v="12" actId="478"/>
          <ac:spMkLst>
            <pc:docMk/>
            <pc:sldMk cId="1294503677" sldId="292"/>
            <ac:spMk id="7" creationId="{C373B6B8-E286-4895-9A30-055C9116A9A0}"/>
          </ac:spMkLst>
        </pc:spChg>
        <pc:spChg chg="add mod">
          <ac:chgData name="Eirini Gkotsi" userId="5c7c14db-6e4f-40df-9989-e03c0d12dcf5" providerId="ADAL" clId="{5EA0D594-315B-4AC1-8347-A73DE08367C6}" dt="2020-11-11T09:25:21.332" v="220" actId="114"/>
          <ac:spMkLst>
            <pc:docMk/>
            <pc:sldMk cId="1294503677" sldId="292"/>
            <ac:spMk id="9" creationId="{63DC5379-2847-4311-8555-5253B1547E85}"/>
          </ac:spMkLst>
        </pc:spChg>
        <pc:picChg chg="del">
          <ac:chgData name="Eirini Gkotsi" userId="5c7c14db-6e4f-40df-9989-e03c0d12dcf5" providerId="ADAL" clId="{5EA0D594-315B-4AC1-8347-A73DE08367C6}" dt="2020-11-11T09:20:17.535" v="11" actId="478"/>
          <ac:picMkLst>
            <pc:docMk/>
            <pc:sldMk cId="1294503677" sldId="292"/>
            <ac:picMk id="4" creationId="{00000000-0000-0000-0000-000000000000}"/>
          </ac:picMkLst>
        </pc:picChg>
        <pc:picChg chg="mod">
          <ac:chgData name="Eirini Gkotsi" userId="5c7c14db-6e4f-40df-9989-e03c0d12dcf5" providerId="ADAL" clId="{5EA0D594-315B-4AC1-8347-A73DE08367C6}" dt="2020-11-11T09:26:39.671" v="226" actId="14100"/>
          <ac:picMkLst>
            <pc:docMk/>
            <pc:sldMk cId="1294503677" sldId="292"/>
            <ac:picMk id="5" creationId="{00000000-0000-0000-0000-000000000000}"/>
          </ac:picMkLst>
        </pc:picChg>
        <pc:picChg chg="add mod">
          <ac:chgData name="Eirini Gkotsi" userId="5c7c14db-6e4f-40df-9989-e03c0d12dcf5" providerId="ADAL" clId="{5EA0D594-315B-4AC1-8347-A73DE08367C6}" dt="2020-11-11T09:28:37.385" v="236" actId="1076"/>
          <ac:picMkLst>
            <pc:docMk/>
            <pc:sldMk cId="1294503677" sldId="292"/>
            <ac:picMk id="10" creationId="{7608891F-A2A5-4F8E-8147-86066369A56D}"/>
          </ac:picMkLst>
        </pc:picChg>
        <pc:picChg chg="add mod">
          <ac:chgData name="Eirini Gkotsi" userId="5c7c14db-6e4f-40df-9989-e03c0d12dcf5" providerId="ADAL" clId="{5EA0D594-315B-4AC1-8347-A73DE08367C6}" dt="2020-11-11T09:28:44.848" v="238" actId="1076"/>
          <ac:picMkLst>
            <pc:docMk/>
            <pc:sldMk cId="1294503677" sldId="292"/>
            <ac:picMk id="12" creationId="{6F998C35-260A-468F-ACEB-6F543315255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947754-A9DE-4776-AFC0-B539223819A1}" type="datetimeFigureOut">
              <a:rPr lang="el-GR" smtClean="0"/>
              <a:pPr/>
              <a:t>11/11/2020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5C1E4528-7ED5-4CB2-8F71-976DBED581A5}"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47754-A9DE-4776-AFC0-B539223819A1}" type="datetimeFigureOut">
              <a:rPr lang="el-GR" smtClean="0"/>
              <a:pPr/>
              <a:t>11/11/2020</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E4528-7ED5-4CB2-8F71-976DBED581A5}"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meli4parents.eu/" TargetMode="Externa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3" name="Content Placeholder 2"/>
          <p:cNvSpPr>
            <a:spLocks noGrp="1"/>
          </p:cNvSpPr>
          <p:nvPr>
            <p:ph idx="1"/>
          </p:nvPr>
        </p:nvSpPr>
        <p:spPr/>
        <p:txBody>
          <a:bodyPr>
            <a:normAutofit/>
          </a:bodyPr>
          <a:lstStyle/>
          <a:p>
            <a:pPr algn="ctr">
              <a:buNone/>
            </a:pPr>
            <a:r>
              <a:rPr lang="el-GR" dirty="0"/>
              <a:t>	</a:t>
            </a:r>
            <a:r>
              <a:rPr lang="el-GR" sz="2400" b="1" dirty="0">
                <a:solidFill>
                  <a:schemeClr val="accent1"/>
                </a:solidFill>
              </a:rPr>
              <a:t>Επαγγελματική Εκπαίδευση και Κατάρτιση – Εστιάζοντας στην ποιότητα</a:t>
            </a:r>
          </a:p>
          <a:p>
            <a:pPr algn="ctr">
              <a:buNone/>
            </a:pPr>
            <a:r>
              <a:rPr lang="el-GR" sz="2400" b="1" dirty="0">
                <a:solidFill>
                  <a:schemeClr val="accent1"/>
                </a:solidFill>
              </a:rPr>
              <a:t>	Πέμπτη 12  Νοεμβρίου 2020</a:t>
            </a:r>
          </a:p>
          <a:p>
            <a:pPr>
              <a:buNone/>
            </a:pPr>
            <a:r>
              <a:rPr lang="el-GR" sz="2400" dirty="0"/>
              <a:t>	</a:t>
            </a:r>
          </a:p>
          <a:p>
            <a:pPr algn="ctr">
              <a:buNone/>
            </a:pPr>
            <a:r>
              <a:rPr lang="el-GR" sz="2400" dirty="0"/>
              <a:t>	</a:t>
            </a:r>
            <a:r>
              <a:rPr lang="el-GR" sz="2800" b="1" dirty="0">
                <a:solidFill>
                  <a:schemeClr val="accent6">
                    <a:lumMod val="75000"/>
                  </a:schemeClr>
                </a:solidFill>
              </a:rPr>
              <a:t>Ψηφιακός γραμματισμός στα σχολεία </a:t>
            </a:r>
          </a:p>
          <a:p>
            <a:pPr algn="ctr">
              <a:buNone/>
            </a:pPr>
            <a:r>
              <a:rPr lang="el-GR" sz="2800" b="1" dirty="0">
                <a:solidFill>
                  <a:schemeClr val="accent6">
                    <a:lumMod val="75000"/>
                  </a:schemeClr>
                </a:solidFill>
              </a:rPr>
              <a:t>	Εντοπισμός παραπληροφόρησης στο διαδίκτυο με το παιχνίδι «Check or Cheat»</a:t>
            </a:r>
          </a:p>
          <a:p>
            <a:pPr>
              <a:buNone/>
            </a:pPr>
            <a:r>
              <a:rPr lang="el-GR" sz="2400" dirty="0"/>
              <a:t>	</a:t>
            </a:r>
          </a:p>
          <a:p>
            <a:pPr>
              <a:buNone/>
            </a:pPr>
            <a:r>
              <a:rPr lang="el-GR" sz="2400" dirty="0"/>
              <a:t>	Κατερίνα Χρυσανθοπούλου, Διδακτορική ερευνήτρια </a:t>
            </a:r>
            <a:r>
              <a:rPr lang="en-GB" sz="2400" dirty="0"/>
              <a:t>Media Literacy </a:t>
            </a:r>
            <a:r>
              <a:rPr lang="el-GR" sz="2400" dirty="0"/>
              <a:t>στο Αριστοτέλειο Πανεπιστήμιο Θεσσαλονίκης</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1760" y="620688"/>
            <a:ext cx="4078872" cy="46260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07322A9E-F1EC-405E-8971-BA906EFFC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47255" y="1290909"/>
            <a:ext cx="7277099"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A5704422-1118-4FD1-95AD-29A064EB8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02838" y="2010741"/>
            <a:ext cx="5530453"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7">
            <a:extLst>
              <a:ext uri="{FF2B5EF4-FFF2-40B4-BE49-F238E27FC236}">
                <a16:creationId xmlns:a16="http://schemas.microsoft.com/office/drawing/2014/main" id="{A88B2AAA-B805-498E-A9E6-98B885855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8513" y="1780905"/>
            <a:ext cx="6026944"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9B8051E0-19D7-43E1-BFD9-E6DBFEB3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 y="542347"/>
            <a:ext cx="7750968"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4EDB2B02-86A2-46F5-A4BE-B7D9B1041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775" y="6178751"/>
            <a:ext cx="378619"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a:extLst>
              <a:ext uri="{FF2B5EF4-FFF2-40B4-BE49-F238E27FC236}">
                <a16:creationId xmlns:a16="http://schemas.microsoft.com/office/drawing/2014/main" id="{43954639-FB5D-41F4-9560-6F6DFE778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 y="-59376"/>
            <a:ext cx="8318896"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a:extLst>
              <a:ext uri="{FF2B5EF4-FFF2-40B4-BE49-F238E27FC236}">
                <a16:creationId xmlns:a16="http://schemas.microsoft.com/office/drawing/2014/main" id="{E898931C-0323-41FA-A036-20F818B1F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 y="-1916"/>
            <a:ext cx="79295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4">
            <a:extLst>
              <a:ext uri="{FF2B5EF4-FFF2-40B4-BE49-F238E27FC236}">
                <a16:creationId xmlns:a16="http://schemas.microsoft.com/office/drawing/2014/main" id="{89AFE9DD-0792-4B98-B4EB-97ACA17E6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775" y="-6705"/>
            <a:ext cx="446485"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
            <a:extLst>
              <a:ext uri="{FF2B5EF4-FFF2-40B4-BE49-F238E27FC236}">
                <a16:creationId xmlns:a16="http://schemas.microsoft.com/office/drawing/2014/main" id="{3981F5C4-9AE1-404E-AF44-A4E6DB374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 y="-1916"/>
            <a:ext cx="267890"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a:extLst>
              <a:ext uri="{FF2B5EF4-FFF2-40B4-BE49-F238E27FC236}">
                <a16:creationId xmlns:a16="http://schemas.microsoft.com/office/drawing/2014/main" id="{763C1781-8726-4FAC-8C45-FF40376B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69950" y="-1916"/>
            <a:ext cx="4341019"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a16="http://schemas.microsoft.com/office/drawing/2014/main" id="{301491B5-56C7-43DC-A3D9-861EECCA0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926260" y="2872"/>
            <a:ext cx="2213372"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5885472" y="1492938"/>
            <a:ext cx="2213372" cy="1395647"/>
          </a:xfrm>
        </p:spPr>
        <p:txBody>
          <a:bodyPr>
            <a:normAutofit/>
          </a:bodyPr>
          <a:lstStyle/>
          <a:p>
            <a:pPr algn="l"/>
            <a:r>
              <a:rPr lang="en-US" sz="4000" b="1" dirty="0">
                <a:solidFill>
                  <a:schemeClr val="accent1">
                    <a:lumMod val="75000"/>
                  </a:schemeClr>
                </a:solidFill>
              </a:rPr>
              <a:t>gaMEdia</a:t>
            </a:r>
            <a:endParaRPr lang="el-GR" sz="4000" b="1" dirty="0">
              <a:solidFill>
                <a:schemeClr val="accent1">
                  <a:lumMod val="75000"/>
                </a:schemeClr>
              </a:solidFill>
            </a:endParaRPr>
          </a:p>
        </p:txBody>
      </p:sp>
      <p:sp>
        <p:nvSpPr>
          <p:cNvPr id="3" name="Subtitle 2"/>
          <p:cNvSpPr>
            <a:spLocks noGrp="1"/>
          </p:cNvSpPr>
          <p:nvPr>
            <p:ph type="subTitle" idx="1"/>
          </p:nvPr>
        </p:nvSpPr>
        <p:spPr>
          <a:xfrm>
            <a:off x="5796340" y="3779800"/>
            <a:ext cx="3246135" cy="1838757"/>
          </a:xfrm>
        </p:spPr>
        <p:txBody>
          <a:bodyPr>
            <a:normAutofit/>
          </a:bodyPr>
          <a:lstStyle/>
          <a:p>
            <a:pPr algn="l"/>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sz="1700" b="1" dirty="0">
              <a:solidFill>
                <a:schemeClr val="accent6">
                  <a:lumMod val="75000"/>
                </a:schemeClr>
              </a:solidFill>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l-GR" sz="1700" b="1" i="0" u="none" strike="noStrike" kern="1200" cap="none" spc="0" normalizeH="0" baseline="0" noProof="0" dirty="0">
                <a:ln>
                  <a:noFill/>
                </a:ln>
                <a:solidFill>
                  <a:srgbClr val="EEECE1">
                    <a:lumMod val="10000"/>
                  </a:srgbClr>
                </a:solidFill>
                <a:effectLst/>
                <a:uLnTx/>
                <a:uFillTx/>
                <a:latin typeface="Calibri"/>
                <a:ea typeface="+mn-ea"/>
                <a:cs typeface="+mn-cs"/>
              </a:rPr>
              <a:t>Ένα παιχνίδι για την παραπληροφόρηση</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1700" b="1" i="0" u="none" strike="noStrike" kern="1200" cap="none" spc="0" normalizeH="0" baseline="0" noProof="0" dirty="0">
                <a:ln>
                  <a:noFill/>
                </a:ln>
                <a:solidFill>
                  <a:srgbClr val="EEECE1">
                    <a:lumMod val="10000"/>
                  </a:srgbClr>
                </a:solidFill>
                <a:effectLst/>
                <a:uLnTx/>
                <a:uFillTx/>
                <a:latin typeface="Calibri"/>
                <a:ea typeface="+mn-ea"/>
                <a:cs typeface="+mn-cs"/>
              </a:rPr>
              <a:t>                  </a:t>
            </a:r>
            <a:r>
              <a:rPr kumimoji="0" lang="el-GR" sz="1700" b="1" i="0" u="none" strike="noStrike" kern="1200" cap="none" spc="0" normalizeH="0" baseline="0" noProof="0" dirty="0">
                <a:ln>
                  <a:noFill/>
                </a:ln>
                <a:solidFill>
                  <a:srgbClr val="EEECE1">
                    <a:lumMod val="10000"/>
                  </a:srgbClr>
                </a:solidFill>
                <a:effectLst/>
                <a:uLnTx/>
                <a:uFillTx/>
                <a:latin typeface="Calibri"/>
                <a:ea typeface="+mn-ea"/>
                <a:cs typeface="+mn-cs"/>
              </a:rPr>
              <a:t>στο διαδίκτυο</a:t>
            </a:r>
            <a:endParaRPr lang="el-GR" sz="1700" b="1" dirty="0">
              <a:solidFill>
                <a:schemeClr val="bg2">
                  <a:lumMod val="10000"/>
                </a:schemeClr>
              </a:solidFill>
            </a:endParaRPr>
          </a:p>
        </p:txBody>
      </p:sp>
      <p:sp>
        <p:nvSpPr>
          <p:cNvPr id="31" name="Freeform 22">
            <a:extLst>
              <a:ext uri="{FF2B5EF4-FFF2-40B4-BE49-F238E27FC236}">
                <a16:creationId xmlns:a16="http://schemas.microsoft.com/office/drawing/2014/main" id="{237E2353-22DF-46E0-A200-FB30F8F39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15619" y="-1916"/>
            <a:ext cx="1624013"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3">
            <a:extLst>
              <a:ext uri="{FF2B5EF4-FFF2-40B4-BE49-F238E27FC236}">
                <a16:creationId xmlns:a16="http://schemas.microsoft.com/office/drawing/2014/main" id="{DD6138DB-057B-45F7-A5F4-E7BFDA20D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68119" y="-1916"/>
            <a:ext cx="671513"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Shape 34">
            <a:extLst>
              <a:ext uri="{FF2B5EF4-FFF2-40B4-BE49-F238E27FC236}">
                <a16:creationId xmlns:a16="http://schemas.microsoft.com/office/drawing/2014/main" id="{79A54AB1-B64F-4843-BFAB-81CB74E66B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564058" y="2218040"/>
            <a:ext cx="3314068"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4" name="Picture 3" descr="Diagram, sunburst chart&#10;&#10;Description automatically generated"/>
          <p:cNvPicPr/>
          <p:nvPr/>
        </p:nvPicPr>
        <p:blipFill rotWithShape="1">
          <a:blip r:embed="rId2" cstate="print">
            <a:extLst>
              <a:ext uri="{28A0092B-C50C-407E-A947-70E740481C1C}">
                <a14:useLocalDpi xmlns:a14="http://schemas.microsoft.com/office/drawing/2010/main" val="0"/>
              </a:ext>
            </a:extLst>
          </a:blip>
          <a:srcRect t="5400" r="3" b="2820"/>
          <a:stretch/>
        </p:blipFill>
        <p:spPr bwMode="auto">
          <a:xfrm>
            <a:off x="653895" y="1850421"/>
            <a:ext cx="4629502" cy="4125763"/>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
        <p:nvSpPr>
          <p:cNvPr id="20" name="TextBox 19">
            <a:extLst>
              <a:ext uri="{FF2B5EF4-FFF2-40B4-BE49-F238E27FC236}">
                <a16:creationId xmlns:a16="http://schemas.microsoft.com/office/drawing/2014/main" id="{959BD0D5-F57C-4ABA-BD94-4BCCCEA32471}"/>
              </a:ext>
            </a:extLst>
          </p:cNvPr>
          <p:cNvSpPr txBox="1"/>
          <p:nvPr/>
        </p:nvSpPr>
        <p:spPr>
          <a:xfrm>
            <a:off x="131634" y="47886"/>
            <a:ext cx="5304462" cy="1015663"/>
          </a:xfrm>
          <a:prstGeom prst="rect">
            <a:avLst/>
          </a:prstGeom>
          <a:noFill/>
        </p:spPr>
        <p:txBody>
          <a:bodyPr wrap="square">
            <a:spAutoFit/>
          </a:bodyPr>
          <a:lstStyle/>
          <a:p>
            <a:r>
              <a:rPr kumimoji="0" lang="el-GR" sz="3000" b="1" i="0" u="none" strike="noStrike" kern="1200" cap="none" spc="0" normalizeH="0" baseline="0" noProof="0" dirty="0">
                <a:ln>
                  <a:noFill/>
                </a:ln>
                <a:solidFill>
                  <a:srgbClr val="0070C0"/>
                </a:solidFill>
                <a:effectLst/>
                <a:uLnTx/>
                <a:uFillTx/>
                <a:latin typeface="Calibri"/>
                <a:ea typeface="+mj-ea"/>
                <a:cs typeface="+mj-cs"/>
              </a:rPr>
              <a:t>Ευρωπαϊκά Προγράμματα για την Παιδεία στα Μέσα</a:t>
            </a:r>
            <a:endParaRPr lang="el-GR" sz="3000" dirty="0"/>
          </a:p>
        </p:txBody>
      </p:sp>
      <p:pic>
        <p:nvPicPr>
          <p:cNvPr id="7" name="Picture 6">
            <a:extLst>
              <a:ext uri="{FF2B5EF4-FFF2-40B4-BE49-F238E27FC236}">
                <a16:creationId xmlns:a16="http://schemas.microsoft.com/office/drawing/2014/main" id="{F2A0D399-CC12-4A34-A78E-CD7E1480FD9F}"/>
              </a:ext>
            </a:extLst>
          </p:cNvPr>
          <p:cNvPicPr>
            <a:picLocks noChangeAspect="1"/>
          </p:cNvPicPr>
          <p:nvPr/>
        </p:nvPicPr>
        <p:blipFill>
          <a:blip r:embed="rId3"/>
          <a:stretch>
            <a:fillRect/>
          </a:stretch>
        </p:blipFill>
        <p:spPr>
          <a:xfrm>
            <a:off x="11823" y="6063757"/>
            <a:ext cx="4330734" cy="850465"/>
          </a:xfrm>
          <a:prstGeom prst="rect">
            <a:avLst/>
          </a:prstGeom>
        </p:spPr>
      </p:pic>
      <p:pic>
        <p:nvPicPr>
          <p:cNvPr id="10" name="Picture 9">
            <a:extLst>
              <a:ext uri="{FF2B5EF4-FFF2-40B4-BE49-F238E27FC236}">
                <a16:creationId xmlns:a16="http://schemas.microsoft.com/office/drawing/2014/main" id="{C883EB31-6DA9-46D9-809F-63015582D134}"/>
              </a:ext>
            </a:extLst>
          </p:cNvPr>
          <p:cNvPicPr>
            <a:picLocks noChangeAspect="1"/>
          </p:cNvPicPr>
          <p:nvPr/>
        </p:nvPicPr>
        <p:blipFill>
          <a:blip r:embed="rId4"/>
          <a:stretch>
            <a:fillRect/>
          </a:stretch>
        </p:blipFill>
        <p:spPr>
          <a:xfrm>
            <a:off x="6336900" y="6161214"/>
            <a:ext cx="2766131" cy="68884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88169" y="266700"/>
            <a:ext cx="7866411" cy="1190912"/>
          </a:xfrm>
        </p:spPr>
        <p:txBody>
          <a:bodyPr>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kumimoji="0" lang="el-GR" sz="3500" b="1" i="0" u="none" strike="noStrike" kern="1200" cap="none" spc="0" normalizeH="0" baseline="0" noProof="0" dirty="0">
              <a:ln>
                <a:noFill/>
              </a:ln>
              <a:solidFill>
                <a:srgbClr val="4BACC6">
                  <a:lumMod val="75000"/>
                </a:srgbClr>
              </a:solidFill>
              <a:effectLst/>
              <a:uLnTx/>
              <a:uFillTx/>
              <a:latin typeface="Calibri"/>
              <a:ea typeface="+mn-ea"/>
              <a:cs typeface="+mn-cs"/>
            </a:endParaRPr>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rgbClr val="F3906A"/>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908031" y="2447112"/>
            <a:ext cx="3328633" cy="3278316"/>
          </a:xfrm>
          <a:prstGeom prst="rect">
            <a:avLst/>
          </a:prstGeom>
          <a:noFill/>
          <a:ln w="12700">
            <a:noFill/>
          </a:ln>
        </p:spPr>
      </p:pic>
      <p:sp>
        <p:nvSpPr>
          <p:cNvPr id="3" name="Content Placeholder 2"/>
          <p:cNvSpPr>
            <a:spLocks noGrp="1"/>
          </p:cNvSpPr>
          <p:nvPr>
            <p:ph idx="1"/>
          </p:nvPr>
        </p:nvSpPr>
        <p:spPr>
          <a:xfrm>
            <a:off x="4158856" y="1700808"/>
            <a:ext cx="4823222" cy="4733806"/>
          </a:xfrm>
        </p:spPr>
        <p:txBody>
          <a:bodyPr anchor="ctr">
            <a:normAutofit/>
          </a:bodyPr>
          <a:lstStyle/>
          <a:p>
            <a:pPr>
              <a:lnSpc>
                <a:spcPct val="90000"/>
              </a:lnSpc>
              <a:buClr>
                <a:srgbClr val="F3906A"/>
              </a:buClr>
              <a:buNone/>
            </a:pPr>
            <a:r>
              <a:rPr lang="el-GR" sz="1100" b="1" dirty="0"/>
              <a:t>	</a:t>
            </a:r>
            <a:r>
              <a:rPr lang="el-GR" sz="1400" dirty="0"/>
              <a:t>Για 4-5 παίκτες (άτομα ή ομάδες από 2 έως 6 παίκτες η κάθε μία)</a:t>
            </a:r>
            <a:endParaRPr lang="el-GR" sz="1400" b="1" dirty="0"/>
          </a:p>
          <a:p>
            <a:pPr>
              <a:lnSpc>
                <a:spcPct val="90000"/>
              </a:lnSpc>
              <a:buClr>
                <a:srgbClr val="F3906A"/>
              </a:buClr>
              <a:buNone/>
            </a:pPr>
            <a:r>
              <a:rPr lang="el-GR" sz="1400" b="1" dirty="0"/>
              <a:t>	</a:t>
            </a:r>
            <a:r>
              <a:rPr lang="el-GR" sz="1400" dirty="0"/>
              <a:t>Τι θα χρειαστείτε :</a:t>
            </a:r>
          </a:p>
          <a:p>
            <a:pPr>
              <a:lnSpc>
                <a:spcPct val="90000"/>
              </a:lnSpc>
              <a:buClr>
                <a:srgbClr val="F3906A"/>
              </a:buClr>
              <a:buNone/>
            </a:pPr>
            <a:endParaRPr lang="el-GR" sz="1400" dirty="0"/>
          </a:p>
          <a:p>
            <a:pPr lvl="1" fontAlgn="base">
              <a:lnSpc>
                <a:spcPct val="90000"/>
              </a:lnSpc>
              <a:buClr>
                <a:srgbClr val="F3906A"/>
              </a:buClr>
            </a:pPr>
            <a:r>
              <a:rPr lang="el-GR" sz="1400" dirty="0"/>
              <a:t>2 ίδιες τράπουλες παιγνιόχαρτων με 52 κάρτες (συνολικά 104 κάρτες)</a:t>
            </a:r>
          </a:p>
          <a:p>
            <a:pPr lvl="2" fontAlgn="base">
              <a:lnSpc>
                <a:spcPct val="90000"/>
              </a:lnSpc>
              <a:buClr>
                <a:srgbClr val="F3906A"/>
              </a:buClr>
            </a:pPr>
            <a:r>
              <a:rPr lang="el-GR" sz="1400" dirty="0"/>
              <a:t>10 κάρτες με "Ρόλους</a:t>
            </a:r>
            <a:r>
              <a:rPr lang="en-US" sz="1400" dirty="0"/>
              <a:t>”</a:t>
            </a:r>
            <a:r>
              <a:rPr lang="el-GR" sz="1400" dirty="0"/>
              <a:t>,  5</a:t>
            </a:r>
            <a:r>
              <a:rPr lang="en-US" sz="1400" dirty="0"/>
              <a:t> </a:t>
            </a:r>
            <a:r>
              <a:rPr lang="el-GR" sz="1400" dirty="0"/>
              <a:t>"</a:t>
            </a:r>
            <a:r>
              <a:rPr lang="el-GR" sz="1400" dirty="0" err="1"/>
              <a:t>Troll</a:t>
            </a:r>
            <a:r>
              <a:rPr lang="en-US" sz="1400" dirty="0"/>
              <a:t>”</a:t>
            </a:r>
            <a:r>
              <a:rPr lang="el-GR" sz="1400" dirty="0"/>
              <a:t> και 5 "Απλός παίκτης"</a:t>
            </a:r>
          </a:p>
          <a:p>
            <a:pPr lvl="2" fontAlgn="base">
              <a:lnSpc>
                <a:spcPct val="90000"/>
              </a:lnSpc>
              <a:buClr>
                <a:srgbClr val="F3906A"/>
              </a:buClr>
            </a:pPr>
            <a:r>
              <a:rPr lang="el-GR" sz="1400" dirty="0"/>
              <a:t>10 κάρτες «Επαλήθευση γεγονότων» ("</a:t>
            </a:r>
            <a:r>
              <a:rPr lang="en-US" sz="1400" dirty="0"/>
              <a:t>Fact Check</a:t>
            </a:r>
            <a:r>
              <a:rPr lang="el-GR" sz="1400" dirty="0"/>
              <a:t>").</a:t>
            </a:r>
          </a:p>
          <a:p>
            <a:pPr lvl="2" fontAlgn="base">
              <a:lnSpc>
                <a:spcPct val="90000"/>
              </a:lnSpc>
              <a:buClr>
                <a:srgbClr val="F3906A"/>
              </a:buClr>
            </a:pPr>
            <a:r>
              <a:rPr lang="el-GR" sz="1400" dirty="0"/>
              <a:t>40 κάρτες «Κοινοποίηση» ("</a:t>
            </a:r>
            <a:r>
              <a:rPr lang="en-US" sz="1400" dirty="0"/>
              <a:t>Share</a:t>
            </a:r>
            <a:r>
              <a:rPr lang="el-GR" sz="1400" dirty="0"/>
              <a:t>")</a:t>
            </a:r>
          </a:p>
          <a:p>
            <a:pPr lvl="2" fontAlgn="base">
              <a:lnSpc>
                <a:spcPct val="90000"/>
              </a:lnSpc>
              <a:buClr>
                <a:srgbClr val="F3906A"/>
              </a:buClr>
            </a:pPr>
            <a:r>
              <a:rPr lang="el-GR" sz="1400" dirty="0"/>
              <a:t>40 κάρτες «Πάσο» ("</a:t>
            </a:r>
            <a:r>
              <a:rPr lang="el-GR" sz="1400" dirty="0" err="1"/>
              <a:t>Pass</a:t>
            </a:r>
            <a:r>
              <a:rPr lang="el-GR" sz="1400" dirty="0"/>
              <a:t>")</a:t>
            </a:r>
          </a:p>
          <a:p>
            <a:pPr lvl="2" fontAlgn="base">
              <a:lnSpc>
                <a:spcPct val="90000"/>
              </a:lnSpc>
              <a:buClr>
                <a:srgbClr val="F3906A"/>
              </a:buClr>
            </a:pPr>
            <a:r>
              <a:rPr lang="el-GR" sz="1400" dirty="0"/>
              <a:t>4 έξτρα κάρτες «Επαλήθευση γεγονότων» ("</a:t>
            </a:r>
            <a:r>
              <a:rPr lang="en-US" sz="1400" dirty="0"/>
              <a:t>Fact Check</a:t>
            </a:r>
            <a:r>
              <a:rPr lang="el-GR" sz="1400" dirty="0"/>
              <a:t>").</a:t>
            </a:r>
          </a:p>
          <a:p>
            <a:pPr lvl="1" fontAlgn="base">
              <a:lnSpc>
                <a:spcPct val="90000"/>
              </a:lnSpc>
              <a:buClr>
                <a:srgbClr val="F3906A"/>
              </a:buClr>
            </a:pPr>
            <a:r>
              <a:rPr lang="el-GR" sz="1400" dirty="0"/>
              <a:t>Εφαρμογή</a:t>
            </a:r>
            <a:r>
              <a:rPr lang="el-GR" sz="1400" b="1" dirty="0"/>
              <a:t> </a:t>
            </a:r>
            <a:r>
              <a:rPr lang="en-US" sz="1400" b="1" dirty="0"/>
              <a:t>Padlet</a:t>
            </a:r>
            <a:r>
              <a:rPr lang="el-GR" sz="1400" dirty="0"/>
              <a:t> (ή κάποια παρόμοια)</a:t>
            </a:r>
          </a:p>
          <a:p>
            <a:pPr lvl="1" fontAlgn="base">
              <a:lnSpc>
                <a:spcPct val="90000"/>
              </a:lnSpc>
              <a:buClr>
                <a:srgbClr val="F3906A"/>
              </a:buClr>
            </a:pPr>
            <a:r>
              <a:rPr lang="el-GR" sz="1400" dirty="0"/>
              <a:t>Υπολογιστή με πρόσβαση στο Διαδίκτυο</a:t>
            </a:r>
          </a:p>
          <a:p>
            <a:pPr lvl="1" fontAlgn="base">
              <a:lnSpc>
                <a:spcPct val="90000"/>
              </a:lnSpc>
              <a:buClr>
                <a:srgbClr val="F3906A"/>
              </a:buClr>
            </a:pPr>
            <a:r>
              <a:rPr lang="el-GR" sz="1400" dirty="0" err="1"/>
              <a:t>Smartphone</a:t>
            </a:r>
            <a:r>
              <a:rPr lang="el-GR" sz="1400" dirty="0"/>
              <a:t>, </a:t>
            </a:r>
            <a:r>
              <a:rPr lang="el-GR" sz="1400" dirty="0" err="1"/>
              <a:t>tablet</a:t>
            </a:r>
            <a:r>
              <a:rPr lang="el-GR" sz="1400" dirty="0"/>
              <a:t> ή υπολογιστές για τους παίκτες.</a:t>
            </a:r>
          </a:p>
          <a:p>
            <a:pPr lvl="1" fontAlgn="base">
              <a:lnSpc>
                <a:spcPct val="90000"/>
              </a:lnSpc>
              <a:buClr>
                <a:srgbClr val="F3906A"/>
              </a:buClr>
            </a:pPr>
            <a:r>
              <a:rPr lang="el-GR" sz="1400" dirty="0"/>
              <a:t>Έναν πίνακα ή ένα κομμάτι χαρτί για τη μέτρηση των πόντων</a:t>
            </a:r>
          </a:p>
          <a:p>
            <a:pPr>
              <a:lnSpc>
                <a:spcPct val="90000"/>
              </a:lnSpc>
              <a:buClr>
                <a:srgbClr val="F3906A"/>
              </a:buClr>
            </a:pPr>
            <a:endParaRPr lang="el-GR"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C21E0-F5A0-483D-AAB0-082E52403519}"/>
              </a:ext>
            </a:extLst>
          </p:cNvPr>
          <p:cNvSpPr>
            <a:spLocks noGrp="1"/>
          </p:cNvSpPr>
          <p:nvPr>
            <p:ph type="title"/>
          </p:nvPr>
        </p:nvSpPr>
        <p:spPr>
          <a:xfrm>
            <a:off x="507174" y="5517232"/>
            <a:ext cx="6061835" cy="936104"/>
          </a:xfrm>
        </p:spPr>
        <p:txBody>
          <a:bodyPr vert="horz" lIns="91440" tIns="45720" rIns="91440" bIns="45720" rtlCol="0" anchor="ctr">
            <a:normAutofit/>
          </a:bodyPr>
          <a:lstStyle/>
          <a:p>
            <a:pPr algn="l">
              <a:lnSpc>
                <a:spcPct val="90000"/>
              </a:lnSpc>
            </a:pPr>
            <a:r>
              <a:rPr lang="en-US" sz="3800" b="1" kern="1200" dirty="0" err="1">
                <a:solidFill>
                  <a:schemeClr val="tx1"/>
                </a:solidFill>
                <a:latin typeface="+mj-lt"/>
                <a:ea typeface="+mj-ea"/>
                <a:cs typeface="+mj-cs"/>
              </a:rPr>
              <a:t>Οι</a:t>
            </a:r>
            <a:r>
              <a:rPr lang="en-US" sz="3800" b="1" kern="1200" dirty="0">
                <a:solidFill>
                  <a:schemeClr val="tx1"/>
                </a:solidFill>
                <a:latin typeface="+mj-lt"/>
                <a:ea typeface="+mj-ea"/>
                <a:cs typeface="+mj-cs"/>
              </a:rPr>
              <a:t> </a:t>
            </a:r>
            <a:r>
              <a:rPr lang="en-US" sz="3800" b="1" kern="1200" dirty="0" err="1">
                <a:solidFill>
                  <a:schemeClr val="tx1"/>
                </a:solidFill>
                <a:latin typeface="+mj-lt"/>
                <a:ea typeface="+mj-ea"/>
                <a:cs typeface="+mj-cs"/>
              </a:rPr>
              <a:t>κάρτες</a:t>
            </a:r>
            <a:endParaRPr lang="en-US" sz="3800" b="1" kern="1200" dirty="0">
              <a:solidFill>
                <a:schemeClr val="tx1"/>
              </a:solidFill>
              <a:latin typeface="+mj-lt"/>
              <a:ea typeface="+mj-ea"/>
              <a:cs typeface="+mj-cs"/>
            </a:endParaRPr>
          </a:p>
        </p:txBody>
      </p:sp>
      <p:sp>
        <p:nvSpPr>
          <p:cNvPr id="39" name="Rectangle 38">
            <a:extLst>
              <a:ext uri="{FF2B5EF4-FFF2-40B4-BE49-F238E27FC236}">
                <a16:creationId xmlns:a16="http://schemas.microsoft.com/office/drawing/2014/main" id="{26882C51-76F9-4F99-997D-31FA6242A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2594" y="629042"/>
            <a:ext cx="912912" cy="85953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C452133C-ADDF-4D0E-81FC-521D76835FCF}"/>
              </a:ext>
            </a:extLst>
          </p:cNvPr>
          <p:cNvPicPr>
            <a:picLocks noChangeAspect="1"/>
          </p:cNvPicPr>
          <p:nvPr/>
        </p:nvPicPr>
        <p:blipFill>
          <a:blip r:embed="rId2" cstate="print"/>
          <a:stretch>
            <a:fillRect/>
          </a:stretch>
        </p:blipFill>
        <p:spPr>
          <a:xfrm>
            <a:off x="5508104" y="4040296"/>
            <a:ext cx="1944216" cy="2817704"/>
          </a:xfrm>
          <a:prstGeom prst="rect">
            <a:avLst/>
          </a:prstGeom>
        </p:spPr>
      </p:pic>
      <p:sp>
        <p:nvSpPr>
          <p:cNvPr id="41" name="Right Triangle 40">
            <a:extLst>
              <a:ext uri="{FF2B5EF4-FFF2-40B4-BE49-F238E27FC236}">
                <a16:creationId xmlns:a16="http://schemas.microsoft.com/office/drawing/2014/main" id="{61FFFC16-86E2-4B9A-BC6D-213DC26547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82762" y="635538"/>
            <a:ext cx="510306" cy="849747"/>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DD3524E0-C87C-4F38-9FC7-E969C15A79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64157" y="1286480"/>
            <a:ext cx="1371600" cy="1767583"/>
          </a:xfrm>
          <a:custGeom>
            <a:avLst/>
            <a:gdLst>
              <a:gd name="connsiteX0" fmla="*/ 0 w 1371600"/>
              <a:gd name="connsiteY0" fmla="*/ 0 h 2356777"/>
              <a:gd name="connsiteX1" fmla="*/ 0 w 1371600"/>
              <a:gd name="connsiteY1" fmla="*/ 1216152 h 2356777"/>
              <a:gd name="connsiteX2" fmla="*/ 4495 w 1371600"/>
              <a:gd name="connsiteY2" fmla="*/ 1216152 h 2356777"/>
              <a:gd name="connsiteX3" fmla="*/ 4495 w 1371600"/>
              <a:gd name="connsiteY3" fmla="*/ 2356777 h 2356777"/>
              <a:gd name="connsiteX4" fmla="*/ 1367105 w 1371600"/>
              <a:gd name="connsiteY4" fmla="*/ 2356777 h 2356777"/>
              <a:gd name="connsiteX5" fmla="*/ 1367105 w 1371600"/>
              <a:gd name="connsiteY5" fmla="*/ 1216152 h 2356777"/>
              <a:gd name="connsiteX6" fmla="*/ 1371600 w 1371600"/>
              <a:gd name="connsiteY6" fmla="*/ 1216152 h 2356777"/>
              <a:gd name="connsiteX7" fmla="*/ 1367105 w 1371600"/>
              <a:gd name="connsiteY7" fmla="*/ 1212166 h 2356777"/>
              <a:gd name="connsiteX8" fmla="*/ 1367105 w 1371600"/>
              <a:gd name="connsiteY8" fmla="*/ 1210176 h 2356777"/>
              <a:gd name="connsiteX9" fmla="*/ 1364860 w 1371600"/>
              <a:gd name="connsiteY9" fmla="*/ 1210176 h 2356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1600" h="2356777">
                <a:moveTo>
                  <a:pt x="0" y="0"/>
                </a:moveTo>
                <a:lnTo>
                  <a:pt x="0" y="1216152"/>
                </a:lnTo>
                <a:lnTo>
                  <a:pt x="4495" y="1216152"/>
                </a:lnTo>
                <a:lnTo>
                  <a:pt x="4495" y="2356777"/>
                </a:lnTo>
                <a:lnTo>
                  <a:pt x="1367105" y="2356777"/>
                </a:lnTo>
                <a:lnTo>
                  <a:pt x="1367105" y="1216152"/>
                </a:lnTo>
                <a:lnTo>
                  <a:pt x="1371600" y="1216152"/>
                </a:lnTo>
                <a:lnTo>
                  <a:pt x="1367105" y="1212166"/>
                </a:lnTo>
                <a:lnTo>
                  <a:pt x="1367105" y="1210176"/>
                </a:lnTo>
                <a:lnTo>
                  <a:pt x="1364860" y="1210176"/>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ight Triangle 44">
            <a:extLst>
              <a:ext uri="{FF2B5EF4-FFF2-40B4-BE49-F238E27FC236}">
                <a16:creationId xmlns:a16="http://schemas.microsoft.com/office/drawing/2014/main" id="{F1ED1DF4-DDDE-4464-8ABC-ED1F633CC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6937" y="1477941"/>
            <a:ext cx="819195" cy="1371600"/>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Rectangle 46">
            <a:extLst>
              <a:ext uri="{FF2B5EF4-FFF2-40B4-BE49-F238E27FC236}">
                <a16:creationId xmlns:a16="http://schemas.microsoft.com/office/drawing/2014/main" id="{E7E01BF7-4F45-4B6D-82BF-5A5DB30A62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155" y="2856071"/>
            <a:ext cx="1755055" cy="19110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a:extLst>
              <a:ext uri="{FF2B5EF4-FFF2-40B4-BE49-F238E27FC236}">
                <a16:creationId xmlns:a16="http://schemas.microsoft.com/office/drawing/2014/main" id="{F2FC5C7B-261A-4268-BA85-C29488A8B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69003" y="3046551"/>
            <a:ext cx="1911096" cy="1485354"/>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Rectangle 50">
            <a:extLst>
              <a:ext uri="{FF2B5EF4-FFF2-40B4-BE49-F238E27FC236}">
                <a16:creationId xmlns:a16="http://schemas.microsoft.com/office/drawing/2014/main" id="{5CB4E315-91F2-4710-B866-B119037ED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9326" y="673132"/>
            <a:ext cx="1485354" cy="216464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2B49E06-60EC-4210-827E-CE1F1BF458F8}"/>
              </a:ext>
            </a:extLst>
          </p:cNvPr>
          <p:cNvPicPr>
            <a:picLocks noChangeAspect="1"/>
          </p:cNvPicPr>
          <p:nvPr/>
        </p:nvPicPr>
        <p:blipFill>
          <a:blip r:embed="rId3" cstate="print"/>
          <a:stretch>
            <a:fillRect/>
          </a:stretch>
        </p:blipFill>
        <p:spPr>
          <a:xfrm>
            <a:off x="4652822" y="0"/>
            <a:ext cx="1950276" cy="2826486"/>
          </a:xfrm>
          <a:prstGeom prst="rect">
            <a:avLst/>
          </a:prstGeom>
        </p:spPr>
      </p:pic>
      <p:sp>
        <p:nvSpPr>
          <p:cNvPr id="53" name="Right Triangle 52">
            <a:extLst>
              <a:ext uri="{FF2B5EF4-FFF2-40B4-BE49-F238E27FC236}">
                <a16:creationId xmlns:a16="http://schemas.microsoft.com/office/drawing/2014/main" id="{569BABC0-B0CC-4E7B-838A-F6E644779E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6306789" y="938982"/>
            <a:ext cx="1399032" cy="862971"/>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788DF261-1D96-4B1A-9C81-9B163C4E0219}"/>
              </a:ext>
            </a:extLst>
          </p:cNvPr>
          <p:cNvPicPr>
            <a:picLocks noChangeAspect="1"/>
          </p:cNvPicPr>
          <p:nvPr/>
        </p:nvPicPr>
        <p:blipFill>
          <a:blip r:embed="rId4" cstate="print"/>
          <a:stretch>
            <a:fillRect/>
          </a:stretch>
        </p:blipFill>
        <p:spPr>
          <a:xfrm>
            <a:off x="479785" y="2708428"/>
            <a:ext cx="1787959" cy="2591245"/>
          </a:xfrm>
          <a:prstGeom prst="rect">
            <a:avLst/>
          </a:prstGeom>
        </p:spPr>
      </p:pic>
      <p:sp>
        <p:nvSpPr>
          <p:cNvPr id="55" name="Rectangle 54">
            <a:extLst>
              <a:ext uri="{FF2B5EF4-FFF2-40B4-BE49-F238E27FC236}">
                <a16:creationId xmlns:a16="http://schemas.microsoft.com/office/drawing/2014/main" id="{DCBE1B01-A27C-45C2-ADA4-AA13C3AC1F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137" y="2850674"/>
            <a:ext cx="2037108" cy="190195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Triangle 56">
            <a:extLst>
              <a:ext uri="{FF2B5EF4-FFF2-40B4-BE49-F238E27FC236}">
                <a16:creationId xmlns:a16="http://schemas.microsoft.com/office/drawing/2014/main" id="{BE7E1DAA-43FB-4446-A354-9283DE668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684615" y="3387678"/>
            <a:ext cx="1911096" cy="825563"/>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F6FE5468-759E-4E83-828A-5587C7F58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4083" y="1485831"/>
            <a:ext cx="1902899" cy="1371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15BDE08D-B496-43C7-9CE5-8160DE0E66D4}"/>
              </a:ext>
            </a:extLst>
          </p:cNvPr>
          <p:cNvPicPr>
            <a:picLocks noGrp="1" noChangeAspect="1"/>
          </p:cNvPicPr>
          <p:nvPr>
            <p:ph idx="1"/>
          </p:nvPr>
        </p:nvPicPr>
        <p:blipFill>
          <a:blip r:embed="rId5" cstate="print"/>
          <a:stretch>
            <a:fillRect/>
          </a:stretch>
        </p:blipFill>
        <p:spPr>
          <a:xfrm>
            <a:off x="1763688" y="0"/>
            <a:ext cx="1979626" cy="2778424"/>
          </a:xfrm>
          <a:prstGeom prst="rect">
            <a:avLst/>
          </a:prstGeom>
        </p:spPr>
      </p:pic>
      <p:pic>
        <p:nvPicPr>
          <p:cNvPr id="7" name="Picture 6">
            <a:extLst>
              <a:ext uri="{FF2B5EF4-FFF2-40B4-BE49-F238E27FC236}">
                <a16:creationId xmlns:a16="http://schemas.microsoft.com/office/drawing/2014/main" id="{45247986-3C81-481C-B946-AC271054A9A4}"/>
              </a:ext>
            </a:extLst>
          </p:cNvPr>
          <p:cNvPicPr>
            <a:picLocks noChangeAspect="1"/>
          </p:cNvPicPr>
          <p:nvPr/>
        </p:nvPicPr>
        <p:blipFill>
          <a:blip r:embed="rId6" cstate="print"/>
          <a:stretch>
            <a:fillRect/>
          </a:stretch>
        </p:blipFill>
        <p:spPr>
          <a:xfrm>
            <a:off x="3059832" y="2852936"/>
            <a:ext cx="2037106" cy="2952328"/>
          </a:xfrm>
          <a:prstGeom prst="rect">
            <a:avLst/>
          </a:prstGeom>
        </p:spPr>
      </p:pic>
      <p:sp>
        <p:nvSpPr>
          <p:cNvPr id="61" name="Rectangle 60">
            <a:extLst>
              <a:ext uri="{FF2B5EF4-FFF2-40B4-BE49-F238E27FC236}">
                <a16:creationId xmlns:a16="http://schemas.microsoft.com/office/drawing/2014/main" id="{99FE99BC-5F7D-47C3-AA1E-16D7DBDBD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7453" y="2069831"/>
            <a:ext cx="2092391" cy="26368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53F76782-68DD-4581-8DE5-0359B20C87C9}"/>
              </a:ext>
            </a:extLst>
          </p:cNvPr>
          <p:cNvPicPr>
            <a:picLocks noChangeAspect="1"/>
          </p:cNvPicPr>
          <p:nvPr/>
        </p:nvPicPr>
        <p:blipFill>
          <a:blip r:embed="rId7" cstate="print"/>
          <a:stretch>
            <a:fillRect/>
          </a:stretch>
        </p:blipFill>
        <p:spPr>
          <a:xfrm>
            <a:off x="6583184" y="1412776"/>
            <a:ext cx="2086792" cy="3024336"/>
          </a:xfrm>
          <a:prstGeom prst="rect">
            <a:avLst/>
          </a:prstGeom>
        </p:spPr>
      </p:pic>
      <p:sp>
        <p:nvSpPr>
          <p:cNvPr id="63" name="Right Triangle 62">
            <a:extLst>
              <a:ext uri="{FF2B5EF4-FFF2-40B4-BE49-F238E27FC236}">
                <a16:creationId xmlns:a16="http://schemas.microsoft.com/office/drawing/2014/main" id="{27400BAF-FCE6-4296-8A0E-9B595ADC09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324600" y="4724529"/>
            <a:ext cx="244200" cy="406635"/>
          </a:xfrm>
          <a:prstGeom prst="rtTriangle">
            <a:avLst/>
          </a:prstGeom>
          <a:solidFill>
            <a:srgbClr val="EC8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440908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6D723-2D38-482A-86DE-58D5384B111A}"/>
              </a:ext>
            </a:extLst>
          </p:cNvPr>
          <p:cNvSpPr>
            <a:spLocks noGrp="1"/>
          </p:cNvSpPr>
          <p:nvPr>
            <p:ph type="title"/>
          </p:nvPr>
        </p:nvSpPr>
        <p:spPr>
          <a:xfrm>
            <a:off x="2727542" y="4313948"/>
            <a:ext cx="3703452" cy="1022411"/>
          </a:xfrm>
        </p:spPr>
        <p:txBody>
          <a:bodyPr vert="horz" lIns="91440" tIns="45720" rIns="91440" bIns="45720" rtlCol="0" anchor="t">
            <a:normAutofit/>
          </a:bodyPr>
          <a:lstStyle/>
          <a:p>
            <a:pPr algn="l">
              <a:lnSpc>
                <a:spcPct val="90000"/>
              </a:lnSpc>
            </a:pPr>
            <a:r>
              <a:rPr lang="en-US" sz="3300"/>
              <a:t>Οι κάρτες</a:t>
            </a:r>
          </a:p>
        </p:txBody>
      </p:sp>
      <p:sp>
        <p:nvSpPr>
          <p:cNvPr id="22" name="Freeform: Shape 21">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5288" y="-3753"/>
            <a:ext cx="3601933" cy="2083455"/>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24" name="Freeform: Shape 23">
            <a:extLst>
              <a:ext uri="{FF2B5EF4-FFF2-40B4-BE49-F238E27FC236}">
                <a16:creationId xmlns:a16="http://schemas.microsoft.com/office/drawing/2014/main" id="{1208BC59-C84F-483F-80CD-FAEC74229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591" y="2063"/>
            <a:ext cx="3322473" cy="1940047"/>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7" name="Picture 16" descr="Diagram, sunburst chart&#10;&#10;Description automatically generated">
            <a:extLst>
              <a:ext uri="{FF2B5EF4-FFF2-40B4-BE49-F238E27FC236}">
                <a16:creationId xmlns:a16="http://schemas.microsoft.com/office/drawing/2014/main" id="{B96151BA-76C3-456A-BF3B-F6E30E9EA37A}"/>
              </a:ext>
            </a:extLst>
          </p:cNvPr>
          <p:cNvPicPr>
            <a:picLocks noChangeAspect="1"/>
          </p:cNvPicPr>
          <p:nvPr/>
        </p:nvPicPr>
        <p:blipFill>
          <a:blip r:embed="rId2" cstate="print"/>
          <a:stretch>
            <a:fillRect/>
          </a:stretch>
        </p:blipFill>
        <p:spPr>
          <a:xfrm>
            <a:off x="1115616" y="1"/>
            <a:ext cx="1440160" cy="1892304"/>
          </a:xfrm>
          <a:prstGeom prst="rect">
            <a:avLst/>
          </a:prstGeom>
        </p:spPr>
      </p:pic>
      <p:sp>
        <p:nvSpPr>
          <p:cNvPr id="26" name="Freeform: Shape 25">
            <a:extLst>
              <a:ext uri="{FF2B5EF4-FFF2-40B4-BE49-F238E27FC236}">
                <a16:creationId xmlns:a16="http://schemas.microsoft.com/office/drawing/2014/main" id="{2E2D6188-24E5-426A-BB2A-3FA2D6B9C3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0" y="3430748"/>
            <a:ext cx="2673479" cy="3427251"/>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8" name="Freeform: Shape 27">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0" y="3306163"/>
            <a:ext cx="2798064" cy="3551837"/>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30" name="Freeform: Shape 29">
            <a:extLst>
              <a:ext uri="{FF2B5EF4-FFF2-40B4-BE49-F238E27FC236}">
                <a16:creationId xmlns:a16="http://schemas.microsoft.com/office/drawing/2014/main" id="{A1DABD52-05DF-4F31-AFB9-B330D8BE4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33629" y="991141"/>
            <a:ext cx="2550236" cy="2550236"/>
          </a:xfrm>
          <a:custGeom>
            <a:avLst/>
            <a:gdLst>
              <a:gd name="connsiteX0" fmla="*/ 1426464 w 2852928"/>
              <a:gd name="connsiteY0" fmla="*/ 0 h 2852928"/>
              <a:gd name="connsiteX1" fmla="*/ 2852928 w 2852928"/>
              <a:gd name="connsiteY1" fmla="*/ 1426464 h 2852928"/>
              <a:gd name="connsiteX2" fmla="*/ 1426464 w 2852928"/>
              <a:gd name="connsiteY2" fmla="*/ 2852928 h 2852928"/>
              <a:gd name="connsiteX3" fmla="*/ 0 w 2852928"/>
              <a:gd name="connsiteY3" fmla="*/ 1426464 h 2852928"/>
              <a:gd name="connsiteX4" fmla="*/ 1426464 w 2852928"/>
              <a:gd name="connsiteY4" fmla="*/ 0 h 2852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2" name="Oval 31">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6500" y="834351"/>
            <a:ext cx="2844494" cy="284449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9" name="Content Placeholder 8" descr="Diagram, schematic, sunburst chart&#10;&#10;Description automatically generated">
            <a:extLst>
              <a:ext uri="{FF2B5EF4-FFF2-40B4-BE49-F238E27FC236}">
                <a16:creationId xmlns:a16="http://schemas.microsoft.com/office/drawing/2014/main" id="{FAFE8C97-DE76-4E4B-AB6E-C72BC3B2AA43}"/>
              </a:ext>
            </a:extLst>
          </p:cNvPr>
          <p:cNvPicPr>
            <a:picLocks noGrp="1" noChangeAspect="1"/>
          </p:cNvPicPr>
          <p:nvPr>
            <p:ph idx="1"/>
          </p:nvPr>
        </p:nvPicPr>
        <p:blipFill>
          <a:blip r:embed="rId3" cstate="print"/>
          <a:stretch>
            <a:fillRect/>
          </a:stretch>
        </p:blipFill>
        <p:spPr>
          <a:xfrm>
            <a:off x="4189118" y="1114288"/>
            <a:ext cx="1712849" cy="2268189"/>
          </a:xfrm>
          <a:prstGeom prst="rect">
            <a:avLst/>
          </a:prstGeom>
        </p:spPr>
      </p:pic>
      <p:sp>
        <p:nvSpPr>
          <p:cNvPr id="34" name="Freeform: Shape 33">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4426" y="-3754"/>
            <a:ext cx="2579574" cy="2662562"/>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dirty="0">
              <a:solidFill>
                <a:prstClr val="white"/>
              </a:solidFill>
              <a:latin typeface="Calibri" panose="020F0502020204030204"/>
            </a:endParaRPr>
          </a:p>
        </p:txBody>
      </p:sp>
      <p:sp>
        <p:nvSpPr>
          <p:cNvPr id="36" name="Freeform: Shape 35">
            <a:extLst>
              <a:ext uri="{FF2B5EF4-FFF2-40B4-BE49-F238E27FC236}">
                <a16:creationId xmlns:a16="http://schemas.microsoft.com/office/drawing/2014/main" id="{8E4F04B5-4D4A-4F70-8549-384AF5351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89071" y="-3753"/>
            <a:ext cx="2454929" cy="2537918"/>
          </a:xfrm>
          <a:custGeom>
            <a:avLst/>
            <a:gdLst>
              <a:gd name="connsiteX0" fmla="*/ 122841 w 3273238"/>
              <a:gd name="connsiteY0" fmla="*/ 0 h 3383891"/>
              <a:gd name="connsiteX1" fmla="*/ 3273238 w 3273238"/>
              <a:gd name="connsiteY1" fmla="*/ 0 h 3383891"/>
              <a:gd name="connsiteX2" fmla="*/ 3273238 w 3273238"/>
              <a:gd name="connsiteY2" fmla="*/ 3291335 h 3383891"/>
              <a:gd name="connsiteX3" fmla="*/ 3118338 w 3273238"/>
              <a:gd name="connsiteY3" fmla="*/ 3331164 h 3383891"/>
              <a:gd name="connsiteX4" fmla="*/ 2595295 w 3273238"/>
              <a:gd name="connsiteY4" fmla="*/ 3383891 h 3383891"/>
              <a:gd name="connsiteX5" fmla="*/ 0 w 3273238"/>
              <a:gd name="connsiteY5" fmla="*/ 788596 h 3383891"/>
              <a:gd name="connsiteX6" fmla="*/ 116679 w 3273238"/>
              <a:gd name="connsiteY6" fmla="*/ 16835 h 338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5" name="Picture 14" descr="Diagram, sunburst chart&#10;&#10;Description automatically generated">
            <a:extLst>
              <a:ext uri="{FF2B5EF4-FFF2-40B4-BE49-F238E27FC236}">
                <a16:creationId xmlns:a16="http://schemas.microsoft.com/office/drawing/2014/main" id="{CFEFEEBB-CDF7-42AA-A24B-B7B63B419B1A}"/>
              </a:ext>
            </a:extLst>
          </p:cNvPr>
          <p:cNvPicPr>
            <a:picLocks noChangeAspect="1"/>
          </p:cNvPicPr>
          <p:nvPr/>
        </p:nvPicPr>
        <p:blipFill>
          <a:blip r:embed="rId4" cstate="print"/>
          <a:stretch>
            <a:fillRect/>
          </a:stretch>
        </p:blipFill>
        <p:spPr>
          <a:xfrm>
            <a:off x="7467221" y="0"/>
            <a:ext cx="1676779" cy="2244509"/>
          </a:xfrm>
          <a:prstGeom prst="rect">
            <a:avLst/>
          </a:prstGeom>
        </p:spPr>
      </p:pic>
      <p:pic>
        <p:nvPicPr>
          <p:cNvPr id="11" name="Picture 10" descr="Diagram, sunburst chart&#10;&#10;Description automatically generated">
            <a:extLst>
              <a:ext uri="{FF2B5EF4-FFF2-40B4-BE49-F238E27FC236}">
                <a16:creationId xmlns:a16="http://schemas.microsoft.com/office/drawing/2014/main" id="{B8AD3AFB-D76B-444F-BB95-E24013E98F70}"/>
              </a:ext>
            </a:extLst>
          </p:cNvPr>
          <p:cNvPicPr>
            <a:picLocks noChangeAspect="1"/>
          </p:cNvPicPr>
          <p:nvPr/>
        </p:nvPicPr>
        <p:blipFill>
          <a:blip r:embed="rId5" cstate="print"/>
          <a:stretch>
            <a:fillRect/>
          </a:stretch>
        </p:blipFill>
        <p:spPr>
          <a:xfrm>
            <a:off x="164052" y="4077072"/>
            <a:ext cx="1843156" cy="2481729"/>
          </a:xfrm>
          <a:prstGeom prst="rect">
            <a:avLst/>
          </a:prstGeom>
        </p:spPr>
      </p:pic>
      <p:sp>
        <p:nvSpPr>
          <p:cNvPr id="38" name="Freeform: Shape 37">
            <a:extLst>
              <a:ext uri="{FF2B5EF4-FFF2-40B4-BE49-F238E27FC236}">
                <a16:creationId xmlns:a16="http://schemas.microsoft.com/office/drawing/2014/main" id="{0D14DB62-3EB3-452E-89EE-30B0CDB0C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4754" y="3814717"/>
            <a:ext cx="3089246" cy="3043284"/>
          </a:xfrm>
          <a:custGeom>
            <a:avLst/>
            <a:gdLst>
              <a:gd name="connsiteX0" fmla="*/ 1888236 w 2828765"/>
              <a:gd name="connsiteY0" fmla="*/ 0 h 2786678"/>
              <a:gd name="connsiteX1" fmla="*/ 2788281 w 2828765"/>
              <a:gd name="connsiteY1" fmla="*/ 227900 h 2786678"/>
              <a:gd name="connsiteX2" fmla="*/ 2828765 w 2828765"/>
              <a:gd name="connsiteY2" fmla="*/ 252495 h 2786678"/>
              <a:gd name="connsiteX3" fmla="*/ 2828765 w 2828765"/>
              <a:gd name="connsiteY3" fmla="*/ 2786678 h 2786678"/>
              <a:gd name="connsiteX4" fmla="*/ 227128 w 2828765"/>
              <a:gd name="connsiteY4" fmla="*/ 2786678 h 2786678"/>
              <a:gd name="connsiteX5" fmla="*/ 148387 w 2828765"/>
              <a:gd name="connsiteY5" fmla="*/ 2623223 h 2786678"/>
              <a:gd name="connsiteX6" fmla="*/ 0 w 2828765"/>
              <a:gd name="connsiteY6" fmla="*/ 1888236 h 2786678"/>
              <a:gd name="connsiteX7" fmla="*/ 1888236 w 2828765"/>
              <a:gd name="connsiteY7" fmla="*/ 0 h 278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0" name="Freeform: Shape 39">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5722" y="3675122"/>
            <a:ext cx="3228278" cy="3182878"/>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pic>
        <p:nvPicPr>
          <p:cNvPr id="13" name="Picture 12" descr="Diagram&#10;&#10;Description automatically generated">
            <a:extLst>
              <a:ext uri="{FF2B5EF4-FFF2-40B4-BE49-F238E27FC236}">
                <a16:creationId xmlns:a16="http://schemas.microsoft.com/office/drawing/2014/main" id="{E01868EC-29F3-4B91-BED8-B6F6D4702BCC}"/>
              </a:ext>
            </a:extLst>
          </p:cNvPr>
          <p:cNvPicPr>
            <a:picLocks noChangeAspect="1"/>
          </p:cNvPicPr>
          <p:nvPr/>
        </p:nvPicPr>
        <p:blipFill>
          <a:blip r:embed="rId6" cstate="print"/>
          <a:stretch>
            <a:fillRect/>
          </a:stretch>
        </p:blipFill>
        <p:spPr>
          <a:xfrm>
            <a:off x="7005454" y="4255874"/>
            <a:ext cx="1853733" cy="2440630"/>
          </a:xfrm>
          <a:prstGeom prst="rect">
            <a:avLst/>
          </a:prstGeom>
        </p:spPr>
      </p:pic>
    </p:spTree>
    <p:extLst>
      <p:ext uri="{BB962C8B-B14F-4D97-AF65-F5344CB8AC3E}">
        <p14:creationId xmlns:p14="http://schemas.microsoft.com/office/powerpoint/2010/main" val="2666682625"/>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88169" y="147721"/>
            <a:ext cx="7866411" cy="1190912"/>
          </a:xfrm>
        </p:spPr>
        <p:txBody>
          <a:bodyPr>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kumimoji="0" lang="el-GR" sz="3500" b="1" i="0" u="none" strike="noStrike" kern="1200" cap="none" spc="0" normalizeH="0" baseline="0" noProof="0" dirty="0">
              <a:ln>
                <a:noFill/>
              </a:ln>
              <a:solidFill>
                <a:srgbClr val="4BACC6">
                  <a:lumMod val="75000"/>
                </a:srgbClr>
              </a:solidFill>
              <a:effectLst/>
              <a:uLnTx/>
              <a:uFillTx/>
              <a:latin typeface="Calibri"/>
              <a:ea typeface="+mn-ea"/>
              <a:cs typeface="+mn-cs"/>
            </a:endParaRPr>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827442" y="2471443"/>
            <a:ext cx="3470148" cy="3235911"/>
          </a:xfrm>
          <a:prstGeom prst="rect">
            <a:avLst/>
          </a:prstGeom>
          <a:noFill/>
          <a:ln w="12700">
            <a:noFill/>
          </a:ln>
        </p:spPr>
      </p:pic>
      <p:sp>
        <p:nvSpPr>
          <p:cNvPr id="3" name="Content Placeholder 2"/>
          <p:cNvSpPr>
            <a:spLocks noGrp="1"/>
          </p:cNvSpPr>
          <p:nvPr>
            <p:ph idx="1"/>
          </p:nvPr>
        </p:nvSpPr>
        <p:spPr>
          <a:xfrm>
            <a:off x="4419034" y="1844824"/>
            <a:ext cx="4138189" cy="4083695"/>
          </a:xfrm>
        </p:spPr>
        <p:txBody>
          <a:bodyPr anchor="ctr">
            <a:normAutofit/>
          </a:bodyPr>
          <a:lstStyle/>
          <a:p>
            <a:pPr>
              <a:buClr>
                <a:srgbClr val="F0916B"/>
              </a:buClr>
              <a:buNone/>
            </a:pPr>
            <a:r>
              <a:rPr lang="el-GR" sz="1500" b="1" dirty="0"/>
              <a:t>	</a:t>
            </a:r>
          </a:p>
          <a:p>
            <a:pPr>
              <a:buClr>
                <a:srgbClr val="F0916B"/>
              </a:buClr>
              <a:buNone/>
            </a:pPr>
            <a:r>
              <a:rPr lang="el-GR" sz="1500" b="1" dirty="0"/>
              <a:t>	</a:t>
            </a:r>
            <a:r>
              <a:rPr lang="el-GR" sz="1500" dirty="0"/>
              <a:t>Οργανώστε τα τραπουλόχαρτα σε τρεις στοίβες</a:t>
            </a:r>
            <a:r>
              <a:rPr lang="en-US" sz="1500" dirty="0"/>
              <a:t>:</a:t>
            </a:r>
            <a:endParaRPr lang="el-GR" sz="1500" dirty="0"/>
          </a:p>
          <a:p>
            <a:pPr>
              <a:buClr>
                <a:srgbClr val="F0916B"/>
              </a:buClr>
              <a:buNone/>
            </a:pPr>
            <a:r>
              <a:rPr lang="el-GR" sz="1500" dirty="0"/>
              <a:t>	- Μία με κάρτες ρόλων (10), </a:t>
            </a:r>
          </a:p>
          <a:p>
            <a:pPr>
              <a:buClr>
                <a:srgbClr val="F0916B"/>
              </a:buClr>
              <a:buNone/>
            </a:pPr>
            <a:r>
              <a:rPr lang="el-GR" sz="1500" dirty="0"/>
              <a:t>	- Μία με κάρτες επαλήθευσης (10) και </a:t>
            </a:r>
          </a:p>
          <a:p>
            <a:pPr>
              <a:buClr>
                <a:srgbClr val="F0916B"/>
              </a:buClr>
              <a:buNone/>
            </a:pPr>
            <a:r>
              <a:rPr lang="el-GR" sz="1500" dirty="0"/>
              <a:t>	- Μία τράπουλα με κάρτες </a:t>
            </a:r>
            <a:r>
              <a:rPr lang="el-GR" sz="1500" dirty="0" err="1"/>
              <a:t>Pass</a:t>
            </a:r>
            <a:r>
              <a:rPr lang="el-GR" sz="1500" dirty="0"/>
              <a:t>/</a:t>
            </a:r>
            <a:r>
              <a:rPr lang="el-GR" sz="1500" dirty="0" err="1"/>
              <a:t>Share</a:t>
            </a:r>
            <a:r>
              <a:rPr lang="el-GR" sz="1500" dirty="0"/>
              <a:t> (80) </a:t>
            </a:r>
          </a:p>
          <a:p>
            <a:pPr>
              <a:buClr>
                <a:srgbClr val="F0916B"/>
              </a:buClr>
              <a:buNone/>
            </a:pPr>
            <a:r>
              <a:rPr lang="el-GR" sz="1500" dirty="0"/>
              <a:t>	* ΣΥΝ 4 επιπλέον κάρτες επαλήθευσης</a:t>
            </a:r>
          </a:p>
          <a:p>
            <a:pPr>
              <a:buClr>
                <a:srgbClr val="F0916B"/>
              </a:buClr>
              <a:buNone/>
            </a:pPr>
            <a:r>
              <a:rPr lang="el-GR" sz="1500" dirty="0"/>
              <a:t>	</a:t>
            </a:r>
          </a:p>
          <a:p>
            <a:pPr>
              <a:buClr>
                <a:srgbClr val="F0916B"/>
              </a:buClr>
              <a:buNone/>
            </a:pPr>
            <a:r>
              <a:rPr lang="el-GR" sz="1500" dirty="0"/>
              <a:t>	Ανακατέψτε την τράπουλα Ρόλων και την τράπουλα Pass/Share ώστε οι κάρτες και στις δύο τράπουλες να είναι σε τυχαία σειρά.</a:t>
            </a:r>
          </a:p>
          <a:p>
            <a:pPr lvl="1" fontAlgn="base">
              <a:buClr>
                <a:srgbClr val="F0916B"/>
              </a:buClr>
            </a:pPr>
            <a:endParaRPr lang="el-GR" sz="1500" dirty="0"/>
          </a:p>
          <a:p>
            <a:pPr>
              <a:buClr>
                <a:srgbClr val="F0916B"/>
              </a:buClr>
              <a:buNone/>
            </a:pPr>
            <a:r>
              <a:rPr lang="el-GR" sz="1500" dirty="0"/>
              <a:t>	Προετοιμάστε το </a:t>
            </a:r>
            <a:r>
              <a:rPr lang="el-GR" sz="1500" dirty="0" err="1"/>
              <a:t>Padlet</a:t>
            </a:r>
            <a:r>
              <a:rPr lang="el-GR" sz="1500" dirty="0"/>
              <a:t> εκ των προτέρων. Επιλέξτε π.χ. προβολή (</a:t>
            </a:r>
            <a:r>
              <a:rPr lang="en-US" sz="1500" dirty="0"/>
              <a:t>View</a:t>
            </a:r>
            <a:r>
              <a:rPr lang="el-GR" sz="1500" dirty="0"/>
              <a:t>) ”</a:t>
            </a:r>
            <a:r>
              <a:rPr lang="en-US" sz="1500" dirty="0"/>
              <a:t>Wall</a:t>
            </a:r>
            <a:r>
              <a:rPr lang="el-GR" sz="1500" dirty="0"/>
              <a:t>” για τα κοινωνικά μέσα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BAF07C-C39E-42EB-BB22-8D46691D97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795"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D8E9CF54-0466-4261-9E62-0249E60E18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7255" y="-59376"/>
            <a:ext cx="9386886" cy="6923798"/>
            <a:chOff x="-329674" y="-51881"/>
            <a:chExt cx="12515851" cy="6923798"/>
          </a:xfrm>
        </p:grpSpPr>
        <p:sp>
          <p:nvSpPr>
            <p:cNvPr id="13" name="Freeform 5">
              <a:extLst>
                <a:ext uri="{FF2B5EF4-FFF2-40B4-BE49-F238E27FC236}">
                  <a16:creationId xmlns:a16="http://schemas.microsoft.com/office/drawing/2014/main" id="{33E32106-E8B1-4F76-9EE6-58537738A3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6">
              <a:extLst>
                <a:ext uri="{FF2B5EF4-FFF2-40B4-BE49-F238E27FC236}">
                  <a16:creationId xmlns:a16="http://schemas.microsoft.com/office/drawing/2014/main" id="{C32C2C46-A045-44FB-8A74-5EBD650C2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7">
              <a:extLst>
                <a:ext uri="{FF2B5EF4-FFF2-40B4-BE49-F238E27FC236}">
                  <a16:creationId xmlns:a16="http://schemas.microsoft.com/office/drawing/2014/main" id="{6A76F79C-6683-4940-BCF7-4BCCCEE406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8">
              <a:extLst>
                <a:ext uri="{FF2B5EF4-FFF2-40B4-BE49-F238E27FC236}">
                  <a16:creationId xmlns:a16="http://schemas.microsoft.com/office/drawing/2014/main" id="{FF4675A3-6D07-4B1F-9BFC-AEBEA1AD06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9">
              <a:extLst>
                <a:ext uri="{FF2B5EF4-FFF2-40B4-BE49-F238E27FC236}">
                  <a16:creationId xmlns:a16="http://schemas.microsoft.com/office/drawing/2014/main" id="{765E127A-B6B7-4B1D-B7BD-6C8C969D29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0">
              <a:extLst>
                <a:ext uri="{FF2B5EF4-FFF2-40B4-BE49-F238E27FC236}">
                  <a16:creationId xmlns:a16="http://schemas.microsoft.com/office/drawing/2014/main" id="{3BCA9D9E-C72C-4751-BFA9-10B85CACE3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1">
              <a:extLst>
                <a:ext uri="{FF2B5EF4-FFF2-40B4-BE49-F238E27FC236}">
                  <a16:creationId xmlns:a16="http://schemas.microsoft.com/office/drawing/2014/main" id="{080C708C-69BF-441B-AB75-C98160ED0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2">
              <a:extLst>
                <a:ext uri="{FF2B5EF4-FFF2-40B4-BE49-F238E27FC236}">
                  <a16:creationId xmlns:a16="http://schemas.microsoft.com/office/drawing/2014/main" id="{3E79964E-F8F1-4763-8892-7BC3DAE30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3">
              <a:extLst>
                <a:ext uri="{FF2B5EF4-FFF2-40B4-BE49-F238E27FC236}">
                  <a16:creationId xmlns:a16="http://schemas.microsoft.com/office/drawing/2014/main" id="{FE09592A-FCC9-4AE5-BA0B-730C6F3BBE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4">
              <a:extLst>
                <a:ext uri="{FF2B5EF4-FFF2-40B4-BE49-F238E27FC236}">
                  <a16:creationId xmlns:a16="http://schemas.microsoft.com/office/drawing/2014/main" id="{96448994-820C-4BC1-ABF3-4579C6F99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3" name="Freeform 15">
              <a:extLst>
                <a:ext uri="{FF2B5EF4-FFF2-40B4-BE49-F238E27FC236}">
                  <a16:creationId xmlns:a16="http://schemas.microsoft.com/office/drawing/2014/main" id="{9BB0D192-565A-42B9-B292-CC032D71A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6">
              <a:extLst>
                <a:ext uri="{FF2B5EF4-FFF2-40B4-BE49-F238E27FC236}">
                  <a16:creationId xmlns:a16="http://schemas.microsoft.com/office/drawing/2014/main" id="{6D1CA09C-5F40-4E92-A7E9-D1FCEE51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17">
              <a:extLst>
                <a:ext uri="{FF2B5EF4-FFF2-40B4-BE49-F238E27FC236}">
                  <a16:creationId xmlns:a16="http://schemas.microsoft.com/office/drawing/2014/main" id="{379F5AA5-2E14-4880-A5A6-07AEF2AD8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8">
              <a:extLst>
                <a:ext uri="{FF2B5EF4-FFF2-40B4-BE49-F238E27FC236}">
                  <a16:creationId xmlns:a16="http://schemas.microsoft.com/office/drawing/2014/main" id="{EF14BD32-D239-4DA3-98B3-775207365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9">
              <a:extLst>
                <a:ext uri="{FF2B5EF4-FFF2-40B4-BE49-F238E27FC236}">
                  <a16:creationId xmlns:a16="http://schemas.microsoft.com/office/drawing/2014/main" id="{CF07B250-E5E4-4624-9BD7-8D513A67B7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0">
              <a:extLst>
                <a:ext uri="{FF2B5EF4-FFF2-40B4-BE49-F238E27FC236}">
                  <a16:creationId xmlns:a16="http://schemas.microsoft.com/office/drawing/2014/main" id="{BCC5D120-7C8C-4290-865C-4EE6E4F245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1">
              <a:extLst>
                <a:ext uri="{FF2B5EF4-FFF2-40B4-BE49-F238E27FC236}">
                  <a16:creationId xmlns:a16="http://schemas.microsoft.com/office/drawing/2014/main" id="{C24688C6-CAE5-4EF2-B2BA-A138DA0A2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2">
              <a:extLst>
                <a:ext uri="{FF2B5EF4-FFF2-40B4-BE49-F238E27FC236}">
                  <a16:creationId xmlns:a16="http://schemas.microsoft.com/office/drawing/2014/main" id="{6BD31099-7C13-4901-A04F-632B1CD846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23">
              <a:extLst>
                <a:ext uri="{FF2B5EF4-FFF2-40B4-BE49-F238E27FC236}">
                  <a16:creationId xmlns:a16="http://schemas.microsoft.com/office/drawing/2014/main" id="{679F5FF7-82B2-4033-8FBE-63170C9378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p:cNvSpPr>
            <a:spLocks noGrp="1"/>
          </p:cNvSpPr>
          <p:nvPr>
            <p:ph type="title"/>
          </p:nvPr>
        </p:nvSpPr>
        <p:spPr>
          <a:xfrm>
            <a:off x="666472" y="4760132"/>
            <a:ext cx="3735662" cy="1777829"/>
          </a:xfrm>
        </p:spPr>
        <p:txBody>
          <a:bodyPr>
            <a:normAutofit/>
          </a:bodyPr>
          <a:lstStyle/>
          <a:p>
            <a:pPr algn="r">
              <a:lnSpc>
                <a:spcPct val="90000"/>
              </a:lnSpc>
            </a:pPr>
            <a:br>
              <a:rPr lang="el-GR" sz="3000" b="1"/>
            </a:br>
            <a:r>
              <a:rPr lang="en-US" sz="3000" b="1"/>
              <a:t>Check or Cheat</a:t>
            </a:r>
            <a:br>
              <a:rPr lang="el-GR" sz="3000" b="1"/>
            </a:br>
            <a:br>
              <a:rPr lang="el-GR" sz="3000" b="1"/>
            </a:br>
            <a:r>
              <a:rPr lang="el-GR" sz="3000"/>
              <a:t>Πίνακας πόντων</a:t>
            </a:r>
          </a:p>
        </p:txBody>
      </p:sp>
      <p:sp>
        <p:nvSpPr>
          <p:cNvPr id="33" name="Freeform: Shape 32">
            <a:extLst>
              <a:ext uri="{FF2B5EF4-FFF2-40B4-BE49-F238E27FC236}">
                <a16:creationId xmlns:a16="http://schemas.microsoft.com/office/drawing/2014/main" id="{44C110BA-81E8-4247-853A-5F2B93E92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537825"/>
          </a:xfrm>
          <a:custGeom>
            <a:avLst/>
            <a:gdLst>
              <a:gd name="connsiteX0" fmla="*/ 0 w 12192000"/>
              <a:gd name="connsiteY0" fmla="*/ 0 h 4537825"/>
              <a:gd name="connsiteX1" fmla="*/ 12192000 w 12192000"/>
              <a:gd name="connsiteY1" fmla="*/ 0 h 4537825"/>
              <a:gd name="connsiteX2" fmla="*/ 12192000 w 12192000"/>
              <a:gd name="connsiteY2" fmla="*/ 3020937 h 4537825"/>
              <a:gd name="connsiteX3" fmla="*/ 12192000 w 12192000"/>
              <a:gd name="connsiteY3" fmla="*/ 3213062 h 4537825"/>
              <a:gd name="connsiteX4" fmla="*/ 12192000 w 12192000"/>
              <a:gd name="connsiteY4" fmla="*/ 4188880 h 4537825"/>
              <a:gd name="connsiteX5" fmla="*/ 12113803 w 12192000"/>
              <a:gd name="connsiteY5" fmla="*/ 4197163 h 4537825"/>
              <a:gd name="connsiteX6" fmla="*/ 6753597 w 12192000"/>
              <a:gd name="connsiteY6" fmla="*/ 4520720 h 4537825"/>
              <a:gd name="connsiteX7" fmla="*/ 400746 w 12192000"/>
              <a:gd name="connsiteY7" fmla="*/ 4349377 h 4537825"/>
              <a:gd name="connsiteX8" fmla="*/ 0 w 12192000"/>
              <a:gd name="connsiteY8" fmla="*/ 4312401 h 4537825"/>
              <a:gd name="connsiteX9" fmla="*/ 0 w 12192000"/>
              <a:gd name="connsiteY9" fmla="*/ 3213062 h 4537825"/>
              <a:gd name="connsiteX10" fmla="*/ 0 w 12192000"/>
              <a:gd name="connsiteY10" fmla="*/ 3020937 h 453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537825">
                <a:moveTo>
                  <a:pt x="0" y="0"/>
                </a:moveTo>
                <a:lnTo>
                  <a:pt x="12192000" y="0"/>
                </a:lnTo>
                <a:lnTo>
                  <a:pt x="12192000" y="3020937"/>
                </a:lnTo>
                <a:lnTo>
                  <a:pt x="12192000" y="3213062"/>
                </a:lnTo>
                <a:lnTo>
                  <a:pt x="12192000" y="4188880"/>
                </a:lnTo>
                <a:lnTo>
                  <a:pt x="12113803" y="4197163"/>
                </a:lnTo>
                <a:cubicBezTo>
                  <a:pt x="10139508" y="4395112"/>
                  <a:pt x="8237152" y="4488115"/>
                  <a:pt x="6753597" y="4520720"/>
                </a:cubicBezTo>
                <a:cubicBezTo>
                  <a:pt x="4940362" y="4560569"/>
                  <a:pt x="2657278" y="4541239"/>
                  <a:pt x="400746" y="4349377"/>
                </a:cubicBezTo>
                <a:lnTo>
                  <a:pt x="0" y="4312401"/>
                </a:lnTo>
                <a:lnTo>
                  <a:pt x="0" y="3213062"/>
                </a:lnTo>
                <a:lnTo>
                  <a:pt x="0" y="3020937"/>
                </a:lnTo>
                <a:close/>
              </a:path>
            </a:pathLst>
          </a:custGeom>
          <a:solidFill>
            <a:schemeClr val="tx1"/>
          </a:solidFill>
          <a:ln w="44450">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107504" y="260648"/>
            <a:ext cx="2488759" cy="2376264"/>
          </a:xfrm>
          <a:prstGeom prst="rect">
            <a:avLst/>
          </a:prstGeom>
          <a:noFill/>
        </p:spPr>
      </p:pic>
      <p:sp>
        <p:nvSpPr>
          <p:cNvPr id="3" name="Content Placeholder 2"/>
          <p:cNvSpPr>
            <a:spLocks noGrp="1"/>
          </p:cNvSpPr>
          <p:nvPr>
            <p:ph idx="1"/>
          </p:nvPr>
        </p:nvSpPr>
        <p:spPr>
          <a:xfrm>
            <a:off x="4743450" y="4767660"/>
            <a:ext cx="3806790" cy="1770300"/>
          </a:xfrm>
        </p:spPr>
        <p:txBody>
          <a:bodyPr anchor="ctr">
            <a:normAutofit/>
          </a:bodyPr>
          <a:lstStyle/>
          <a:p>
            <a:pPr>
              <a:buNone/>
            </a:pPr>
            <a:r>
              <a:rPr lang="el-GR" sz="1600" b="1"/>
              <a:t>	</a:t>
            </a:r>
            <a:endParaRPr lang="el-GR" sz="1600"/>
          </a:p>
          <a:p>
            <a:pPr>
              <a:buNone/>
            </a:pPr>
            <a:endParaRPr lang="el-GR" sz="1600"/>
          </a:p>
        </p:txBody>
      </p:sp>
      <p:graphicFrame>
        <p:nvGraphicFramePr>
          <p:cNvPr id="5" name="Table 4"/>
          <p:cNvGraphicFramePr>
            <a:graphicFrameLocks noGrp="1"/>
          </p:cNvGraphicFramePr>
          <p:nvPr>
            <p:extLst>
              <p:ext uri="{D42A27DB-BD31-4B8C-83A1-F6EECF244321}">
                <p14:modId xmlns:p14="http://schemas.microsoft.com/office/powerpoint/2010/main" val="3855878996"/>
              </p:ext>
            </p:extLst>
          </p:nvPr>
        </p:nvGraphicFramePr>
        <p:xfrm>
          <a:off x="2770143" y="1211105"/>
          <a:ext cx="5898006" cy="2426041"/>
        </p:xfrm>
        <a:graphic>
          <a:graphicData uri="http://schemas.openxmlformats.org/drawingml/2006/table">
            <a:tbl>
              <a:tblPr firstRow="1" bandRow="1">
                <a:tableStyleId>{5C22544A-7EE6-4342-B048-85BDC9FD1C3A}</a:tableStyleId>
              </a:tblPr>
              <a:tblGrid>
                <a:gridCol w="1039512">
                  <a:extLst>
                    <a:ext uri="{9D8B030D-6E8A-4147-A177-3AD203B41FA5}">
                      <a16:colId xmlns:a16="http://schemas.microsoft.com/office/drawing/2014/main" val="20000"/>
                    </a:ext>
                  </a:extLst>
                </a:gridCol>
                <a:gridCol w="768720">
                  <a:extLst>
                    <a:ext uri="{9D8B030D-6E8A-4147-A177-3AD203B41FA5}">
                      <a16:colId xmlns:a16="http://schemas.microsoft.com/office/drawing/2014/main" val="20001"/>
                    </a:ext>
                  </a:extLst>
                </a:gridCol>
                <a:gridCol w="768720">
                  <a:extLst>
                    <a:ext uri="{9D8B030D-6E8A-4147-A177-3AD203B41FA5}">
                      <a16:colId xmlns:a16="http://schemas.microsoft.com/office/drawing/2014/main" val="20002"/>
                    </a:ext>
                  </a:extLst>
                </a:gridCol>
                <a:gridCol w="768720">
                  <a:extLst>
                    <a:ext uri="{9D8B030D-6E8A-4147-A177-3AD203B41FA5}">
                      <a16:colId xmlns:a16="http://schemas.microsoft.com/office/drawing/2014/main" val="20003"/>
                    </a:ext>
                  </a:extLst>
                </a:gridCol>
                <a:gridCol w="768720">
                  <a:extLst>
                    <a:ext uri="{9D8B030D-6E8A-4147-A177-3AD203B41FA5}">
                      <a16:colId xmlns:a16="http://schemas.microsoft.com/office/drawing/2014/main" val="20004"/>
                    </a:ext>
                  </a:extLst>
                </a:gridCol>
                <a:gridCol w="768720">
                  <a:extLst>
                    <a:ext uri="{9D8B030D-6E8A-4147-A177-3AD203B41FA5}">
                      <a16:colId xmlns:a16="http://schemas.microsoft.com/office/drawing/2014/main" val="20005"/>
                    </a:ext>
                  </a:extLst>
                </a:gridCol>
                <a:gridCol w="1014894">
                  <a:extLst>
                    <a:ext uri="{9D8B030D-6E8A-4147-A177-3AD203B41FA5}">
                      <a16:colId xmlns:a16="http://schemas.microsoft.com/office/drawing/2014/main" val="20006"/>
                    </a:ext>
                  </a:extLst>
                </a:gridCol>
              </a:tblGrid>
              <a:tr h="590211">
                <a:tc>
                  <a:txBody>
                    <a:bodyPr/>
                    <a:lstStyle/>
                    <a:p>
                      <a:r>
                        <a:rPr lang="el-GR" sz="900"/>
                        <a:t>  </a:t>
                      </a:r>
                    </a:p>
                  </a:txBody>
                  <a:tcPr marL="63718" marR="63718" marT="31859" marB="31859"/>
                </a:tc>
                <a:tc>
                  <a:txBody>
                    <a:bodyPr/>
                    <a:lstStyle/>
                    <a:p>
                      <a:r>
                        <a:rPr lang="el-GR" sz="900"/>
                        <a:t>Γύρος 1</a:t>
                      </a:r>
                    </a:p>
                  </a:txBody>
                  <a:tcPr marL="63718" marR="63718" marT="31859" marB="31859"/>
                </a:tc>
                <a:tc>
                  <a:txBody>
                    <a:bodyPr/>
                    <a:lstStyle/>
                    <a:p>
                      <a:r>
                        <a:rPr lang="el-GR" sz="900"/>
                        <a:t>Γύρος 2</a:t>
                      </a:r>
                    </a:p>
                  </a:txBody>
                  <a:tcPr marL="63718" marR="63718" marT="31859" marB="31859"/>
                </a:tc>
                <a:tc>
                  <a:txBody>
                    <a:bodyPr/>
                    <a:lstStyle/>
                    <a:p>
                      <a:r>
                        <a:rPr lang="el-GR" sz="900"/>
                        <a:t>Γύρος 3</a:t>
                      </a:r>
                    </a:p>
                  </a:txBody>
                  <a:tcPr marL="63718" marR="63718" marT="31859" marB="31859"/>
                </a:tc>
                <a:tc>
                  <a:txBody>
                    <a:bodyPr/>
                    <a:lstStyle/>
                    <a:p>
                      <a:r>
                        <a:rPr lang="el-GR" sz="900"/>
                        <a:t>Γύρος 4</a:t>
                      </a:r>
                    </a:p>
                  </a:txBody>
                  <a:tcPr marL="63718" marR="63718" marT="31859" marB="31859"/>
                </a:tc>
                <a:tc>
                  <a:txBody>
                    <a:bodyPr/>
                    <a:lstStyle/>
                    <a:p>
                      <a:r>
                        <a:rPr lang="el-GR" sz="900"/>
                        <a:t>Γύρος 5</a:t>
                      </a:r>
                    </a:p>
                  </a:txBody>
                  <a:tcPr marL="63718" marR="63718" marT="31859" marB="31859"/>
                </a:tc>
                <a:tc>
                  <a:txBody>
                    <a:bodyPr/>
                    <a:lstStyle/>
                    <a:p>
                      <a:r>
                        <a:rPr lang="el-GR" sz="800"/>
                        <a:t>Ελεύθεροι πόντοι</a:t>
                      </a:r>
                    </a:p>
                  </a:txBody>
                  <a:tcPr marL="63718" marR="63718" marT="31859" marB="31859"/>
                </a:tc>
                <a:extLst>
                  <a:ext uri="{0D108BD9-81ED-4DB2-BD59-A6C34878D82A}">
                    <a16:rowId xmlns:a16="http://schemas.microsoft.com/office/drawing/2014/main" val="10000"/>
                  </a:ext>
                </a:extLst>
              </a:tr>
              <a:tr h="367166">
                <a:tc>
                  <a:txBody>
                    <a:bodyPr/>
                    <a:lstStyle/>
                    <a:p>
                      <a:r>
                        <a:rPr lang="el-GR" sz="900"/>
                        <a:t>Παίκτης 1</a:t>
                      </a:r>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extLst>
                  <a:ext uri="{0D108BD9-81ED-4DB2-BD59-A6C34878D82A}">
                    <a16:rowId xmlns:a16="http://schemas.microsoft.com/office/drawing/2014/main" val="10001"/>
                  </a:ext>
                </a:extLst>
              </a:tr>
              <a:tr h="367166">
                <a:tc>
                  <a:txBody>
                    <a:bodyPr/>
                    <a:lstStyle/>
                    <a:p>
                      <a:r>
                        <a:rPr lang="el-GR" sz="900"/>
                        <a:t>Παίκτης 2</a:t>
                      </a:r>
                    </a:p>
                  </a:txBody>
                  <a:tcPr marL="63718" marR="63718" marT="31859" marB="31859"/>
                </a:tc>
                <a:tc>
                  <a:txBody>
                    <a:bodyPr/>
                    <a:lstStyle/>
                    <a:p>
                      <a:endParaRPr lang="el-GR" sz="900"/>
                    </a:p>
                  </a:txBody>
                  <a:tcPr marL="63718" marR="63718" marT="31859" marB="31859"/>
                </a:tc>
                <a:tc>
                  <a:txBody>
                    <a:bodyPr/>
                    <a:lstStyle/>
                    <a:p>
                      <a:endParaRPr lang="el-GR" sz="900" dirty="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extLst>
                  <a:ext uri="{0D108BD9-81ED-4DB2-BD59-A6C34878D82A}">
                    <a16:rowId xmlns:a16="http://schemas.microsoft.com/office/drawing/2014/main" val="10002"/>
                  </a:ext>
                </a:extLst>
              </a:tr>
              <a:tr h="367166">
                <a:tc>
                  <a:txBody>
                    <a:bodyPr/>
                    <a:lstStyle/>
                    <a:p>
                      <a:r>
                        <a:rPr lang="el-GR" sz="900"/>
                        <a:t>Παίκτης 3</a:t>
                      </a:r>
                    </a:p>
                  </a:txBody>
                  <a:tcPr marL="63718" marR="63718" marT="31859" marB="31859"/>
                </a:tc>
                <a:tc>
                  <a:txBody>
                    <a:bodyPr/>
                    <a:lstStyle/>
                    <a:p>
                      <a:endParaRPr lang="el-GR" sz="900"/>
                    </a:p>
                  </a:txBody>
                  <a:tcPr marL="63718" marR="63718" marT="31859" marB="31859"/>
                </a:tc>
                <a:tc>
                  <a:txBody>
                    <a:bodyPr/>
                    <a:lstStyle/>
                    <a:p>
                      <a:endParaRPr lang="el-GR" sz="900" dirty="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extLst>
                  <a:ext uri="{0D108BD9-81ED-4DB2-BD59-A6C34878D82A}">
                    <a16:rowId xmlns:a16="http://schemas.microsoft.com/office/drawing/2014/main" val="10003"/>
                  </a:ext>
                </a:extLst>
              </a:tr>
              <a:tr h="367166">
                <a:tc>
                  <a:txBody>
                    <a:bodyPr/>
                    <a:lstStyle/>
                    <a:p>
                      <a:r>
                        <a:rPr lang="el-GR" sz="900"/>
                        <a:t>Παίκτης 4</a:t>
                      </a:r>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extLst>
                  <a:ext uri="{0D108BD9-81ED-4DB2-BD59-A6C34878D82A}">
                    <a16:rowId xmlns:a16="http://schemas.microsoft.com/office/drawing/2014/main" val="10004"/>
                  </a:ext>
                </a:extLst>
              </a:tr>
              <a:tr h="367166">
                <a:tc>
                  <a:txBody>
                    <a:bodyPr/>
                    <a:lstStyle/>
                    <a:p>
                      <a:r>
                        <a:rPr lang="el-GR" sz="900"/>
                        <a:t>Παίκτης 5</a:t>
                      </a:r>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a:p>
                  </a:txBody>
                  <a:tcPr marL="63718" marR="63718" marT="31859" marB="31859"/>
                </a:tc>
                <a:tc>
                  <a:txBody>
                    <a:bodyPr/>
                    <a:lstStyle/>
                    <a:p>
                      <a:endParaRPr lang="el-GR" sz="900" dirty="0"/>
                    </a:p>
                  </a:txBody>
                  <a:tcPr marL="63718" marR="63718" marT="31859" marB="31859"/>
                </a:tc>
                <a:extLst>
                  <a:ext uri="{0D108BD9-81ED-4DB2-BD59-A6C34878D82A}">
                    <a16:rowId xmlns:a16="http://schemas.microsoft.com/office/drawing/2014/main" val="10005"/>
                  </a:ext>
                </a:extLst>
              </a:tr>
            </a:tbl>
          </a:graphicData>
        </a:graphic>
      </p:graphicFrame>
    </p:spTree>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8">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10">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38"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363141" y="196143"/>
            <a:ext cx="7866411" cy="1190912"/>
          </a:xfrm>
        </p:spPr>
        <p:txBody>
          <a:bodyPr>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kumimoji="0" lang="el-GR" sz="3500" b="1" i="0" u="none" strike="noStrike" kern="1200" cap="none" spc="0" normalizeH="0" baseline="0" noProof="0" dirty="0">
              <a:ln>
                <a:noFill/>
              </a:ln>
              <a:solidFill>
                <a:srgbClr val="4BACC6">
                  <a:lumMod val="75000"/>
                </a:srgbClr>
              </a:solidFill>
              <a:effectLst/>
              <a:uLnTx/>
              <a:uFillTx/>
              <a:latin typeface="Calibri"/>
              <a:ea typeface="+mn-ea"/>
              <a:cs typeface="+mn-cs"/>
            </a:endParaRPr>
          </a:p>
        </p:txBody>
      </p:sp>
      <p:sp>
        <p:nvSpPr>
          <p:cNvPr id="59"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r="3306" b="-4"/>
          <a:stretch/>
        </p:blipFill>
        <p:spPr bwMode="auto">
          <a:xfrm>
            <a:off x="827442" y="2416047"/>
            <a:ext cx="3470148" cy="3346704"/>
          </a:xfrm>
          <a:prstGeom prst="rect">
            <a:avLst/>
          </a:prstGeom>
          <a:noFill/>
          <a:ln w="12700">
            <a:noFill/>
          </a:ln>
        </p:spPr>
      </p:pic>
      <p:sp>
        <p:nvSpPr>
          <p:cNvPr id="3" name="Content Placeholder 2"/>
          <p:cNvSpPr>
            <a:spLocks noGrp="1"/>
          </p:cNvSpPr>
          <p:nvPr>
            <p:ph idx="1"/>
          </p:nvPr>
        </p:nvSpPr>
        <p:spPr>
          <a:xfrm>
            <a:off x="4837734" y="2228850"/>
            <a:ext cx="3719489" cy="3699669"/>
          </a:xfrm>
        </p:spPr>
        <p:txBody>
          <a:bodyPr anchor="ctr">
            <a:normAutofit fontScale="85000" lnSpcReduction="10000"/>
          </a:bodyPr>
          <a:lstStyle/>
          <a:p>
            <a:pPr>
              <a:buClr>
                <a:srgbClr val="F0916B"/>
              </a:buClr>
              <a:buNone/>
            </a:pPr>
            <a:r>
              <a:rPr lang="el-GR" sz="1600" b="1" dirty="0"/>
              <a:t>	</a:t>
            </a:r>
            <a:r>
              <a:rPr lang="el-GR" sz="2200" b="1" dirty="0"/>
              <a:t>Σκοπός του παιχνιδιού</a:t>
            </a:r>
            <a:endParaRPr lang="el-GR" sz="2200" dirty="0"/>
          </a:p>
          <a:p>
            <a:pPr>
              <a:buClr>
                <a:srgbClr val="F0916B"/>
              </a:buClr>
            </a:pPr>
            <a:endParaRPr lang="el-GR" sz="1600" dirty="0"/>
          </a:p>
          <a:p>
            <a:pPr>
              <a:buClr>
                <a:srgbClr val="F0916B"/>
              </a:buClr>
              <a:buNone/>
            </a:pPr>
            <a:r>
              <a:rPr lang="el-GR" sz="1600" dirty="0"/>
              <a:t>	</a:t>
            </a:r>
            <a:r>
              <a:rPr lang="el-GR" sz="2000" dirty="0"/>
              <a:t>Σκοπός του παιχνιδιού είναι να «μοιράζεστε» (να κοινοποιείτε)  νέα, δημοσιεύσεις στα (πραγματικά) μέσα κοινωνικής δικτύωσης, εικόνες, σύντομα βίντεο και άλλο περιεχόμενο στα δικά σας "μέσα κοινωνικής δικτύωσης" (που προσομοιώνονται από το Padlet). Για να κερδίσετε στο παιχνίδι πρέπει να πάρετε όσο το δυνατόν περισσότερους πόντους και να έχετε όσο το δυνατόν περισσότερα ”</a:t>
            </a:r>
            <a:r>
              <a:rPr lang="en-US" sz="2000" dirty="0"/>
              <a:t>shares</a:t>
            </a:r>
            <a:r>
              <a:rPr lang="el-GR" sz="2000" dirty="0"/>
              <a:t>” .</a:t>
            </a:r>
          </a:p>
          <a:p>
            <a:pPr lvl="1" fontAlgn="base">
              <a:buClr>
                <a:srgbClr val="F0916B"/>
              </a:buClr>
            </a:pPr>
            <a:endParaRPr lang="el-GR" sz="1600" dirty="0"/>
          </a:p>
          <a:p>
            <a:pPr>
              <a:buClr>
                <a:srgbClr val="F0916B"/>
              </a:buClr>
            </a:pPr>
            <a:endParaRPr lang="el-GR"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F9EB1D0-64F1-4AB1-8D0C-465BF3813D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503068" y="321176"/>
            <a:ext cx="5380685"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66543" y="640263"/>
            <a:ext cx="4653738" cy="1344975"/>
          </a:xfrm>
        </p:spPr>
        <p:txBody>
          <a:bodyPr>
            <a:normAutofit/>
          </a:bodyPr>
          <a:lstStyle/>
          <a:p>
            <a:pPr marL="0" marR="0" lvl="0" indent="0" defTabSz="914400" rtl="0" eaLnBrk="1" fontAlgn="auto" latinLnBrk="0" hangingPunct="1">
              <a:spcBef>
                <a:spcPct val="20000"/>
              </a:spcBef>
              <a:spcAft>
                <a:spcPts val="0"/>
              </a:spcAft>
              <a:buClrTx/>
              <a:buSzTx/>
              <a:buFont typeface="Arial" pitchFamily="34" charset="0"/>
              <a:buNone/>
              <a:tabLst/>
              <a:defRPr/>
            </a:pPr>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kumimoji="0" lang="el-GR" sz="3500" b="1" i="0" u="none" strike="noStrike" kern="1200" cap="none" spc="0" normalizeH="0" baseline="0" noProof="0" dirty="0">
              <a:ln>
                <a:noFill/>
              </a:ln>
              <a:effectLst/>
              <a:uLnTx/>
              <a:uFillTx/>
              <a:latin typeface="Calibri"/>
              <a:ea typeface="+mn-ea"/>
              <a:cs typeface="+mn-cs"/>
            </a:endParaRPr>
          </a:p>
        </p:txBody>
      </p:sp>
      <p:pic>
        <p:nvPicPr>
          <p:cNvPr id="6" name="Picture 5">
            <a:extLst>
              <a:ext uri="{FF2B5EF4-FFF2-40B4-BE49-F238E27FC236}">
                <a16:creationId xmlns:a16="http://schemas.microsoft.com/office/drawing/2014/main" id="{600CC3BF-C310-4CE7-B6C1-C10A71ED0C01}"/>
              </a:ext>
            </a:extLst>
          </p:cNvPr>
          <p:cNvPicPr>
            <a:picLocks noChangeAspect="1"/>
          </p:cNvPicPr>
          <p:nvPr/>
        </p:nvPicPr>
        <p:blipFill rotWithShape="1">
          <a:blip r:embed="rId2" cstate="print"/>
          <a:srcRect l="1218" r="3586" b="-2"/>
          <a:stretch/>
        </p:blipFill>
        <p:spPr>
          <a:xfrm>
            <a:off x="252663" y="137494"/>
            <a:ext cx="1576226" cy="2399725"/>
          </a:xfrm>
          <a:prstGeom prst="rect">
            <a:avLst/>
          </a:prstGeom>
        </p:spPr>
      </p:pic>
      <p:pic>
        <p:nvPicPr>
          <p:cNvPr id="5" name="Picture 4">
            <a:extLst>
              <a:ext uri="{FF2B5EF4-FFF2-40B4-BE49-F238E27FC236}">
                <a16:creationId xmlns:a16="http://schemas.microsoft.com/office/drawing/2014/main" id="{D8F5F57B-B7DB-4ABC-BB25-32B787131E23}"/>
              </a:ext>
            </a:extLst>
          </p:cNvPr>
          <p:cNvPicPr>
            <a:picLocks noChangeAspect="1"/>
          </p:cNvPicPr>
          <p:nvPr/>
        </p:nvPicPr>
        <p:blipFill rotWithShape="1">
          <a:blip r:embed="rId3" cstate="print"/>
          <a:srcRect l="3000" r="1805" b="-2"/>
          <a:stretch/>
        </p:blipFill>
        <p:spPr>
          <a:xfrm>
            <a:off x="1747579" y="1214902"/>
            <a:ext cx="1576228" cy="2399725"/>
          </a:xfrm>
          <a:prstGeom prst="rect">
            <a:avLst/>
          </a:prstGeom>
        </p:spPr>
      </p:pic>
      <p:pic>
        <p:nvPicPr>
          <p:cNvPr id="4" name="Picture 3"/>
          <p:cNvPicPr/>
          <p:nvPr/>
        </p:nvPicPr>
        <p:blipFill rotWithShape="1">
          <a:blip r:embed="rId4" cstate="print">
            <a:extLst>
              <a:ext uri="{28A0092B-C50C-407E-A947-70E740481C1C}">
                <a14:useLocalDpi xmlns:a14="http://schemas.microsoft.com/office/drawing/2010/main" val="0"/>
              </a:ext>
            </a:extLst>
          </a:blip>
          <a:srcRect l="7600" r="13124" b="3"/>
          <a:stretch/>
        </p:blipFill>
        <p:spPr bwMode="auto">
          <a:xfrm>
            <a:off x="377515" y="3986013"/>
            <a:ext cx="2418749" cy="2862286"/>
          </a:xfrm>
          <a:prstGeom prst="rect">
            <a:avLst/>
          </a:prstGeom>
          <a:noFill/>
        </p:spPr>
      </p:pic>
      <p:sp>
        <p:nvSpPr>
          <p:cNvPr id="3" name="Content Placeholder 2"/>
          <p:cNvSpPr>
            <a:spLocks noGrp="1"/>
          </p:cNvSpPr>
          <p:nvPr>
            <p:ph idx="1"/>
          </p:nvPr>
        </p:nvSpPr>
        <p:spPr>
          <a:xfrm>
            <a:off x="3647944" y="1772816"/>
            <a:ext cx="4872336" cy="3975863"/>
          </a:xfrm>
        </p:spPr>
        <p:txBody>
          <a:bodyPr>
            <a:normAutofit fontScale="92500" lnSpcReduction="10000"/>
          </a:bodyPr>
          <a:lstStyle/>
          <a:p>
            <a:pPr>
              <a:lnSpc>
                <a:spcPct val="90000"/>
              </a:lnSpc>
              <a:buNone/>
            </a:pPr>
            <a:r>
              <a:rPr lang="el-GR" sz="1300" b="1" dirty="0"/>
              <a:t>	</a:t>
            </a:r>
            <a:r>
              <a:rPr lang="el-GR" sz="1600" b="1" dirty="0"/>
              <a:t>ΒΗΜΑ 1. </a:t>
            </a:r>
          </a:p>
          <a:p>
            <a:pPr>
              <a:lnSpc>
                <a:spcPct val="90000"/>
              </a:lnSpc>
              <a:buNone/>
            </a:pPr>
            <a:endParaRPr lang="el-GR" sz="1600" b="1" dirty="0"/>
          </a:p>
          <a:p>
            <a:pPr>
              <a:lnSpc>
                <a:spcPct val="90000"/>
              </a:lnSpc>
              <a:buNone/>
            </a:pPr>
            <a:r>
              <a:rPr lang="el-GR" sz="1600" b="1" dirty="0"/>
              <a:t>	Σε κάθε παίκτη μοιράζεται ένα φύλλο ρόλου, </a:t>
            </a:r>
            <a:r>
              <a:rPr lang="el-GR" sz="1600" b="1" dirty="0">
                <a:solidFill>
                  <a:schemeClr val="accent5">
                    <a:lumMod val="75000"/>
                  </a:schemeClr>
                </a:solidFill>
                <a:latin typeface="Calibri"/>
              </a:rPr>
              <a:t>Απλός</a:t>
            </a:r>
            <a:r>
              <a:rPr lang="el-GR" sz="1600" b="1" dirty="0"/>
              <a:t> ή </a:t>
            </a:r>
            <a:r>
              <a:rPr lang="en-US" sz="1600" b="1" u="sng" dirty="0">
                <a:solidFill>
                  <a:schemeClr val="accent6">
                    <a:lumMod val="75000"/>
                  </a:schemeClr>
                </a:solidFill>
              </a:rPr>
              <a:t>Troll</a:t>
            </a:r>
            <a:r>
              <a:rPr lang="el-GR" sz="1600" dirty="0"/>
              <a:t>. Μόνο ο συγκεκριμένος παίκτης θα το δει αυτό και δεν θα το αποκαλύψει αλλά το βάζει με την όψη προς τα κάτω στο τραπέζι.</a:t>
            </a:r>
          </a:p>
          <a:p>
            <a:pPr>
              <a:lnSpc>
                <a:spcPct val="90000"/>
              </a:lnSpc>
            </a:pPr>
            <a:endParaRPr lang="el-GR" sz="1600" dirty="0"/>
          </a:p>
          <a:p>
            <a:pPr lvl="1" fontAlgn="base">
              <a:lnSpc>
                <a:spcPct val="90000"/>
              </a:lnSpc>
            </a:pPr>
            <a:r>
              <a:rPr lang="el-GR" sz="1600" dirty="0"/>
              <a:t>Εάν ένας παίκτης είναι «</a:t>
            </a:r>
            <a:r>
              <a:rPr lang="el-GR" sz="1600" dirty="0">
                <a:solidFill>
                  <a:schemeClr val="accent5">
                    <a:lumMod val="75000"/>
                  </a:schemeClr>
                </a:solidFill>
              </a:rPr>
              <a:t>Απλός</a:t>
            </a:r>
            <a:r>
              <a:rPr lang="el-GR" sz="1600" dirty="0"/>
              <a:t>», τότε θα παίζει σαν να μοιράζεται πραγματικές ειδήσεις ή άλλες πληροφορίες με καλή πίστη με τους φίλους του, και θα προσπαθεί να πετύχει όσο το δυνατόν περισσότερα </a:t>
            </a:r>
            <a:r>
              <a:rPr lang="en-US" sz="1600" dirty="0"/>
              <a:t>Share</a:t>
            </a:r>
            <a:r>
              <a:rPr lang="el-GR" sz="1600" dirty="0"/>
              <a:t>.</a:t>
            </a:r>
          </a:p>
          <a:p>
            <a:pPr lvl="1" fontAlgn="base">
              <a:lnSpc>
                <a:spcPct val="90000"/>
              </a:lnSpc>
            </a:pPr>
            <a:r>
              <a:rPr lang="el-GR" sz="1600" dirty="0"/>
              <a:t>Εάν ένας παίκτης </a:t>
            </a:r>
            <a:r>
              <a:rPr lang="el-GR" sz="1600" dirty="0" err="1"/>
              <a:t>είναι"</a:t>
            </a:r>
            <a:r>
              <a:rPr lang="el-GR" sz="1600" dirty="0" err="1">
                <a:solidFill>
                  <a:schemeClr val="accent6">
                    <a:lumMod val="75000"/>
                  </a:schemeClr>
                </a:solidFill>
              </a:rPr>
              <a:t>Troll</a:t>
            </a:r>
            <a:r>
              <a:rPr lang="el-GR" sz="1600" dirty="0"/>
              <a:t>", μπορεί να διαλέξει να δημοσιεύσει κάτι που ισχύει, ή κάτι που δεν ισχύει, δηλαδή ψευδή είδηση. Με άλλα λόγια, ένα </a:t>
            </a:r>
            <a:r>
              <a:rPr lang="el-GR" sz="1600" dirty="0" err="1">
                <a:solidFill>
                  <a:schemeClr val="accent6">
                    <a:lumMod val="75000"/>
                  </a:schemeClr>
                </a:solidFill>
              </a:rPr>
              <a:t>Troll</a:t>
            </a:r>
            <a:r>
              <a:rPr lang="el-GR" sz="1600" dirty="0"/>
              <a:t> επιτρέπεται να εξαπατά άλλους παίκτες.</a:t>
            </a:r>
          </a:p>
          <a:p>
            <a:pPr lvl="1" fontAlgn="base">
              <a:lnSpc>
                <a:spcPct val="90000"/>
              </a:lnSpc>
            </a:pPr>
            <a:r>
              <a:rPr lang="el-GR" sz="1600" dirty="0"/>
              <a:t>Ο αριθμός των </a:t>
            </a:r>
            <a:r>
              <a:rPr lang="el-GR" sz="1600" dirty="0" err="1">
                <a:solidFill>
                  <a:schemeClr val="accent6">
                    <a:lumMod val="75000"/>
                  </a:schemeClr>
                </a:solidFill>
              </a:rPr>
              <a:t>Trolls</a:t>
            </a:r>
            <a:r>
              <a:rPr lang="el-GR" sz="1600" dirty="0"/>
              <a:t> σε κάθε παιχνίδι είναι εντελώς τυχαίος. </a:t>
            </a:r>
          </a:p>
          <a:p>
            <a:pPr lvl="1" fontAlgn="base">
              <a:lnSpc>
                <a:spcPct val="90000"/>
              </a:lnSpc>
            </a:pPr>
            <a:endParaRPr lang="el-GR" sz="1600" dirty="0"/>
          </a:p>
          <a:p>
            <a:pPr>
              <a:lnSpc>
                <a:spcPct val="90000"/>
              </a:lnSpc>
            </a:pPr>
            <a:endParaRPr lang="el-GR" sz="13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26303" y="182925"/>
            <a:ext cx="7866411" cy="1190912"/>
          </a:xfrm>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sz="3500" dirty="0">
              <a:solidFill>
                <a:srgbClr val="FF0000"/>
              </a:solidFill>
            </a:endParaRPr>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 sunburst chart&#10;&#10;Description automatically generated"/>
          <p:cNvPicPr/>
          <p:nvPr/>
        </p:nvPicPr>
        <p:blipFill>
          <a:blip r:embed="rId2" cstate="print">
            <a:extLst>
              <a:ext uri="{28A0092B-C50C-407E-A947-70E740481C1C}">
                <a14:useLocalDpi xmlns:a14="http://schemas.microsoft.com/office/drawing/2010/main" val="0"/>
              </a:ext>
            </a:extLst>
          </a:blip>
          <a:stretch>
            <a:fillRect/>
          </a:stretch>
        </p:blipFill>
        <p:spPr bwMode="auto">
          <a:xfrm>
            <a:off x="827442" y="2471443"/>
            <a:ext cx="3470148" cy="3235911"/>
          </a:xfrm>
          <a:prstGeom prst="rect">
            <a:avLst/>
          </a:prstGeom>
          <a:noFill/>
          <a:ln w="12700">
            <a:noFill/>
          </a:ln>
        </p:spPr>
      </p:pic>
      <p:sp>
        <p:nvSpPr>
          <p:cNvPr id="3" name="Content Placeholder 2"/>
          <p:cNvSpPr>
            <a:spLocks noGrp="1"/>
          </p:cNvSpPr>
          <p:nvPr>
            <p:ph idx="1"/>
          </p:nvPr>
        </p:nvSpPr>
        <p:spPr>
          <a:xfrm>
            <a:off x="4721741" y="1373838"/>
            <a:ext cx="3835482" cy="4554682"/>
          </a:xfrm>
        </p:spPr>
        <p:txBody>
          <a:bodyPr anchor="ctr">
            <a:normAutofit/>
          </a:bodyPr>
          <a:lstStyle/>
          <a:p>
            <a:pPr>
              <a:buClr>
                <a:srgbClr val="F0916B"/>
              </a:buClr>
              <a:buNone/>
            </a:pPr>
            <a:r>
              <a:rPr lang="el-GR" sz="1600" b="1" dirty="0"/>
              <a:t>	 ΒΗΜΑ 2</a:t>
            </a:r>
          </a:p>
          <a:p>
            <a:pPr>
              <a:buClr>
                <a:srgbClr val="F0916B"/>
              </a:buClr>
              <a:buNone/>
            </a:pPr>
            <a:endParaRPr lang="el-GR" sz="1600" b="1" dirty="0"/>
          </a:p>
          <a:p>
            <a:pPr>
              <a:buClr>
                <a:srgbClr val="F0916B"/>
              </a:buClr>
              <a:buNone/>
            </a:pPr>
            <a:r>
              <a:rPr lang="el-GR" sz="1600" b="1" dirty="0"/>
              <a:t>	Μοιράζονται οι κάρτες για το παιχνίδι. </a:t>
            </a:r>
          </a:p>
          <a:p>
            <a:pPr>
              <a:buClr>
                <a:srgbClr val="F0916B"/>
              </a:buClr>
              <a:buNone/>
            </a:pPr>
            <a:r>
              <a:rPr lang="el-GR" sz="1600" b="1" dirty="0"/>
              <a:t>	</a:t>
            </a:r>
            <a:r>
              <a:rPr lang="el-GR" sz="1600" dirty="0"/>
              <a:t>Στην αρχή κάθε παίκτης παίρνει συνολικά επτά (7) κάρτες: δύο (2) κάρτες επαλήθευσης (</a:t>
            </a:r>
            <a:r>
              <a:rPr lang="en-US" sz="1600" b="1" dirty="0">
                <a:solidFill>
                  <a:schemeClr val="accent3">
                    <a:lumMod val="75000"/>
                  </a:schemeClr>
                </a:solidFill>
              </a:rPr>
              <a:t>Fact Check</a:t>
            </a:r>
            <a:r>
              <a:rPr lang="el-GR" sz="1600" dirty="0"/>
              <a:t>) και πέντε (5) τυχαίες κάρτες από την τράπουλα "Πάσο"/"Κοινοποίηση" (</a:t>
            </a:r>
            <a:r>
              <a:rPr lang="el-GR" sz="1600" b="1" dirty="0" err="1">
                <a:solidFill>
                  <a:schemeClr val="accent6">
                    <a:lumMod val="75000"/>
                  </a:schemeClr>
                </a:solidFill>
              </a:rPr>
              <a:t>Pass</a:t>
            </a:r>
            <a:r>
              <a:rPr lang="el-GR" sz="1600" b="1" dirty="0"/>
              <a:t>/</a:t>
            </a:r>
            <a:r>
              <a:rPr lang="el-GR" sz="1600" b="1" dirty="0" err="1">
                <a:solidFill>
                  <a:schemeClr val="accent5">
                    <a:lumMod val="75000"/>
                  </a:schemeClr>
                </a:solidFill>
              </a:rPr>
              <a:t>Share</a:t>
            </a:r>
            <a:r>
              <a:rPr lang="el-GR" sz="1600" dirty="0"/>
              <a:t>). Κατά τη διάρκεια του παιχνιδιού, οι παίκτες θα πρέπει πάντα να έχουν συνολικά 7 φύλλα στο χέρι</a:t>
            </a:r>
          </a:p>
        </p:txBody>
      </p:sp>
      <p:pic>
        <p:nvPicPr>
          <p:cNvPr id="5" name="Picture 4">
            <a:extLst>
              <a:ext uri="{FF2B5EF4-FFF2-40B4-BE49-F238E27FC236}">
                <a16:creationId xmlns:a16="http://schemas.microsoft.com/office/drawing/2014/main" id="{913C6456-966F-43F4-B5FE-DCC96CAB52DE}"/>
              </a:ext>
            </a:extLst>
          </p:cNvPr>
          <p:cNvPicPr>
            <a:picLocks noChangeAspect="1"/>
          </p:cNvPicPr>
          <p:nvPr/>
        </p:nvPicPr>
        <p:blipFill>
          <a:blip r:embed="rId3" cstate="print"/>
          <a:stretch>
            <a:fillRect/>
          </a:stretch>
        </p:blipFill>
        <p:spPr>
          <a:xfrm>
            <a:off x="393375" y="4767159"/>
            <a:ext cx="1187767" cy="1721256"/>
          </a:xfrm>
          <a:prstGeom prst="rect">
            <a:avLst/>
          </a:prstGeom>
        </p:spPr>
      </p:pic>
      <p:pic>
        <p:nvPicPr>
          <p:cNvPr id="6" name="Picture 5">
            <a:extLst>
              <a:ext uri="{FF2B5EF4-FFF2-40B4-BE49-F238E27FC236}">
                <a16:creationId xmlns:a16="http://schemas.microsoft.com/office/drawing/2014/main" id="{6C198CFF-7B38-4E4E-8803-D7685339F94F}"/>
              </a:ext>
            </a:extLst>
          </p:cNvPr>
          <p:cNvPicPr>
            <a:picLocks noChangeAspect="1"/>
          </p:cNvPicPr>
          <p:nvPr/>
        </p:nvPicPr>
        <p:blipFill>
          <a:blip r:embed="rId4" cstate="print"/>
          <a:stretch>
            <a:fillRect/>
          </a:stretch>
        </p:blipFill>
        <p:spPr>
          <a:xfrm>
            <a:off x="2091649" y="5129601"/>
            <a:ext cx="1187767" cy="1721256"/>
          </a:xfrm>
          <a:prstGeom prst="rect">
            <a:avLst/>
          </a:prstGeom>
        </p:spPr>
      </p:pic>
      <p:pic>
        <p:nvPicPr>
          <p:cNvPr id="7" name="Picture 6">
            <a:extLst>
              <a:ext uri="{FF2B5EF4-FFF2-40B4-BE49-F238E27FC236}">
                <a16:creationId xmlns:a16="http://schemas.microsoft.com/office/drawing/2014/main" id="{3CBE1C18-E7FA-4AEE-B69D-02B931920D47}"/>
              </a:ext>
            </a:extLst>
          </p:cNvPr>
          <p:cNvPicPr>
            <a:picLocks noChangeAspect="1"/>
          </p:cNvPicPr>
          <p:nvPr/>
        </p:nvPicPr>
        <p:blipFill>
          <a:blip r:embed="rId5" cstate="print"/>
          <a:stretch>
            <a:fillRect/>
          </a:stretch>
        </p:blipFill>
        <p:spPr>
          <a:xfrm>
            <a:off x="3701673" y="4415635"/>
            <a:ext cx="1370425" cy="198595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548680"/>
            <a:ext cx="3708114" cy="1296145"/>
          </a:xfrm>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a:xfrm>
            <a:off x="486697" y="1772816"/>
            <a:ext cx="3708113" cy="4451003"/>
          </a:xfrm>
        </p:spPr>
        <p:txBody>
          <a:bodyPr>
            <a:normAutofit/>
          </a:bodyPr>
          <a:lstStyle/>
          <a:p>
            <a:pPr>
              <a:lnSpc>
                <a:spcPct val="90000"/>
              </a:lnSpc>
              <a:buNone/>
            </a:pPr>
            <a:r>
              <a:rPr lang="el-GR" sz="1500" b="1" dirty="0"/>
              <a:t>	ΒΗΜΑ 3.</a:t>
            </a:r>
            <a:endParaRPr lang="el-GR" sz="1500" dirty="0"/>
          </a:p>
          <a:p>
            <a:pPr>
              <a:lnSpc>
                <a:spcPct val="90000"/>
              </a:lnSpc>
              <a:buNone/>
            </a:pPr>
            <a:r>
              <a:rPr lang="el-GR" sz="1500" b="1" dirty="0"/>
              <a:t>	</a:t>
            </a:r>
          </a:p>
          <a:p>
            <a:pPr>
              <a:lnSpc>
                <a:spcPct val="90000"/>
              </a:lnSpc>
              <a:buNone/>
            </a:pPr>
            <a:r>
              <a:rPr lang="el-GR" sz="1500" b="1" dirty="0"/>
              <a:t>	Φάση Αναζητήσεων</a:t>
            </a:r>
            <a:r>
              <a:rPr lang="el-GR" sz="1500" dirty="0"/>
              <a:t>. Οι παίκτες αναζητούν στο διαδίκτυο ο,τιδήποτε θέλουν να κοινοποιήσουν - ειδήσεις, αναρτήσεις από ιστολόγια, βίντεο ή άλλη πληροφορία. Για διευκόλυνση, ο δάσκαλος δίνει το θέμα για την αναζήτηση στο διαδίκτυο – μπορεί να αντλήσει θέματα από τα μαθήματα του σχολείου.</a:t>
            </a:r>
            <a:endParaRPr lang="el-GR" sz="1500" b="1" dirty="0"/>
          </a:p>
          <a:p>
            <a:pPr>
              <a:lnSpc>
                <a:spcPct val="90000"/>
              </a:lnSpc>
              <a:buNone/>
            </a:pPr>
            <a:endParaRPr lang="el-GR" sz="1500" dirty="0"/>
          </a:p>
          <a:p>
            <a:pPr>
              <a:lnSpc>
                <a:spcPct val="90000"/>
              </a:lnSpc>
              <a:buNone/>
            </a:pPr>
            <a:r>
              <a:rPr lang="el-GR" sz="1500" dirty="0"/>
              <a:t>	Δώστε στους παίκτες  5-15 λεπτά για αναζήτηση και επιλογή</a:t>
            </a:r>
            <a:r>
              <a:rPr lang="el-GR" sz="1500" b="1" dirty="0"/>
              <a:t> 5 θεμάτων </a:t>
            </a:r>
            <a:r>
              <a:rPr lang="el-GR" sz="1500" dirty="0"/>
              <a:t>και αποφασίστε με ποια σειρά θα παιχτούν. (Εάν παίζετε ως </a:t>
            </a:r>
            <a:r>
              <a:rPr lang="en-US" sz="1500" dirty="0"/>
              <a:t>Troll</a:t>
            </a:r>
            <a:r>
              <a:rPr lang="el-GR" sz="1500" dirty="0"/>
              <a:t>, ίσως δεν είναι η καλύτερη ιδέα να ξεκινήσετε με παραπληροφόρηση ...)</a:t>
            </a:r>
          </a:p>
        </p:txBody>
      </p:sp>
      <p:sp>
        <p:nvSpPr>
          <p:cNvPr id="9" name="Rectangle 8">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9712" y="0"/>
            <a:ext cx="457428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186" y="557784"/>
            <a:ext cx="384765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5178531" y="1862340"/>
            <a:ext cx="3356649" cy="3130073"/>
          </a:xfrm>
          <a:prstGeom prst="rect">
            <a:avLst/>
          </a:prstGeom>
          <a:noFill/>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1143000"/>
          </a:xfrm>
        </p:spPr>
        <p:txBody>
          <a:bodyPr>
            <a:normAutofit/>
          </a:bodyPr>
          <a:lstStyle/>
          <a:p>
            <a:r>
              <a:rPr lang="el-GR" sz="3200" b="1" dirty="0">
                <a:solidFill>
                  <a:srgbClr val="0070C0"/>
                </a:solidFill>
              </a:rPr>
              <a:t>Γραμματισμός και παιδεία στα μέσα</a:t>
            </a:r>
          </a:p>
        </p:txBody>
      </p:sp>
      <p:sp>
        <p:nvSpPr>
          <p:cNvPr id="3" name="Content Placeholder 2"/>
          <p:cNvSpPr>
            <a:spLocks noGrp="1"/>
          </p:cNvSpPr>
          <p:nvPr>
            <p:ph idx="1"/>
          </p:nvPr>
        </p:nvSpPr>
        <p:spPr>
          <a:xfrm>
            <a:off x="457200" y="1412776"/>
            <a:ext cx="8229600" cy="4176464"/>
          </a:xfrm>
        </p:spPr>
        <p:txBody>
          <a:bodyPr>
            <a:normAutofit fontScale="47500" lnSpcReduction="20000"/>
          </a:bodyPr>
          <a:lstStyle/>
          <a:p>
            <a:pPr>
              <a:buNone/>
            </a:pPr>
            <a:r>
              <a:rPr lang="el-GR" dirty="0"/>
              <a:t>	</a:t>
            </a:r>
            <a:r>
              <a:rPr lang="el-GR" sz="4000" dirty="0"/>
              <a:t>Η λέξη "</a:t>
            </a:r>
            <a:r>
              <a:rPr lang="el-GR" sz="4000" b="1" dirty="0">
                <a:solidFill>
                  <a:srgbClr val="0070C0"/>
                </a:solidFill>
              </a:rPr>
              <a:t>γραμματισμός</a:t>
            </a:r>
            <a:r>
              <a:rPr lang="el-GR" sz="4000" dirty="0"/>
              <a:t>" περιγράφει την ικανότητα ανάγνωσης και γραφής – </a:t>
            </a:r>
            <a:r>
              <a:rPr lang="en-US" sz="4000" dirty="0"/>
              <a:t>“literacy”</a:t>
            </a:r>
            <a:r>
              <a:rPr lang="el-GR" sz="4000" dirty="0"/>
              <a:t> στα αγγλικά. Η ελληνική λέξη </a:t>
            </a:r>
            <a:r>
              <a:rPr lang="en-US" sz="4000" dirty="0"/>
              <a:t>“</a:t>
            </a:r>
            <a:r>
              <a:rPr lang="el-GR" sz="4000" b="1" dirty="0">
                <a:solidFill>
                  <a:srgbClr val="0070C0"/>
                </a:solidFill>
              </a:rPr>
              <a:t>παιδεία</a:t>
            </a:r>
            <a:r>
              <a:rPr lang="en-US" sz="4000" dirty="0"/>
              <a:t>” </a:t>
            </a:r>
            <a:r>
              <a:rPr lang="el-GR" sz="4000" dirty="0"/>
              <a:t>αναφέρεται στο αποτέλεσμα του γραμματισμού μέσω της </a:t>
            </a:r>
            <a:r>
              <a:rPr lang="el-GR" sz="4000" b="1" dirty="0">
                <a:solidFill>
                  <a:srgbClr val="0070C0"/>
                </a:solidFill>
              </a:rPr>
              <a:t>εκπαίδευσης</a:t>
            </a:r>
            <a:r>
              <a:rPr lang="el-GR" sz="4000" dirty="0"/>
              <a:t> </a:t>
            </a:r>
            <a:r>
              <a:rPr lang="en-US" sz="4000" dirty="0"/>
              <a:t>(“education”)</a:t>
            </a:r>
            <a:r>
              <a:rPr lang="el-GR" sz="4000" dirty="0"/>
              <a:t>. </a:t>
            </a:r>
          </a:p>
          <a:p>
            <a:pPr>
              <a:buNone/>
            </a:pPr>
            <a:r>
              <a:rPr lang="el-GR" sz="4000" dirty="0"/>
              <a:t>	</a:t>
            </a:r>
          </a:p>
          <a:p>
            <a:pPr>
              <a:buNone/>
            </a:pPr>
            <a:r>
              <a:rPr lang="el-GR" sz="4000" dirty="0"/>
              <a:t>	Ο σχολικός γραμματισμός ξεκινά με την τυπική αναγνώριση των γραμμάτων και φτάνει στις πλήρεις προτάσεις όπου κατανοούμε όλες τις λέξεις – έτσι γινόμαστε </a:t>
            </a:r>
            <a:r>
              <a:rPr lang="el-GR" sz="4000" b="1" dirty="0">
                <a:solidFill>
                  <a:srgbClr val="0070C0"/>
                </a:solidFill>
              </a:rPr>
              <a:t>εγγράμματοι</a:t>
            </a:r>
            <a:r>
              <a:rPr lang="el-GR" sz="4000" dirty="0"/>
              <a:t>. Και αν ξέρουμε και τον ορθό τρόπο χρήσης των γνώσεών  μας, έχουμε παιδεία. </a:t>
            </a:r>
          </a:p>
          <a:p>
            <a:pPr>
              <a:buNone/>
            </a:pPr>
            <a:r>
              <a:rPr lang="el-GR" sz="4000" dirty="0"/>
              <a:t>	</a:t>
            </a:r>
          </a:p>
          <a:p>
            <a:pPr>
              <a:buNone/>
            </a:pPr>
            <a:r>
              <a:rPr lang="el-GR" sz="4000" dirty="0"/>
              <a:t>	Αντίστοιχα, ο </a:t>
            </a:r>
            <a:r>
              <a:rPr lang="el-GR" sz="4000" b="1" dirty="0">
                <a:solidFill>
                  <a:srgbClr val="0070C0"/>
                </a:solidFill>
              </a:rPr>
              <a:t>ψηφιακός γραμματισμός </a:t>
            </a:r>
            <a:r>
              <a:rPr lang="el-GR" sz="4000" dirty="0"/>
              <a:t>ξεκινά με την απόκτηση ψηφιακών δεξιοτήτων, με τις οποίες αποκτούμε πρόσβαση σε διάφορα μέσα και στο περιεχόμενό τους. Έτσι γινόμαστε ψηφιακά εγγρράμματοι, και έχουμε </a:t>
            </a:r>
            <a:r>
              <a:rPr lang="el-GR" sz="4000" b="1" dirty="0">
                <a:solidFill>
                  <a:srgbClr val="0070C0"/>
                </a:solidFill>
              </a:rPr>
              <a:t>παιδεία στα μέσα </a:t>
            </a:r>
            <a:r>
              <a:rPr lang="en-US" sz="4000" b="1" dirty="0">
                <a:solidFill>
                  <a:srgbClr val="0070C0"/>
                </a:solidFill>
              </a:rPr>
              <a:t>(“media literacy”)</a:t>
            </a:r>
            <a:r>
              <a:rPr lang="el-GR" sz="4000" b="1" dirty="0">
                <a:solidFill>
                  <a:srgbClr val="0070C0"/>
                </a:solidFill>
              </a:rPr>
              <a:t> </a:t>
            </a:r>
            <a:r>
              <a:rPr lang="el-GR" sz="4000" dirty="0"/>
              <a:t>όπου μπορούμε να αναγνωρίζουμε διάφορους τύπους μέσων, να κατανούμε τα μηνύματά τους, να κρίνουμε  και να αξιολογούμε το περιεχόμενο και τη χρήση τους στον </a:t>
            </a:r>
            <a:r>
              <a:rPr lang="en-US" sz="4000" dirty="0"/>
              <a:t>“</a:t>
            </a:r>
            <a:r>
              <a:rPr lang="el-GR" sz="4000" dirty="0"/>
              <a:t>κυβερνοκόσμο</a:t>
            </a:r>
            <a:r>
              <a:rPr lang="en-US" sz="4000" dirty="0"/>
              <a:t>”</a:t>
            </a:r>
            <a:r>
              <a:rPr lang="el-GR" sz="4000" dirty="0"/>
              <a:t>.</a:t>
            </a:r>
          </a:p>
          <a:p>
            <a:endParaRPr lang="el-GR" dirty="0"/>
          </a:p>
        </p:txBody>
      </p:sp>
      <p:pic>
        <p:nvPicPr>
          <p:cNvPr id="4" name="Picture 7" descr="ergaleia"/>
          <p:cNvPicPr>
            <a:picLocks noChangeAspect="1" noChangeArrowheads="1"/>
          </p:cNvPicPr>
          <p:nvPr/>
        </p:nvPicPr>
        <p:blipFill>
          <a:blip r:embed="rId2" cstate="print"/>
          <a:srcRect/>
          <a:stretch>
            <a:fillRect/>
          </a:stretch>
        </p:blipFill>
        <p:spPr bwMode="auto">
          <a:xfrm>
            <a:off x="1043608" y="5373216"/>
            <a:ext cx="7128792" cy="79208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8CAE4AE-A9DF-45AF-9A9C-1712BC634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C272060-BC98-4C91-A58F-4DFEC566CF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8BA2DCB9-0DC0-4109-B2A2-56896E35E6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64A33555-1142-4AD7-8084-1A99422A11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C6E4081-1A88-453E-8CCF-B97B0CE20D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B7E0935-6EE8-4C61-AED5-09B9A2A99A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EB962BD6-C878-48FF-A75E-DCC7BDA3C3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CABF3786-BDE1-4FE5-9967-F6B6131A2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4969707A-C75E-4F7F-A5C2-2991C6547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E293989-8389-48CD-85D3-CAEFD5E963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DCF1E8B-9247-45E2-8641-90DA9F7D52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8DF418F-91AD-4E55-AF3B-F28FF45961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DBF35BD-D1DA-49B1-AE30-289189DAC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69198BEC-A3B6-4562-AB0F-3E7760026C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9AB30D45-77AB-4323-83A2-1A637D07D5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D1AD137E-7B63-434C-9D0D-5A64BB4968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8B32BE2D-36DC-4BD0-952E-8FE32A70DB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930295E0-AD01-4DB0-9829-AD91BED608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29807E74-6BFD-4EA7-B3F3-92C0728A7D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C9EDBF49-4B87-4B6F-BEE6-DDC4A63CE6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7738C468-1405-4ED9-8392-F93FA995EE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F16402CF-F511-450A-8584-8C8A5B7E9D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5E5B49A-CFC2-4019-9BA6-528095F788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322110" y="277136"/>
            <a:ext cx="3092804" cy="833273"/>
          </a:xfrm>
        </p:spPr>
        <p:txBody>
          <a:bodyPr>
            <a:normAutofit/>
          </a:bodyPr>
          <a:lstStyle/>
          <a:p>
            <a:pPr algn="l"/>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sz="2800" dirty="0"/>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790" y="795527"/>
            <a:ext cx="4477978" cy="524884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l="7135" r="12658" b="1"/>
          <a:stretch/>
        </p:blipFill>
        <p:spPr bwMode="auto">
          <a:xfrm>
            <a:off x="729086" y="960214"/>
            <a:ext cx="4231386" cy="4919472"/>
          </a:xfrm>
          <a:prstGeom prst="rect">
            <a:avLst/>
          </a:prstGeom>
          <a:noFill/>
          <a:ln w="12700">
            <a:noFill/>
          </a:ln>
        </p:spPr>
      </p:pic>
      <p:sp>
        <p:nvSpPr>
          <p:cNvPr id="3" name="Content Placeholder 2"/>
          <p:cNvSpPr>
            <a:spLocks noGrp="1"/>
          </p:cNvSpPr>
          <p:nvPr>
            <p:ph idx="1"/>
          </p:nvPr>
        </p:nvSpPr>
        <p:spPr>
          <a:xfrm>
            <a:off x="5106591" y="1110410"/>
            <a:ext cx="3875485" cy="4906216"/>
          </a:xfrm>
        </p:spPr>
        <p:txBody>
          <a:bodyPr anchor="ctr">
            <a:normAutofit/>
          </a:bodyPr>
          <a:lstStyle/>
          <a:p>
            <a:pPr>
              <a:lnSpc>
                <a:spcPct val="90000"/>
              </a:lnSpc>
              <a:buClr>
                <a:srgbClr val="F0916B"/>
              </a:buClr>
              <a:buNone/>
            </a:pPr>
            <a:r>
              <a:rPr lang="el-GR" sz="1400" b="1" dirty="0"/>
              <a:t>	</a:t>
            </a:r>
            <a:r>
              <a:rPr lang="el-GR" sz="1600" b="1" dirty="0"/>
              <a:t>ΒΗΜΑ 5</a:t>
            </a:r>
          </a:p>
          <a:p>
            <a:pPr>
              <a:lnSpc>
                <a:spcPct val="90000"/>
              </a:lnSpc>
              <a:buClr>
                <a:srgbClr val="F0916B"/>
              </a:buClr>
              <a:buNone/>
            </a:pPr>
            <a:r>
              <a:rPr lang="el-GR" sz="1600" b="1" dirty="0"/>
              <a:t>	</a:t>
            </a:r>
            <a:r>
              <a:rPr lang="el-GR" sz="1600" dirty="0"/>
              <a:t>Το παιχνίδι διαρκεί 5 γύρους. Σε κάθε γύρο κάθε παίκτης παίζει μία φορά και έχει την ευκαιρία να δημοσιεύσει ειδήσεις ή πληροφορίες στο </a:t>
            </a:r>
            <a:r>
              <a:rPr lang="en-US" sz="1600" dirty="0"/>
              <a:t>Padlet.</a:t>
            </a:r>
            <a:endParaRPr lang="el-GR" sz="1600" dirty="0"/>
          </a:p>
          <a:p>
            <a:pPr>
              <a:lnSpc>
                <a:spcPct val="90000"/>
              </a:lnSpc>
              <a:buClr>
                <a:srgbClr val="F0916B"/>
              </a:buClr>
              <a:buNone/>
            </a:pPr>
            <a:r>
              <a:rPr lang="el-GR" sz="1600" b="1" dirty="0"/>
              <a:t>	</a:t>
            </a:r>
          </a:p>
          <a:p>
            <a:pPr>
              <a:lnSpc>
                <a:spcPct val="90000"/>
              </a:lnSpc>
              <a:buClr>
                <a:srgbClr val="F0916B"/>
              </a:buClr>
              <a:buNone/>
            </a:pPr>
            <a:r>
              <a:rPr lang="el-GR" sz="1600" b="1" dirty="0"/>
              <a:t>	ΒΗΜΑ 6 </a:t>
            </a:r>
          </a:p>
          <a:p>
            <a:pPr>
              <a:lnSpc>
                <a:spcPct val="90000"/>
              </a:lnSpc>
              <a:buClr>
                <a:srgbClr val="F0916B"/>
              </a:buClr>
              <a:buNone/>
            </a:pPr>
            <a:r>
              <a:rPr lang="el-GR" sz="1600" dirty="0"/>
              <a:t>	Μετά την κάθε ανάρτηση, οι άλλοι παίκτες ψηφίζουν σχετικά με την εγκυρότητά της, επιλέγοντας το αντίστοιχο φύλλο από αυτά που έχουν στα χέρια τους. Όλοι οι παίκτες αποκαλύπτουν τις κάρτες τους ταυτόχρονα. </a:t>
            </a:r>
          </a:p>
          <a:p>
            <a:pPr>
              <a:lnSpc>
                <a:spcPct val="90000"/>
              </a:lnSpc>
              <a:buClr>
                <a:srgbClr val="F0916B"/>
              </a:buClr>
              <a:buNone/>
            </a:pPr>
            <a:endParaRPr lang="el-GR" sz="1600" dirty="0"/>
          </a:p>
          <a:p>
            <a:pPr>
              <a:lnSpc>
                <a:spcPct val="90000"/>
              </a:lnSpc>
              <a:buClr>
                <a:srgbClr val="F0916B"/>
              </a:buClr>
              <a:buNone/>
            </a:pPr>
            <a:r>
              <a:rPr lang="el-GR" sz="1600" dirty="0"/>
              <a:t>	Οι κάρτες που μπορούν να έχουν στο χέρι τους είναι:</a:t>
            </a:r>
          </a:p>
          <a:p>
            <a:pPr>
              <a:lnSpc>
                <a:spcPct val="90000"/>
              </a:lnSpc>
              <a:buClr>
                <a:srgbClr val="F0916B"/>
              </a:buClr>
            </a:pPr>
            <a:endParaRPr lang="el-GR" sz="1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a:xfrm>
            <a:off x="457200" y="1412776"/>
            <a:ext cx="8229600" cy="4713387"/>
          </a:xfrm>
        </p:spPr>
        <p:txBody>
          <a:bodyPr>
            <a:normAutofit fontScale="85000" lnSpcReduction="10000"/>
          </a:bodyPr>
          <a:lstStyle/>
          <a:p>
            <a:pPr lvl="2" fontAlgn="base">
              <a:buNone/>
            </a:pPr>
            <a:r>
              <a:rPr lang="el-GR" b="1" dirty="0"/>
              <a:t>ΒΗΜΑ 6 </a:t>
            </a:r>
          </a:p>
          <a:p>
            <a:pPr lvl="2" fontAlgn="base">
              <a:buNone/>
            </a:pPr>
            <a:endParaRPr lang="el-GR" b="1" dirty="0"/>
          </a:p>
          <a:p>
            <a:pPr lvl="2" fontAlgn="base"/>
            <a:r>
              <a:rPr lang="en-US" b="1" dirty="0">
                <a:solidFill>
                  <a:srgbClr val="0070C0"/>
                </a:solidFill>
              </a:rPr>
              <a:t>Share</a:t>
            </a:r>
            <a:r>
              <a:rPr lang="el-GR" b="1" dirty="0">
                <a:solidFill>
                  <a:srgbClr val="0070C0"/>
                </a:solidFill>
              </a:rPr>
              <a:t> (Κοινοποίηση). </a:t>
            </a:r>
            <a:r>
              <a:rPr lang="el-GR" dirty="0"/>
              <a:t>Εάν ένας παίκτης παίξει "Κοινοποίηση", τότε παίρνει από έναν πόντο και ο παίκτης που έχει κάνει την ανάρτηση και ο παίκτης που την κοινοποιεί ("τη μοιράζεται"). Ο παίκτης που κάνει την ανάρτηση μπορεί να πάρει έως 4 πόντους από κάθε παίκτη που τη μοιράζεται. Στη συνέχεια όσοι έπαιξαν </a:t>
            </a:r>
            <a:r>
              <a:rPr lang="en-US" dirty="0"/>
              <a:t>Share</a:t>
            </a:r>
            <a:r>
              <a:rPr lang="el-GR" dirty="0"/>
              <a:t> συμπληρώνουν από τη τράπουλα ώστε να έχουν 7 φύλλα.</a:t>
            </a:r>
          </a:p>
          <a:p>
            <a:pPr lvl="2" fontAlgn="base"/>
            <a:r>
              <a:rPr lang="en-US" b="1" dirty="0">
                <a:solidFill>
                  <a:schemeClr val="accent6">
                    <a:lumMod val="75000"/>
                  </a:schemeClr>
                </a:solidFill>
              </a:rPr>
              <a:t>Pass</a:t>
            </a:r>
            <a:r>
              <a:rPr lang="el-GR" b="1" dirty="0">
                <a:solidFill>
                  <a:schemeClr val="accent6">
                    <a:lumMod val="75000"/>
                  </a:schemeClr>
                </a:solidFill>
              </a:rPr>
              <a:t> (Πάσο).</a:t>
            </a:r>
            <a:r>
              <a:rPr lang="el-GR" dirty="0">
                <a:solidFill>
                  <a:schemeClr val="accent6">
                    <a:lumMod val="75000"/>
                  </a:schemeClr>
                </a:solidFill>
              </a:rPr>
              <a:t> </a:t>
            </a:r>
            <a:r>
              <a:rPr lang="el-GR" dirty="0"/>
              <a:t>Εάν ο παίκτης παίξει Πάσο, δεν συμβαίνει τίποτα. Η κάρτα ανακατεύεται στην τράπουλα και τραβά μια νέα κάρτα.</a:t>
            </a:r>
          </a:p>
          <a:p>
            <a:pPr lvl="2" fontAlgn="base"/>
            <a:r>
              <a:rPr lang="en-US" b="1" dirty="0">
                <a:solidFill>
                  <a:srgbClr val="00B050"/>
                </a:solidFill>
              </a:rPr>
              <a:t>Fact Check</a:t>
            </a:r>
            <a:r>
              <a:rPr lang="el-GR" b="1" dirty="0">
                <a:solidFill>
                  <a:srgbClr val="00B050"/>
                </a:solidFill>
              </a:rPr>
              <a:t> (Επαλήθευση)</a:t>
            </a:r>
            <a:r>
              <a:rPr lang="el-GR" dirty="0">
                <a:solidFill>
                  <a:srgbClr val="00B050"/>
                </a:solidFill>
              </a:rPr>
              <a:t>.</a:t>
            </a:r>
            <a:r>
              <a:rPr lang="el-GR" dirty="0"/>
              <a:t> Οι παίκτες έχουν στο χέρι 2 κάρτες Επαλήθευση. Εάν 2 ή περισσότεροι παίκτες ρίξουν Επαλήθευση, τότε γίνεται διασταύρωση της πληροφορίας, για σφάλματα και παραπληροφόρηση. Όλοι οι παίκτες συμμετέχουν, εκτός από εκείνον που έχει κάνει την αρχική ανάρτηση.</a:t>
            </a:r>
          </a:p>
          <a:p>
            <a:endParaRPr lang="el-GR"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pic>
        <p:nvPicPr>
          <p:cNvPr id="5" name="Picture 4">
            <a:extLst>
              <a:ext uri="{FF2B5EF4-FFF2-40B4-BE49-F238E27FC236}">
                <a16:creationId xmlns:a16="http://schemas.microsoft.com/office/drawing/2014/main" id="{6BF750DE-C757-4DC4-AE7F-36525FE67331}"/>
              </a:ext>
            </a:extLst>
          </p:cNvPr>
          <p:cNvPicPr>
            <a:picLocks noChangeAspect="1"/>
          </p:cNvPicPr>
          <p:nvPr/>
        </p:nvPicPr>
        <p:blipFill>
          <a:blip r:embed="rId3" cstate="print"/>
          <a:stretch>
            <a:fillRect/>
          </a:stretch>
        </p:blipFill>
        <p:spPr>
          <a:xfrm>
            <a:off x="323528" y="1484784"/>
            <a:ext cx="925208" cy="1340768"/>
          </a:xfrm>
          <a:prstGeom prst="rect">
            <a:avLst/>
          </a:prstGeom>
        </p:spPr>
      </p:pic>
      <p:pic>
        <p:nvPicPr>
          <p:cNvPr id="6" name="Picture 5">
            <a:extLst>
              <a:ext uri="{FF2B5EF4-FFF2-40B4-BE49-F238E27FC236}">
                <a16:creationId xmlns:a16="http://schemas.microsoft.com/office/drawing/2014/main" id="{C84C57A8-A2D0-46A9-B73D-BEA11C0EB58C}"/>
              </a:ext>
            </a:extLst>
          </p:cNvPr>
          <p:cNvPicPr>
            <a:picLocks noChangeAspect="1"/>
          </p:cNvPicPr>
          <p:nvPr/>
        </p:nvPicPr>
        <p:blipFill>
          <a:blip r:embed="rId4" cstate="print"/>
          <a:stretch>
            <a:fillRect/>
          </a:stretch>
        </p:blipFill>
        <p:spPr>
          <a:xfrm>
            <a:off x="323528" y="3140968"/>
            <a:ext cx="1008112" cy="1341988"/>
          </a:xfrm>
          <a:prstGeom prst="rect">
            <a:avLst/>
          </a:prstGeom>
        </p:spPr>
      </p:pic>
      <p:pic>
        <p:nvPicPr>
          <p:cNvPr id="7" name="Picture 6">
            <a:extLst>
              <a:ext uri="{FF2B5EF4-FFF2-40B4-BE49-F238E27FC236}">
                <a16:creationId xmlns:a16="http://schemas.microsoft.com/office/drawing/2014/main" id="{CEDBF398-988D-423E-A138-E627459739C9}"/>
              </a:ext>
            </a:extLst>
          </p:cNvPr>
          <p:cNvPicPr>
            <a:picLocks noChangeAspect="1"/>
          </p:cNvPicPr>
          <p:nvPr/>
        </p:nvPicPr>
        <p:blipFill>
          <a:blip r:embed="rId5" cstate="print"/>
          <a:stretch>
            <a:fillRect/>
          </a:stretch>
        </p:blipFill>
        <p:spPr>
          <a:xfrm>
            <a:off x="323528" y="4581128"/>
            <a:ext cx="1080120" cy="156525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37007" y="146194"/>
            <a:ext cx="7866411" cy="1190912"/>
          </a:xfrm>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sz="3500" dirty="0"/>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827442" y="2471443"/>
            <a:ext cx="3470148" cy="3235911"/>
          </a:xfrm>
          <a:prstGeom prst="rect">
            <a:avLst/>
          </a:prstGeom>
          <a:noFill/>
          <a:ln w="12700">
            <a:noFill/>
          </a:ln>
        </p:spPr>
      </p:pic>
      <p:sp>
        <p:nvSpPr>
          <p:cNvPr id="3" name="Content Placeholder 2"/>
          <p:cNvSpPr>
            <a:spLocks noGrp="1"/>
          </p:cNvSpPr>
          <p:nvPr>
            <p:ph idx="1"/>
          </p:nvPr>
        </p:nvSpPr>
        <p:spPr>
          <a:xfrm>
            <a:off x="4386886" y="1337106"/>
            <a:ext cx="4170337" cy="4591413"/>
          </a:xfrm>
        </p:spPr>
        <p:txBody>
          <a:bodyPr anchor="ctr">
            <a:noAutofit/>
          </a:bodyPr>
          <a:lstStyle/>
          <a:p>
            <a:pPr lvl="2" fontAlgn="base">
              <a:lnSpc>
                <a:spcPct val="90000"/>
              </a:lnSpc>
              <a:buClr>
                <a:srgbClr val="F0916B"/>
              </a:buClr>
              <a:buNone/>
            </a:pPr>
            <a:r>
              <a:rPr lang="el-GR" sz="1600" b="1" dirty="0"/>
              <a:t>ΒΗΜΑ 6 </a:t>
            </a:r>
          </a:p>
          <a:p>
            <a:pPr lvl="2" fontAlgn="base">
              <a:lnSpc>
                <a:spcPct val="90000"/>
              </a:lnSpc>
              <a:buClr>
                <a:srgbClr val="F0916B"/>
              </a:buClr>
              <a:buNone/>
            </a:pPr>
            <a:r>
              <a:rPr lang="el-GR" sz="1600" dirty="0"/>
              <a:t>Εάν η επαλήθευση γεγονότων δείξει ότι το γεγονός ήταν </a:t>
            </a:r>
            <a:r>
              <a:rPr lang="el-GR" sz="1600" dirty="0">
                <a:solidFill>
                  <a:srgbClr val="00B0F0"/>
                </a:solidFill>
              </a:rPr>
              <a:t>αληθές</a:t>
            </a:r>
            <a:r>
              <a:rPr lang="el-GR" sz="1600" dirty="0"/>
              <a:t> ("</a:t>
            </a:r>
            <a:r>
              <a:rPr lang="el-GR" sz="1600" dirty="0" err="1"/>
              <a:t>true</a:t>
            </a:r>
            <a:r>
              <a:rPr lang="el-GR" sz="1600" dirty="0"/>
              <a:t>"), δεν συμβαίνει τίποτα. Απορρίπτεται η κάρτα και ο παίκτης τραβά μια νέα από την τράπουλα.</a:t>
            </a:r>
          </a:p>
          <a:p>
            <a:pPr lvl="2" fontAlgn="base">
              <a:lnSpc>
                <a:spcPct val="90000"/>
              </a:lnSpc>
              <a:buClr>
                <a:srgbClr val="F0916B"/>
              </a:buClr>
              <a:buNone/>
            </a:pPr>
            <a:r>
              <a:rPr lang="el-GR" sz="1600" dirty="0"/>
              <a:t>Εάν η επαλήθευση δείξει ότι έχουμε αναποφάσιστους παίκτες ("50/50"), πάλι δεν συμβαίνει τίποτα. Απορρίπτεται η κάρτα και ο παίκτης τραβά μια νέα από την τράπουλα.</a:t>
            </a:r>
          </a:p>
          <a:p>
            <a:pPr lvl="2" fontAlgn="base">
              <a:lnSpc>
                <a:spcPct val="90000"/>
              </a:lnSpc>
              <a:buClr>
                <a:srgbClr val="F0916B"/>
              </a:buClr>
              <a:buNone/>
            </a:pPr>
            <a:r>
              <a:rPr lang="el-GR" sz="1600" dirty="0"/>
              <a:t>Εάν η επαλήθευση δείξει ότι η πληροφορία είναι </a:t>
            </a:r>
            <a:r>
              <a:rPr lang="el-GR" sz="1600" dirty="0">
                <a:solidFill>
                  <a:srgbClr val="FF0000"/>
                </a:solidFill>
              </a:rPr>
              <a:t>ψευδής</a:t>
            </a:r>
            <a:r>
              <a:rPr lang="el-GR" sz="1600" dirty="0"/>
              <a:t> ("</a:t>
            </a:r>
            <a:r>
              <a:rPr lang="el-GR" sz="1600" dirty="0" err="1"/>
              <a:t>false</a:t>
            </a:r>
            <a:r>
              <a:rPr lang="el-GR" sz="1600" dirty="0"/>
              <a:t>"), τότε </a:t>
            </a:r>
            <a:r>
              <a:rPr lang="el-GR" sz="1600" b="1" dirty="0"/>
              <a:t>ο παίκτης που δημοσίευσε το άρθρο χάνει έναν πόντο, και αυτοί που έπαιξαν κάρτες </a:t>
            </a:r>
            <a:r>
              <a:rPr lang="el-GR" sz="1600" b="1" dirty="0" err="1"/>
              <a:t>Fact</a:t>
            </a:r>
            <a:r>
              <a:rPr lang="el-GR" sz="1600" b="1" dirty="0"/>
              <a:t> </a:t>
            </a:r>
            <a:r>
              <a:rPr lang="en-US" sz="1600" b="1" dirty="0"/>
              <a:t>Check</a:t>
            </a:r>
            <a:r>
              <a:rPr lang="el-GR" sz="1600" b="1" dirty="0"/>
              <a:t> παίρνουν δύο πόντους ο καθένας</a:t>
            </a:r>
            <a:r>
              <a:rPr lang="el-GR" sz="1600" dirty="0"/>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8CAE4AE-A9DF-45AF-9A9C-1712BC634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C272060-BC98-4C91-A58F-4DFEC566CF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2" name="Freeform 5">
              <a:extLst>
                <a:ext uri="{FF2B5EF4-FFF2-40B4-BE49-F238E27FC236}">
                  <a16:creationId xmlns:a16="http://schemas.microsoft.com/office/drawing/2014/main" id="{8BA2DCB9-0DC0-4109-B2A2-56896E35E6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64A33555-1142-4AD7-8084-1A99422A11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BC6E4081-1A88-453E-8CCF-B97B0CE20D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B7E0935-6EE8-4C61-AED5-09B9A2A99A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EB962BD6-C878-48FF-A75E-DCC7BDA3C3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CABF3786-BDE1-4FE5-9967-F6B6131A2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4969707A-C75E-4F7F-A5C2-2991C6547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0E293989-8389-48CD-85D3-CAEFD5E963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8DCF1E8B-9247-45E2-8641-90DA9F7D52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8DF418F-91AD-4E55-AF3B-F28FF45961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EDBF35BD-D1DA-49B1-AE30-289189DAC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69198BEC-A3B6-4562-AB0F-3E7760026C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9AB30D45-77AB-4323-83A2-1A637D07D5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D1AD137E-7B63-434C-9D0D-5A64BB4968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8B32BE2D-36DC-4BD0-952E-8FE32A70DB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930295E0-AD01-4DB0-9829-AD91BED608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29807E74-6BFD-4EA7-B3F3-92C0728A7D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C9EDBF49-4B87-4B6F-BEE6-DDC4A63CE6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7738C468-1405-4ED9-8392-F93FA995EE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F16402CF-F511-450A-8584-8C8A5B7E9D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5E5B49A-CFC2-4019-9BA6-528095F788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317260" y="247922"/>
            <a:ext cx="3092804" cy="833273"/>
          </a:xfrm>
        </p:spPr>
        <p:txBody>
          <a:bodyPr>
            <a:normAutofit/>
          </a:bodyPr>
          <a:lstStyle/>
          <a:p>
            <a:pPr algn="l"/>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sz="2800" dirty="0"/>
          </a:p>
        </p:txBody>
      </p:sp>
      <p:sp>
        <p:nvSpPr>
          <p:cNvPr id="34" name="Rectangle 33">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790" y="795527"/>
            <a:ext cx="4477978" cy="5248847"/>
          </a:xfrm>
          <a:prstGeom prst="rect">
            <a:avLst/>
          </a:prstGeom>
          <a:solidFill>
            <a:schemeClr val="bg1"/>
          </a:solidFill>
          <a:ln w="19050">
            <a:solidFill>
              <a:srgbClr val="F0916B"/>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729086" y="1447067"/>
            <a:ext cx="4231386" cy="3945765"/>
          </a:xfrm>
          <a:prstGeom prst="rect">
            <a:avLst/>
          </a:prstGeom>
          <a:noFill/>
          <a:ln w="12700">
            <a:noFill/>
          </a:ln>
        </p:spPr>
      </p:pic>
      <p:sp>
        <p:nvSpPr>
          <p:cNvPr id="3" name="Content Placeholder 2"/>
          <p:cNvSpPr>
            <a:spLocks noGrp="1"/>
          </p:cNvSpPr>
          <p:nvPr>
            <p:ph idx="1"/>
          </p:nvPr>
        </p:nvSpPr>
        <p:spPr>
          <a:xfrm>
            <a:off x="4283968" y="1052703"/>
            <a:ext cx="4671051" cy="4991670"/>
          </a:xfrm>
        </p:spPr>
        <p:txBody>
          <a:bodyPr anchor="ctr">
            <a:normAutofit fontScale="92500"/>
          </a:bodyPr>
          <a:lstStyle/>
          <a:p>
            <a:pPr lvl="2" fontAlgn="base">
              <a:lnSpc>
                <a:spcPct val="90000"/>
              </a:lnSpc>
              <a:buClr>
                <a:srgbClr val="F0916B"/>
              </a:buClr>
              <a:buNone/>
            </a:pPr>
            <a:r>
              <a:rPr lang="el-GR" sz="1600" b="1" dirty="0"/>
              <a:t>ΒΗΜΑ 7 </a:t>
            </a:r>
          </a:p>
          <a:p>
            <a:pPr lvl="2" fontAlgn="base">
              <a:lnSpc>
                <a:spcPct val="90000"/>
              </a:lnSpc>
              <a:buClr>
                <a:srgbClr val="F0916B"/>
              </a:buClr>
              <a:buNone/>
            </a:pPr>
            <a:endParaRPr lang="el-GR" sz="1600" b="1" dirty="0"/>
          </a:p>
          <a:p>
            <a:pPr lvl="2" fontAlgn="base">
              <a:lnSpc>
                <a:spcPct val="90000"/>
              </a:lnSpc>
              <a:buClr>
                <a:srgbClr val="F0916B"/>
              </a:buClr>
              <a:buNone/>
            </a:pPr>
            <a:r>
              <a:rPr lang="el-GR" sz="1600" b="1" dirty="0"/>
              <a:t>Καταγραφή πόντων</a:t>
            </a:r>
          </a:p>
          <a:p>
            <a:pPr lvl="2" fontAlgn="base">
              <a:lnSpc>
                <a:spcPct val="90000"/>
              </a:lnSpc>
              <a:buClr>
                <a:srgbClr val="F0916B"/>
              </a:buClr>
              <a:buNone/>
            </a:pPr>
            <a:r>
              <a:rPr lang="el-GR" sz="1600" dirty="0"/>
              <a:t>Υπάρχουν δύο βασικοί τρόποι απόκτησης πόντων: </a:t>
            </a:r>
          </a:p>
          <a:p>
            <a:pPr lvl="2" fontAlgn="base">
              <a:lnSpc>
                <a:spcPct val="90000"/>
              </a:lnSpc>
              <a:buClr>
                <a:srgbClr val="F0916B"/>
              </a:buClr>
              <a:buNone/>
            </a:pPr>
            <a:r>
              <a:rPr lang="el-GR" sz="1600" dirty="0"/>
              <a:t>α) ο παίκτης που κάνει μια </a:t>
            </a:r>
            <a:r>
              <a:rPr lang="el-GR" sz="1600" b="1" dirty="0"/>
              <a:t>Δημοσίευση</a:t>
            </a:r>
            <a:r>
              <a:rPr lang="el-GR" sz="1600" dirty="0"/>
              <a:t> λαμβάνει πόντους με κάθε κοινοποίηση των άλλων παικτών, και </a:t>
            </a:r>
          </a:p>
          <a:p>
            <a:pPr lvl="2" fontAlgn="base">
              <a:lnSpc>
                <a:spcPct val="90000"/>
              </a:lnSpc>
              <a:buClr>
                <a:srgbClr val="F0916B"/>
              </a:buClr>
              <a:buNone/>
            </a:pPr>
            <a:r>
              <a:rPr lang="el-GR" sz="1600" dirty="0"/>
              <a:t>β) ο παίκτης που κάνει </a:t>
            </a:r>
            <a:r>
              <a:rPr lang="en-GB" sz="1600" b="1" dirty="0">
                <a:solidFill>
                  <a:schemeClr val="accent1">
                    <a:lumMod val="75000"/>
                  </a:schemeClr>
                </a:solidFill>
              </a:rPr>
              <a:t>Share/</a:t>
            </a:r>
            <a:r>
              <a:rPr lang="el-GR" sz="1600" b="1" dirty="0">
                <a:solidFill>
                  <a:schemeClr val="accent1">
                    <a:lumMod val="75000"/>
                  </a:schemeClr>
                </a:solidFill>
              </a:rPr>
              <a:t>Κοινοποίηση</a:t>
            </a:r>
            <a:r>
              <a:rPr lang="el-GR" sz="1600" dirty="0"/>
              <a:t> ή </a:t>
            </a:r>
            <a:r>
              <a:rPr lang="en-GB" sz="1600" b="1" dirty="0">
                <a:solidFill>
                  <a:schemeClr val="accent3">
                    <a:lumMod val="75000"/>
                  </a:schemeClr>
                </a:solidFill>
              </a:rPr>
              <a:t>Fact Check/</a:t>
            </a:r>
            <a:r>
              <a:rPr lang="el-GR" sz="1600" b="1" dirty="0">
                <a:solidFill>
                  <a:schemeClr val="accent3">
                    <a:lumMod val="75000"/>
                  </a:schemeClr>
                </a:solidFill>
              </a:rPr>
              <a:t>Επαλήθευση</a:t>
            </a:r>
            <a:r>
              <a:rPr lang="el-GR" sz="1600" dirty="0"/>
              <a:t> παίρνει έναν πόντο (αυτοί είναι οι ελεύθεροι πόντοι). Οι παίκτες σημειώνουν ξεχωριστά αυτούς τους δύο πόντους:</a:t>
            </a:r>
          </a:p>
          <a:p>
            <a:pPr lvl="3" fontAlgn="base">
              <a:lnSpc>
                <a:spcPct val="90000"/>
              </a:lnSpc>
              <a:buClr>
                <a:srgbClr val="F0916B"/>
              </a:buClr>
              <a:buFont typeface="Arial" pitchFamily="34" charset="0"/>
              <a:buChar char="•"/>
            </a:pPr>
            <a:r>
              <a:rPr lang="el-GR" sz="1600" dirty="0"/>
              <a:t>Σε κάθε γύρο αντιστοιχεί μια στήλη για να μετράτε πόσες κοινοποιήσεις έλαβε η κάθε ανάρτηση</a:t>
            </a:r>
          </a:p>
          <a:p>
            <a:pPr lvl="3" fontAlgn="base">
              <a:lnSpc>
                <a:spcPct val="90000"/>
              </a:lnSpc>
              <a:buClr>
                <a:srgbClr val="F0916B"/>
              </a:buClr>
              <a:buFont typeface="Arial" pitchFamily="34" charset="0"/>
              <a:buChar char="•"/>
            </a:pPr>
            <a:r>
              <a:rPr lang="el-GR" sz="1600" dirty="0"/>
              <a:t>Μία στήλη χρησιμοποιείται για όλους τους υπόλοιπους πόντους - αυτούς που λαμβάνονται από την </a:t>
            </a:r>
            <a:r>
              <a:rPr lang="el-GR" sz="1600" b="1" dirty="0">
                <a:solidFill>
                  <a:schemeClr val="accent1">
                    <a:lumMod val="75000"/>
                  </a:schemeClr>
                </a:solidFill>
              </a:rPr>
              <a:t>Κοινοποίηση</a:t>
            </a:r>
            <a:r>
              <a:rPr lang="el-GR" sz="1600" dirty="0"/>
              <a:t> ή την </a:t>
            </a:r>
            <a:r>
              <a:rPr lang="el-GR" sz="1600" b="1" dirty="0">
                <a:solidFill>
                  <a:schemeClr val="accent3">
                    <a:lumMod val="75000"/>
                  </a:schemeClr>
                </a:solidFill>
              </a:rPr>
              <a:t>Επαλήθευση</a:t>
            </a:r>
            <a:r>
              <a:rPr lang="el-GR" sz="1600" dirty="0"/>
              <a:t> των δημοσιεύσεων των άλλων παικτών.</a:t>
            </a:r>
          </a:p>
          <a:p>
            <a:pPr>
              <a:lnSpc>
                <a:spcPct val="90000"/>
              </a:lnSpc>
              <a:buClr>
                <a:srgbClr val="F0916B"/>
              </a:buClr>
            </a:pPr>
            <a:endParaRPr lang="el-GR" sz="900" dirty="0"/>
          </a:p>
        </p:txBody>
      </p:sp>
      <p:pic>
        <p:nvPicPr>
          <p:cNvPr id="5" name="Picture 4">
            <a:extLst>
              <a:ext uri="{FF2B5EF4-FFF2-40B4-BE49-F238E27FC236}">
                <a16:creationId xmlns:a16="http://schemas.microsoft.com/office/drawing/2014/main" id="{02FC3A37-84CB-4A27-A4B7-28DD652CA92B}"/>
              </a:ext>
            </a:extLst>
          </p:cNvPr>
          <p:cNvPicPr>
            <a:picLocks noChangeAspect="1"/>
          </p:cNvPicPr>
          <p:nvPr/>
        </p:nvPicPr>
        <p:blipFill>
          <a:blip r:embed="rId3" cstate="print"/>
          <a:stretch>
            <a:fillRect/>
          </a:stretch>
        </p:blipFill>
        <p:spPr>
          <a:xfrm>
            <a:off x="3639509" y="4595812"/>
            <a:ext cx="1272934" cy="1844675"/>
          </a:xfrm>
          <a:prstGeom prst="rect">
            <a:avLst/>
          </a:prstGeom>
        </p:spPr>
      </p:pic>
      <p:pic>
        <p:nvPicPr>
          <p:cNvPr id="6" name="Picture 5">
            <a:extLst>
              <a:ext uri="{FF2B5EF4-FFF2-40B4-BE49-F238E27FC236}">
                <a16:creationId xmlns:a16="http://schemas.microsoft.com/office/drawing/2014/main" id="{E7318B9B-EC1B-4822-9BC9-9086B4376C44}"/>
              </a:ext>
            </a:extLst>
          </p:cNvPr>
          <p:cNvPicPr>
            <a:picLocks noChangeAspect="1"/>
          </p:cNvPicPr>
          <p:nvPr/>
        </p:nvPicPr>
        <p:blipFill>
          <a:blip r:embed="rId4" cstate="print"/>
          <a:stretch>
            <a:fillRect/>
          </a:stretch>
        </p:blipFill>
        <p:spPr>
          <a:xfrm>
            <a:off x="836242" y="4599602"/>
            <a:ext cx="1307742" cy="189511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p:txBody>
          <a:bodyPr>
            <a:normAutofit lnSpcReduction="10000"/>
          </a:bodyPr>
          <a:lstStyle/>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r>
              <a:rPr lang="el-GR" b="1" dirty="0"/>
              <a:t>ΠΑΡΑΔΕΙΓΜΑ </a:t>
            </a:r>
          </a:p>
          <a:p>
            <a:pPr>
              <a:buNone/>
            </a:pPr>
            <a:r>
              <a:rPr lang="el-GR" b="1" dirty="0"/>
              <a:t>	</a:t>
            </a:r>
            <a:r>
              <a:rPr lang="el-GR" sz="2000" dirty="0"/>
              <a:t>Πρώτος γύρος, πρώτη γραμμή: Ο παίκτης 1 δημοσιεύει ένα άρθρο που αναφέρει μια είδηση και όλοι οι άλλοι το μοιράζονται, δηλαδή το κοινοποιούν. Ο παίκτης 1 παίρνει 4 πόντους και οι υπόλοιποι παίκτες παίρνουν από 1 πόντο ο καθένας.</a:t>
            </a:r>
          </a:p>
          <a:p>
            <a:endParaRPr lang="el-GR"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graphicFrame>
        <p:nvGraphicFramePr>
          <p:cNvPr id="5" name="Table 4"/>
          <p:cNvGraphicFramePr>
            <a:graphicFrameLocks noGrp="1"/>
          </p:cNvGraphicFramePr>
          <p:nvPr/>
        </p:nvGraphicFramePr>
        <p:xfrm>
          <a:off x="1524000" y="1397000"/>
          <a:ext cx="6095999" cy="2311400"/>
        </p:xfrm>
        <a:graphic>
          <a:graphicData uri="http://schemas.openxmlformats.org/drawingml/2006/table">
            <a:tbl>
              <a:tblPr firstRow="1" bandRow="1">
                <a:tableStyleId>{5C22544A-7EE6-4342-B048-85BDC9FD1C3A}</a:tableStyleId>
              </a:tblPr>
              <a:tblGrid>
                <a:gridCol w="870857">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870857">
                  <a:extLst>
                    <a:ext uri="{9D8B030D-6E8A-4147-A177-3AD203B41FA5}">
                      <a16:colId xmlns:a16="http://schemas.microsoft.com/office/drawing/2014/main" val="20002"/>
                    </a:ext>
                  </a:extLst>
                </a:gridCol>
                <a:gridCol w="870857">
                  <a:extLst>
                    <a:ext uri="{9D8B030D-6E8A-4147-A177-3AD203B41FA5}">
                      <a16:colId xmlns:a16="http://schemas.microsoft.com/office/drawing/2014/main" val="20003"/>
                    </a:ext>
                  </a:extLst>
                </a:gridCol>
                <a:gridCol w="870857">
                  <a:extLst>
                    <a:ext uri="{9D8B030D-6E8A-4147-A177-3AD203B41FA5}">
                      <a16:colId xmlns:a16="http://schemas.microsoft.com/office/drawing/2014/main" val="20004"/>
                    </a:ext>
                  </a:extLst>
                </a:gridCol>
                <a:gridCol w="870857">
                  <a:extLst>
                    <a:ext uri="{9D8B030D-6E8A-4147-A177-3AD203B41FA5}">
                      <a16:colId xmlns:a16="http://schemas.microsoft.com/office/drawing/2014/main" val="20005"/>
                    </a:ext>
                  </a:extLst>
                </a:gridCol>
                <a:gridCol w="870857">
                  <a:extLst>
                    <a:ext uri="{9D8B030D-6E8A-4147-A177-3AD203B41FA5}">
                      <a16:colId xmlns:a16="http://schemas.microsoft.com/office/drawing/2014/main" val="20006"/>
                    </a:ext>
                  </a:extLst>
                </a:gridCol>
              </a:tblGrid>
              <a:tr h="370840">
                <a:tc>
                  <a:txBody>
                    <a:bodyPr/>
                    <a:lstStyle/>
                    <a:p>
                      <a:endParaRPr lang="el-GR" sz="1300" dirty="0"/>
                    </a:p>
                  </a:txBody>
                  <a:tcPr/>
                </a:tc>
                <a:tc>
                  <a:txBody>
                    <a:bodyPr/>
                    <a:lstStyle/>
                    <a:p>
                      <a:r>
                        <a:rPr lang="el-GR" sz="1300" dirty="0"/>
                        <a:t>Γύρος</a:t>
                      </a:r>
                      <a:r>
                        <a:rPr lang="el-GR" sz="1300" baseline="0" dirty="0"/>
                        <a:t> 1</a:t>
                      </a:r>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a:p>
                  </a:txBody>
                  <a:tcPr/>
                </a:tc>
                <a:tc>
                  <a:txBody>
                    <a:bodyPr/>
                    <a:lstStyle/>
                    <a:p>
                      <a:r>
                        <a:rPr lang="el-GR" sz="1200" dirty="0"/>
                        <a:t>Ελεύθεροι πόντοι</a:t>
                      </a:r>
                    </a:p>
                  </a:txBody>
                  <a:tcPr/>
                </a:tc>
                <a:extLst>
                  <a:ext uri="{0D108BD9-81ED-4DB2-BD59-A6C34878D82A}">
                    <a16:rowId xmlns:a16="http://schemas.microsoft.com/office/drawing/2014/main" val="10000"/>
                  </a:ext>
                </a:extLst>
              </a:tr>
              <a:tr h="370840">
                <a:tc>
                  <a:txBody>
                    <a:bodyPr/>
                    <a:lstStyle/>
                    <a:p>
                      <a:r>
                        <a:rPr lang="el-GR" sz="1300" dirty="0"/>
                        <a:t>Παίκτης</a:t>
                      </a:r>
                      <a:r>
                        <a:rPr lang="el-GR" sz="1300" baseline="0" dirty="0"/>
                        <a:t> 1</a:t>
                      </a:r>
                      <a:endParaRPr lang="el-GR" sz="1300" dirty="0"/>
                    </a:p>
                  </a:txBody>
                  <a:tcPr/>
                </a:tc>
                <a:tc>
                  <a:txBody>
                    <a:bodyPr/>
                    <a:lstStyle/>
                    <a:p>
                      <a:pPr algn="ctr"/>
                      <a:r>
                        <a:rPr lang="el-GR" sz="1300" b="1" dirty="0"/>
                        <a:t>4</a:t>
                      </a:r>
                    </a:p>
                  </a:txBody>
                  <a:tcPr/>
                </a:tc>
                <a:tc>
                  <a:txBody>
                    <a:bodyPr/>
                    <a:lstStyle/>
                    <a:p>
                      <a:pPr algn="ctr"/>
                      <a:endParaRPr lang="el-GR" sz="1300" b="1" dirty="0"/>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a:p>
                  </a:txBody>
                  <a:tcPr/>
                </a:tc>
                <a:tc>
                  <a:txBody>
                    <a:bodyPr/>
                    <a:lstStyle/>
                    <a:p>
                      <a:pPr algn="ctr"/>
                      <a:endParaRPr lang="el-GR" sz="1300" b="1"/>
                    </a:p>
                  </a:txBody>
                  <a:tcPr/>
                </a:tc>
                <a:extLst>
                  <a:ext uri="{0D108BD9-81ED-4DB2-BD59-A6C34878D82A}">
                    <a16:rowId xmlns:a16="http://schemas.microsoft.com/office/drawing/2014/main" val="10001"/>
                  </a:ext>
                </a:extLst>
              </a:tr>
              <a:tr h="370840">
                <a:tc>
                  <a:txBody>
                    <a:bodyPr/>
                    <a:lstStyle/>
                    <a:p>
                      <a:r>
                        <a:rPr lang="el-GR" sz="1300" dirty="0"/>
                        <a:t>Παίκτης 2</a:t>
                      </a:r>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a:t>
                      </a:r>
                    </a:p>
                  </a:txBody>
                  <a:tcPr/>
                </a:tc>
                <a:extLst>
                  <a:ext uri="{0D108BD9-81ED-4DB2-BD59-A6C34878D82A}">
                    <a16:rowId xmlns:a16="http://schemas.microsoft.com/office/drawing/2014/main" val="10002"/>
                  </a:ext>
                </a:extLst>
              </a:tr>
              <a:tr h="370840">
                <a:tc>
                  <a:txBody>
                    <a:bodyPr/>
                    <a:lstStyle/>
                    <a:p>
                      <a:r>
                        <a:rPr lang="el-GR" sz="1300" dirty="0"/>
                        <a:t>Παίκτης 3</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a:t>
                      </a:r>
                    </a:p>
                  </a:txBody>
                  <a:tcPr/>
                </a:tc>
                <a:extLst>
                  <a:ext uri="{0D108BD9-81ED-4DB2-BD59-A6C34878D82A}">
                    <a16:rowId xmlns:a16="http://schemas.microsoft.com/office/drawing/2014/main" val="10003"/>
                  </a:ext>
                </a:extLst>
              </a:tr>
              <a:tr h="370840">
                <a:tc>
                  <a:txBody>
                    <a:bodyPr/>
                    <a:lstStyle/>
                    <a:p>
                      <a:r>
                        <a:rPr lang="el-GR" sz="1300" dirty="0"/>
                        <a:t>Παίκτης 4</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r>
                        <a:rPr lang="el-GR" sz="1300" b="1" dirty="0"/>
                        <a:t>1</a:t>
                      </a:r>
                    </a:p>
                  </a:txBody>
                  <a:tcPr/>
                </a:tc>
                <a:extLst>
                  <a:ext uri="{0D108BD9-81ED-4DB2-BD59-A6C34878D82A}">
                    <a16:rowId xmlns:a16="http://schemas.microsoft.com/office/drawing/2014/main" val="10004"/>
                  </a:ext>
                </a:extLst>
              </a:tr>
              <a:tr h="370840">
                <a:tc>
                  <a:txBody>
                    <a:bodyPr/>
                    <a:lstStyle/>
                    <a:p>
                      <a:r>
                        <a:rPr lang="el-GR" sz="1300" dirty="0"/>
                        <a:t>Παίκτης 5</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r>
                        <a:rPr lang="el-GR" sz="1300" b="1" dirty="0"/>
                        <a:t>1</a:t>
                      </a:r>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p:txBody>
          <a:bodyPr>
            <a:normAutofit/>
          </a:bodyPr>
          <a:lstStyle/>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r>
              <a:rPr lang="el-GR" b="1" dirty="0"/>
              <a:t> </a:t>
            </a:r>
          </a:p>
          <a:p>
            <a:pPr>
              <a:buNone/>
            </a:pPr>
            <a:r>
              <a:rPr lang="el-GR" sz="2000" dirty="0"/>
              <a:t>	Το σκορ μετά από έναν γύρο μπορεί να είναι όπως στον πίνακα (με κάποιες διαφορές ανάλογα με το πόσες κάρτες </a:t>
            </a:r>
            <a:r>
              <a:rPr lang="el-GR" sz="2000" dirty="0">
                <a:solidFill>
                  <a:schemeClr val="accent1">
                    <a:lumMod val="75000"/>
                  </a:schemeClr>
                </a:solidFill>
              </a:rPr>
              <a:t>Κοινοποίηση</a:t>
            </a:r>
            <a:r>
              <a:rPr lang="el-GR" sz="2000" dirty="0"/>
              <a:t> και πόσες κάρτες </a:t>
            </a:r>
            <a:r>
              <a:rPr lang="el-GR" sz="2000" dirty="0">
                <a:solidFill>
                  <a:schemeClr val="accent6">
                    <a:lumMod val="75000"/>
                  </a:schemeClr>
                </a:solidFill>
              </a:rPr>
              <a:t>Πάσο</a:t>
            </a:r>
            <a:r>
              <a:rPr lang="el-GR" sz="2000" dirty="0"/>
              <a:t> έχουν παιχτεί). Κανείς δεν έχει παίξει ακόμα </a:t>
            </a:r>
            <a:r>
              <a:rPr lang="el-GR" sz="2000" dirty="0">
                <a:solidFill>
                  <a:schemeClr val="accent3">
                    <a:lumMod val="75000"/>
                  </a:schemeClr>
                </a:solidFill>
              </a:rPr>
              <a:t>Επαλήθευση.</a:t>
            </a:r>
          </a:p>
          <a:p>
            <a:pPr>
              <a:buNone/>
            </a:pPr>
            <a:endParaRPr lang="el-GR" sz="2000" dirty="0"/>
          </a:p>
          <a:p>
            <a:endParaRPr lang="el-GR"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graphicFrame>
        <p:nvGraphicFramePr>
          <p:cNvPr id="5" name="Table 4"/>
          <p:cNvGraphicFramePr>
            <a:graphicFrameLocks noGrp="1"/>
          </p:cNvGraphicFramePr>
          <p:nvPr/>
        </p:nvGraphicFramePr>
        <p:xfrm>
          <a:off x="1524000" y="1397000"/>
          <a:ext cx="6095999" cy="2311400"/>
        </p:xfrm>
        <a:graphic>
          <a:graphicData uri="http://schemas.openxmlformats.org/drawingml/2006/table">
            <a:tbl>
              <a:tblPr firstRow="1" bandRow="1">
                <a:tableStyleId>{5C22544A-7EE6-4342-B048-85BDC9FD1C3A}</a:tableStyleId>
              </a:tblPr>
              <a:tblGrid>
                <a:gridCol w="870857">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870857">
                  <a:extLst>
                    <a:ext uri="{9D8B030D-6E8A-4147-A177-3AD203B41FA5}">
                      <a16:colId xmlns:a16="http://schemas.microsoft.com/office/drawing/2014/main" val="20002"/>
                    </a:ext>
                  </a:extLst>
                </a:gridCol>
                <a:gridCol w="870857">
                  <a:extLst>
                    <a:ext uri="{9D8B030D-6E8A-4147-A177-3AD203B41FA5}">
                      <a16:colId xmlns:a16="http://schemas.microsoft.com/office/drawing/2014/main" val="20003"/>
                    </a:ext>
                  </a:extLst>
                </a:gridCol>
                <a:gridCol w="870857">
                  <a:extLst>
                    <a:ext uri="{9D8B030D-6E8A-4147-A177-3AD203B41FA5}">
                      <a16:colId xmlns:a16="http://schemas.microsoft.com/office/drawing/2014/main" val="20004"/>
                    </a:ext>
                  </a:extLst>
                </a:gridCol>
                <a:gridCol w="870857">
                  <a:extLst>
                    <a:ext uri="{9D8B030D-6E8A-4147-A177-3AD203B41FA5}">
                      <a16:colId xmlns:a16="http://schemas.microsoft.com/office/drawing/2014/main" val="20005"/>
                    </a:ext>
                  </a:extLst>
                </a:gridCol>
                <a:gridCol w="870857">
                  <a:extLst>
                    <a:ext uri="{9D8B030D-6E8A-4147-A177-3AD203B41FA5}">
                      <a16:colId xmlns:a16="http://schemas.microsoft.com/office/drawing/2014/main" val="20006"/>
                    </a:ext>
                  </a:extLst>
                </a:gridCol>
              </a:tblGrid>
              <a:tr h="370840">
                <a:tc>
                  <a:txBody>
                    <a:bodyPr/>
                    <a:lstStyle/>
                    <a:p>
                      <a:endParaRPr lang="el-GR" sz="1300" dirty="0"/>
                    </a:p>
                  </a:txBody>
                  <a:tcPr/>
                </a:tc>
                <a:tc>
                  <a:txBody>
                    <a:bodyPr/>
                    <a:lstStyle/>
                    <a:p>
                      <a:r>
                        <a:rPr lang="el-GR" sz="1300" dirty="0"/>
                        <a:t>Γύρος</a:t>
                      </a:r>
                      <a:r>
                        <a:rPr lang="el-GR" sz="1300" baseline="0" dirty="0"/>
                        <a:t> 1</a:t>
                      </a:r>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a:p>
                  </a:txBody>
                  <a:tcPr/>
                </a:tc>
                <a:tc>
                  <a:txBody>
                    <a:bodyPr/>
                    <a:lstStyle/>
                    <a:p>
                      <a:r>
                        <a:rPr lang="el-GR" sz="1200" dirty="0"/>
                        <a:t>Ελεύθεροι πόντοι</a:t>
                      </a:r>
                    </a:p>
                  </a:txBody>
                  <a:tcPr/>
                </a:tc>
                <a:extLst>
                  <a:ext uri="{0D108BD9-81ED-4DB2-BD59-A6C34878D82A}">
                    <a16:rowId xmlns:a16="http://schemas.microsoft.com/office/drawing/2014/main" val="10000"/>
                  </a:ext>
                </a:extLst>
              </a:tr>
              <a:tr h="370840">
                <a:tc>
                  <a:txBody>
                    <a:bodyPr/>
                    <a:lstStyle/>
                    <a:p>
                      <a:r>
                        <a:rPr lang="el-GR" sz="1300" dirty="0"/>
                        <a:t>Παίκτης</a:t>
                      </a:r>
                      <a:r>
                        <a:rPr lang="el-GR" sz="1300" baseline="0" dirty="0"/>
                        <a:t> 1</a:t>
                      </a:r>
                      <a:endParaRPr lang="el-GR" sz="1300" dirty="0"/>
                    </a:p>
                  </a:txBody>
                  <a:tcPr/>
                </a:tc>
                <a:tc>
                  <a:txBody>
                    <a:bodyPr/>
                    <a:lstStyle/>
                    <a:p>
                      <a:pPr algn="ctr"/>
                      <a:r>
                        <a:rPr lang="el-GR" sz="1300" b="1" dirty="0"/>
                        <a:t>4</a:t>
                      </a:r>
                    </a:p>
                  </a:txBody>
                  <a:tcPr/>
                </a:tc>
                <a:tc>
                  <a:txBody>
                    <a:bodyPr/>
                    <a:lstStyle/>
                    <a:p>
                      <a:pPr algn="ctr"/>
                      <a:endParaRPr lang="el-GR" sz="1300" b="1" dirty="0"/>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a:p>
                  </a:txBody>
                  <a:tcPr/>
                </a:tc>
                <a:tc>
                  <a:txBody>
                    <a:bodyPr/>
                    <a:lstStyle/>
                    <a:p>
                      <a:pPr algn="ctr"/>
                      <a:r>
                        <a:rPr lang="el-GR" sz="1300" b="1" dirty="0"/>
                        <a:t>1111</a:t>
                      </a:r>
                    </a:p>
                  </a:txBody>
                  <a:tcPr/>
                </a:tc>
                <a:extLst>
                  <a:ext uri="{0D108BD9-81ED-4DB2-BD59-A6C34878D82A}">
                    <a16:rowId xmlns:a16="http://schemas.microsoft.com/office/drawing/2014/main" val="10001"/>
                  </a:ext>
                </a:extLst>
              </a:tr>
              <a:tr h="370840">
                <a:tc>
                  <a:txBody>
                    <a:bodyPr/>
                    <a:lstStyle/>
                    <a:p>
                      <a:r>
                        <a:rPr lang="el-GR" sz="1300" dirty="0"/>
                        <a:t>Παίκτης 2</a:t>
                      </a:r>
                    </a:p>
                  </a:txBody>
                  <a:tcPr/>
                </a:tc>
                <a:tc>
                  <a:txBody>
                    <a:bodyPr/>
                    <a:lstStyle/>
                    <a:p>
                      <a:pPr algn="ctr"/>
                      <a:r>
                        <a:rPr lang="el-GR" sz="1300" b="1" dirty="0"/>
                        <a:t>3</a:t>
                      </a:r>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111</a:t>
                      </a:r>
                    </a:p>
                  </a:txBody>
                  <a:tcPr/>
                </a:tc>
                <a:extLst>
                  <a:ext uri="{0D108BD9-81ED-4DB2-BD59-A6C34878D82A}">
                    <a16:rowId xmlns:a16="http://schemas.microsoft.com/office/drawing/2014/main" val="10002"/>
                  </a:ext>
                </a:extLst>
              </a:tr>
              <a:tr h="370840">
                <a:tc>
                  <a:txBody>
                    <a:bodyPr/>
                    <a:lstStyle/>
                    <a:p>
                      <a:r>
                        <a:rPr lang="el-GR" sz="1300" dirty="0"/>
                        <a:t>Παίκτης 3</a:t>
                      </a:r>
                    </a:p>
                  </a:txBody>
                  <a:tcPr/>
                </a:tc>
                <a:tc>
                  <a:txBody>
                    <a:bodyPr/>
                    <a:lstStyle/>
                    <a:p>
                      <a:pPr algn="ctr"/>
                      <a:r>
                        <a:rPr lang="el-GR" sz="1300" b="1" dirty="0"/>
                        <a:t>2</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1111</a:t>
                      </a:r>
                    </a:p>
                  </a:txBody>
                  <a:tcPr/>
                </a:tc>
                <a:extLst>
                  <a:ext uri="{0D108BD9-81ED-4DB2-BD59-A6C34878D82A}">
                    <a16:rowId xmlns:a16="http://schemas.microsoft.com/office/drawing/2014/main" val="10003"/>
                  </a:ext>
                </a:extLst>
              </a:tr>
              <a:tr h="370840">
                <a:tc>
                  <a:txBody>
                    <a:bodyPr/>
                    <a:lstStyle/>
                    <a:p>
                      <a:r>
                        <a:rPr lang="el-GR" sz="1300" dirty="0"/>
                        <a:t>Παίκτης 4</a:t>
                      </a:r>
                    </a:p>
                  </a:txBody>
                  <a:tcPr/>
                </a:tc>
                <a:tc>
                  <a:txBody>
                    <a:bodyPr/>
                    <a:lstStyle/>
                    <a:p>
                      <a:pPr algn="ctr"/>
                      <a:r>
                        <a:rPr lang="el-GR" sz="1300" b="1" dirty="0"/>
                        <a:t>3</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r>
                        <a:rPr lang="el-GR" sz="1300" b="1" dirty="0"/>
                        <a:t>111</a:t>
                      </a:r>
                    </a:p>
                  </a:txBody>
                  <a:tcPr/>
                </a:tc>
                <a:extLst>
                  <a:ext uri="{0D108BD9-81ED-4DB2-BD59-A6C34878D82A}">
                    <a16:rowId xmlns:a16="http://schemas.microsoft.com/office/drawing/2014/main" val="10004"/>
                  </a:ext>
                </a:extLst>
              </a:tr>
              <a:tr h="370840">
                <a:tc>
                  <a:txBody>
                    <a:bodyPr/>
                    <a:lstStyle/>
                    <a:p>
                      <a:r>
                        <a:rPr lang="el-GR" sz="1300" dirty="0"/>
                        <a:t>Παίκτης 5</a:t>
                      </a:r>
                    </a:p>
                  </a:txBody>
                  <a:tcPr/>
                </a:tc>
                <a:tc>
                  <a:txBody>
                    <a:bodyPr/>
                    <a:lstStyle/>
                    <a:p>
                      <a:pPr algn="ctr"/>
                      <a:r>
                        <a:rPr lang="el-GR" sz="1300" b="1" dirty="0"/>
                        <a:t>4</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r>
                        <a:rPr lang="el-GR" sz="1300" b="1" dirty="0"/>
                        <a:t>11</a:t>
                      </a:r>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p:txBody>
          <a:bodyPr>
            <a:normAutofit/>
          </a:bodyPr>
          <a:lstStyle/>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endParaRPr lang="el-GR" b="1" dirty="0"/>
          </a:p>
          <a:p>
            <a:pPr lvl="2" fontAlgn="base">
              <a:buNone/>
            </a:pPr>
            <a:r>
              <a:rPr lang="el-GR" b="1" dirty="0"/>
              <a:t> </a:t>
            </a:r>
          </a:p>
          <a:p>
            <a:pPr>
              <a:buNone/>
            </a:pPr>
            <a:r>
              <a:rPr lang="el-GR" sz="2000" dirty="0"/>
              <a:t>	Αυτοί θα είναι οι πόντοι μετά από την</a:t>
            </a:r>
            <a:r>
              <a:rPr lang="el-GR" sz="2000" b="1" dirty="0"/>
              <a:t> πρώτη σειρά παιξίματος</a:t>
            </a:r>
            <a:r>
              <a:rPr lang="el-GR" sz="2000" dirty="0"/>
              <a:t> στο</a:t>
            </a:r>
            <a:r>
              <a:rPr lang="el-GR" sz="2000" b="1" dirty="0"/>
              <a:t> δεύτερο γύρο</a:t>
            </a:r>
            <a:r>
              <a:rPr lang="el-GR" sz="2000" dirty="0"/>
              <a:t> , όταν οι παίκτες 3 και 4 ψηφίζουν υπέρ του </a:t>
            </a:r>
            <a:r>
              <a:rPr lang="el-GR" sz="2000" dirty="0">
                <a:solidFill>
                  <a:srgbClr val="00B050"/>
                </a:solidFill>
              </a:rPr>
              <a:t>Fact Check </a:t>
            </a:r>
            <a:r>
              <a:rPr lang="el-GR" sz="2000" dirty="0"/>
              <a:t>στον Παίκτη 1, του οποίου η ανάρτηση </a:t>
            </a:r>
            <a:r>
              <a:rPr lang="el-GR" sz="2000" dirty="0">
                <a:solidFill>
                  <a:srgbClr val="FF0000"/>
                </a:solidFill>
              </a:rPr>
              <a:t>θεωρείται ψεύτικη είδηση</a:t>
            </a:r>
            <a:r>
              <a:rPr lang="el-GR" sz="2000" dirty="0"/>
              <a:t>. Ο παίκτης 1 παίρνει -1 πόντους και οι παίκτες 3 και 4 παίρνουν +2 πόντους ο καθένας. Οι παίκτες 2 και 5 λαμβάνουν 0 πόντους.</a:t>
            </a:r>
          </a:p>
          <a:p>
            <a:pPr>
              <a:buNone/>
            </a:pPr>
            <a:endParaRPr lang="el-GR" sz="2000" dirty="0"/>
          </a:p>
          <a:p>
            <a:endParaRPr lang="el-GR"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graphicFrame>
        <p:nvGraphicFramePr>
          <p:cNvPr id="5" name="Table 4"/>
          <p:cNvGraphicFramePr>
            <a:graphicFrameLocks noGrp="1"/>
          </p:cNvGraphicFramePr>
          <p:nvPr/>
        </p:nvGraphicFramePr>
        <p:xfrm>
          <a:off x="1524000" y="1397000"/>
          <a:ext cx="6095999" cy="2311400"/>
        </p:xfrm>
        <a:graphic>
          <a:graphicData uri="http://schemas.openxmlformats.org/drawingml/2006/table">
            <a:tbl>
              <a:tblPr firstRow="1" bandRow="1">
                <a:tableStyleId>{5C22544A-7EE6-4342-B048-85BDC9FD1C3A}</a:tableStyleId>
              </a:tblPr>
              <a:tblGrid>
                <a:gridCol w="870857">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870857">
                  <a:extLst>
                    <a:ext uri="{9D8B030D-6E8A-4147-A177-3AD203B41FA5}">
                      <a16:colId xmlns:a16="http://schemas.microsoft.com/office/drawing/2014/main" val="20002"/>
                    </a:ext>
                  </a:extLst>
                </a:gridCol>
                <a:gridCol w="870857">
                  <a:extLst>
                    <a:ext uri="{9D8B030D-6E8A-4147-A177-3AD203B41FA5}">
                      <a16:colId xmlns:a16="http://schemas.microsoft.com/office/drawing/2014/main" val="20003"/>
                    </a:ext>
                  </a:extLst>
                </a:gridCol>
                <a:gridCol w="870857">
                  <a:extLst>
                    <a:ext uri="{9D8B030D-6E8A-4147-A177-3AD203B41FA5}">
                      <a16:colId xmlns:a16="http://schemas.microsoft.com/office/drawing/2014/main" val="20004"/>
                    </a:ext>
                  </a:extLst>
                </a:gridCol>
                <a:gridCol w="870857">
                  <a:extLst>
                    <a:ext uri="{9D8B030D-6E8A-4147-A177-3AD203B41FA5}">
                      <a16:colId xmlns:a16="http://schemas.microsoft.com/office/drawing/2014/main" val="20005"/>
                    </a:ext>
                  </a:extLst>
                </a:gridCol>
                <a:gridCol w="870857">
                  <a:extLst>
                    <a:ext uri="{9D8B030D-6E8A-4147-A177-3AD203B41FA5}">
                      <a16:colId xmlns:a16="http://schemas.microsoft.com/office/drawing/2014/main" val="20006"/>
                    </a:ext>
                  </a:extLst>
                </a:gridCol>
              </a:tblGrid>
              <a:tr h="370840">
                <a:tc>
                  <a:txBody>
                    <a:bodyPr/>
                    <a:lstStyle/>
                    <a:p>
                      <a:endParaRPr lang="el-GR" sz="1300" dirty="0"/>
                    </a:p>
                  </a:txBody>
                  <a:tcPr/>
                </a:tc>
                <a:tc>
                  <a:txBody>
                    <a:bodyPr/>
                    <a:lstStyle/>
                    <a:p>
                      <a:r>
                        <a:rPr lang="el-GR" sz="1300" dirty="0"/>
                        <a:t>Γύρος</a:t>
                      </a:r>
                      <a:r>
                        <a:rPr lang="el-GR" sz="1300" baseline="0" dirty="0"/>
                        <a:t> 1</a:t>
                      </a:r>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dirty="0"/>
                    </a:p>
                  </a:txBody>
                  <a:tcPr/>
                </a:tc>
                <a:tc>
                  <a:txBody>
                    <a:bodyPr/>
                    <a:lstStyle/>
                    <a:p>
                      <a:endParaRPr lang="el-GR" sz="1300"/>
                    </a:p>
                  </a:txBody>
                  <a:tcPr/>
                </a:tc>
                <a:tc>
                  <a:txBody>
                    <a:bodyPr/>
                    <a:lstStyle/>
                    <a:p>
                      <a:r>
                        <a:rPr lang="el-GR" sz="1200" dirty="0"/>
                        <a:t>Ελεύθεροι πόντοι</a:t>
                      </a:r>
                    </a:p>
                  </a:txBody>
                  <a:tcPr/>
                </a:tc>
                <a:extLst>
                  <a:ext uri="{0D108BD9-81ED-4DB2-BD59-A6C34878D82A}">
                    <a16:rowId xmlns:a16="http://schemas.microsoft.com/office/drawing/2014/main" val="10000"/>
                  </a:ext>
                </a:extLst>
              </a:tr>
              <a:tr h="370840">
                <a:tc>
                  <a:txBody>
                    <a:bodyPr/>
                    <a:lstStyle/>
                    <a:p>
                      <a:r>
                        <a:rPr lang="el-GR" sz="1300" dirty="0"/>
                        <a:t>Παίκτης</a:t>
                      </a:r>
                      <a:r>
                        <a:rPr lang="el-GR" sz="1300" baseline="0" dirty="0"/>
                        <a:t> 1</a:t>
                      </a:r>
                      <a:endParaRPr lang="el-GR" sz="1300" dirty="0"/>
                    </a:p>
                  </a:txBody>
                  <a:tcPr/>
                </a:tc>
                <a:tc>
                  <a:txBody>
                    <a:bodyPr/>
                    <a:lstStyle/>
                    <a:p>
                      <a:pPr algn="ctr"/>
                      <a:r>
                        <a:rPr lang="el-GR" sz="1300" b="1" dirty="0"/>
                        <a:t>4</a:t>
                      </a:r>
                    </a:p>
                  </a:txBody>
                  <a:tcPr/>
                </a:tc>
                <a:tc>
                  <a:txBody>
                    <a:bodyPr/>
                    <a:lstStyle/>
                    <a:p>
                      <a:pPr algn="ctr"/>
                      <a:r>
                        <a:rPr lang="el-GR" sz="1300" b="1" dirty="0">
                          <a:solidFill>
                            <a:srgbClr val="FF0000"/>
                          </a:solidFill>
                        </a:rPr>
                        <a:t>-1</a:t>
                      </a:r>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a:p>
                  </a:txBody>
                  <a:tcPr/>
                </a:tc>
                <a:tc>
                  <a:txBody>
                    <a:bodyPr/>
                    <a:lstStyle/>
                    <a:p>
                      <a:pPr algn="ctr"/>
                      <a:r>
                        <a:rPr lang="el-GR" sz="1300" b="1" dirty="0"/>
                        <a:t>1111</a:t>
                      </a:r>
                    </a:p>
                  </a:txBody>
                  <a:tcPr/>
                </a:tc>
                <a:extLst>
                  <a:ext uri="{0D108BD9-81ED-4DB2-BD59-A6C34878D82A}">
                    <a16:rowId xmlns:a16="http://schemas.microsoft.com/office/drawing/2014/main" val="10001"/>
                  </a:ext>
                </a:extLst>
              </a:tr>
              <a:tr h="370840">
                <a:tc>
                  <a:txBody>
                    <a:bodyPr/>
                    <a:lstStyle/>
                    <a:p>
                      <a:r>
                        <a:rPr lang="el-GR" sz="1300" dirty="0"/>
                        <a:t>Παίκτης 2</a:t>
                      </a:r>
                    </a:p>
                  </a:txBody>
                  <a:tcPr/>
                </a:tc>
                <a:tc>
                  <a:txBody>
                    <a:bodyPr/>
                    <a:lstStyle/>
                    <a:p>
                      <a:pPr algn="ctr"/>
                      <a:r>
                        <a:rPr lang="el-GR" sz="1300" b="1" dirty="0"/>
                        <a:t>3</a:t>
                      </a:r>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111</a:t>
                      </a:r>
                    </a:p>
                  </a:txBody>
                  <a:tcPr/>
                </a:tc>
                <a:extLst>
                  <a:ext uri="{0D108BD9-81ED-4DB2-BD59-A6C34878D82A}">
                    <a16:rowId xmlns:a16="http://schemas.microsoft.com/office/drawing/2014/main" val="10002"/>
                  </a:ext>
                </a:extLst>
              </a:tr>
              <a:tr h="370840">
                <a:tc>
                  <a:txBody>
                    <a:bodyPr/>
                    <a:lstStyle/>
                    <a:p>
                      <a:r>
                        <a:rPr lang="el-GR" sz="1300" dirty="0"/>
                        <a:t>Παίκτης 3</a:t>
                      </a:r>
                    </a:p>
                  </a:txBody>
                  <a:tcPr/>
                </a:tc>
                <a:tc>
                  <a:txBody>
                    <a:bodyPr/>
                    <a:lstStyle/>
                    <a:p>
                      <a:pPr algn="ctr"/>
                      <a:r>
                        <a:rPr lang="el-GR" sz="1300" b="1" dirty="0"/>
                        <a:t>2</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endParaRPr lang="el-GR" sz="1300" b="1" dirty="0"/>
                    </a:p>
                  </a:txBody>
                  <a:tcPr/>
                </a:tc>
                <a:tc>
                  <a:txBody>
                    <a:bodyPr/>
                    <a:lstStyle/>
                    <a:p>
                      <a:pPr algn="ctr"/>
                      <a:r>
                        <a:rPr lang="el-GR" sz="1300" b="1" dirty="0"/>
                        <a:t>1111</a:t>
                      </a:r>
                      <a:r>
                        <a:rPr lang="el-GR" sz="1300" b="1" dirty="0">
                          <a:solidFill>
                            <a:srgbClr val="FF0000"/>
                          </a:solidFill>
                        </a:rPr>
                        <a:t>2</a:t>
                      </a:r>
                    </a:p>
                  </a:txBody>
                  <a:tcPr/>
                </a:tc>
                <a:extLst>
                  <a:ext uri="{0D108BD9-81ED-4DB2-BD59-A6C34878D82A}">
                    <a16:rowId xmlns:a16="http://schemas.microsoft.com/office/drawing/2014/main" val="10003"/>
                  </a:ext>
                </a:extLst>
              </a:tr>
              <a:tr h="370840">
                <a:tc>
                  <a:txBody>
                    <a:bodyPr/>
                    <a:lstStyle/>
                    <a:p>
                      <a:r>
                        <a:rPr lang="el-GR" sz="1300" dirty="0"/>
                        <a:t>Παίκτης 4</a:t>
                      </a:r>
                    </a:p>
                  </a:txBody>
                  <a:tcPr/>
                </a:tc>
                <a:tc>
                  <a:txBody>
                    <a:bodyPr/>
                    <a:lstStyle/>
                    <a:p>
                      <a:pPr algn="ctr"/>
                      <a:r>
                        <a:rPr lang="el-GR" sz="1300" b="1" dirty="0"/>
                        <a:t>3</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dirty="0"/>
                    </a:p>
                  </a:txBody>
                  <a:tcPr/>
                </a:tc>
                <a:tc>
                  <a:txBody>
                    <a:bodyPr/>
                    <a:lstStyle/>
                    <a:p>
                      <a:pPr algn="ctr"/>
                      <a:r>
                        <a:rPr lang="el-GR" sz="1300" b="1" dirty="0"/>
                        <a:t>111</a:t>
                      </a:r>
                      <a:r>
                        <a:rPr lang="el-GR" sz="1300" b="1" dirty="0">
                          <a:solidFill>
                            <a:srgbClr val="FF0000"/>
                          </a:solidFill>
                        </a:rPr>
                        <a:t>2</a:t>
                      </a:r>
                    </a:p>
                  </a:txBody>
                  <a:tcPr/>
                </a:tc>
                <a:extLst>
                  <a:ext uri="{0D108BD9-81ED-4DB2-BD59-A6C34878D82A}">
                    <a16:rowId xmlns:a16="http://schemas.microsoft.com/office/drawing/2014/main" val="10004"/>
                  </a:ext>
                </a:extLst>
              </a:tr>
              <a:tr h="370840">
                <a:tc>
                  <a:txBody>
                    <a:bodyPr/>
                    <a:lstStyle/>
                    <a:p>
                      <a:r>
                        <a:rPr lang="el-GR" sz="1300" dirty="0"/>
                        <a:t>Παίκτης 5</a:t>
                      </a:r>
                    </a:p>
                  </a:txBody>
                  <a:tcPr/>
                </a:tc>
                <a:tc>
                  <a:txBody>
                    <a:bodyPr/>
                    <a:lstStyle/>
                    <a:p>
                      <a:pPr algn="ctr"/>
                      <a:r>
                        <a:rPr lang="el-GR" sz="1300" b="1" dirty="0"/>
                        <a:t>4</a:t>
                      </a:r>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endParaRPr lang="el-GR" sz="1300" b="1"/>
                    </a:p>
                  </a:txBody>
                  <a:tcPr/>
                </a:tc>
                <a:tc>
                  <a:txBody>
                    <a:bodyPr/>
                    <a:lstStyle/>
                    <a:p>
                      <a:pPr algn="ctr"/>
                      <a:r>
                        <a:rPr lang="el-GR" sz="1300" b="1" dirty="0"/>
                        <a:t>11</a:t>
                      </a:r>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a:xfrm>
            <a:off x="457200" y="1600201"/>
            <a:ext cx="8229600" cy="3917032"/>
          </a:xfrm>
        </p:spPr>
        <p:txBody>
          <a:bodyPr>
            <a:normAutofit/>
          </a:bodyPr>
          <a:lstStyle/>
          <a:p>
            <a:pPr fontAlgn="base">
              <a:buNone/>
            </a:pPr>
            <a:r>
              <a:rPr lang="el-GR" sz="2200" dirty="0"/>
              <a:t>	</a:t>
            </a:r>
            <a:r>
              <a:rPr lang="el-GR" sz="2200" b="1" dirty="0"/>
              <a:t>Τέλος του παιχνιδιού / μέτρηση των πόντων</a:t>
            </a:r>
            <a:endParaRPr lang="el-GR" sz="2200" dirty="0"/>
          </a:p>
          <a:p>
            <a:pPr lvl="0" fontAlgn="base">
              <a:buNone/>
            </a:pPr>
            <a:r>
              <a:rPr lang="el-GR" sz="2200" dirty="0"/>
              <a:t>	</a:t>
            </a:r>
          </a:p>
          <a:p>
            <a:pPr lvl="0" fontAlgn="base">
              <a:buNone/>
            </a:pPr>
            <a:r>
              <a:rPr lang="el-GR" sz="2200" dirty="0"/>
              <a:t>	Το παιχνίδι τελειώνει, όταν έχουν παιχτεί 5 γύροι.</a:t>
            </a:r>
          </a:p>
          <a:p>
            <a:pPr lvl="0" fontAlgn="base">
              <a:buNone/>
            </a:pPr>
            <a:r>
              <a:rPr lang="el-GR" sz="2200" dirty="0"/>
              <a:t>	Ανοίγουν οι κάρτες ρόλων, και όλοι βλέπουν ποιος ήταν </a:t>
            </a:r>
            <a:r>
              <a:rPr lang="el-GR" sz="2200" dirty="0">
                <a:solidFill>
                  <a:srgbClr val="FF0000"/>
                </a:solidFill>
              </a:rPr>
              <a:t>Troll</a:t>
            </a:r>
            <a:r>
              <a:rPr lang="el-GR" sz="2200" dirty="0"/>
              <a:t> και ποιος </a:t>
            </a:r>
            <a:r>
              <a:rPr lang="el-GR" sz="2200" dirty="0">
                <a:solidFill>
                  <a:srgbClr val="00B0F0"/>
                </a:solidFill>
              </a:rPr>
              <a:t>Απλός Παίκτης</a:t>
            </a:r>
            <a:r>
              <a:rPr lang="el-GR" sz="2200" dirty="0"/>
              <a:t>.</a:t>
            </a:r>
          </a:p>
          <a:p>
            <a:pPr lvl="0" fontAlgn="base">
              <a:buNone/>
            </a:pPr>
            <a:r>
              <a:rPr lang="el-GR" sz="2200" dirty="0"/>
              <a:t>	Για κάθε σκόπιμη εξαπάτηση, ο παίκτης </a:t>
            </a:r>
            <a:r>
              <a:rPr lang="el-GR" sz="2200" dirty="0">
                <a:solidFill>
                  <a:srgbClr val="FF0000"/>
                </a:solidFill>
              </a:rPr>
              <a:t>Troll</a:t>
            </a:r>
            <a:r>
              <a:rPr lang="el-GR" sz="2200" dirty="0"/>
              <a:t> κερδίζει επιπλέον πόντους. Αυτοί οι πόντοι μειώνονται από τους παίκτες που έπαιξαν </a:t>
            </a:r>
            <a:r>
              <a:rPr lang="el-GR" sz="2200" dirty="0">
                <a:solidFill>
                  <a:schemeClr val="accent1">
                    <a:lumMod val="75000"/>
                  </a:schemeClr>
                </a:solidFill>
              </a:rPr>
              <a:t>Κοινοποίηση</a:t>
            </a:r>
            <a:r>
              <a:rPr lang="el-GR" sz="2200" dirty="0"/>
              <a:t> δηλαδή μοιράστηκαν αυτή τη θέση ως αληθινή.</a:t>
            </a:r>
          </a:p>
          <a:p>
            <a:pPr>
              <a:buNone/>
            </a:pPr>
            <a:r>
              <a:rPr lang="el-GR" sz="2200" dirty="0"/>
              <a:t>	Ο παίκτης που έχει τους περισσότερους πόντους, κερδίζει το παιχνίδι!</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0" lang="en-US" sz="3500" b="1" i="0" u="none" strike="noStrike" kern="1200" cap="none" spc="0" normalizeH="0" baseline="0" noProof="0" dirty="0">
                <a:ln>
                  <a:noFill/>
                </a:ln>
                <a:solidFill>
                  <a:srgbClr val="00B0F0"/>
                </a:solidFill>
                <a:effectLst/>
                <a:uLnTx/>
                <a:uFillTx/>
                <a:latin typeface="Calibri"/>
                <a:ea typeface="+mj-ea"/>
                <a:cs typeface="+mj-cs"/>
              </a:rPr>
              <a:t>Check</a:t>
            </a:r>
            <a:r>
              <a:rPr kumimoji="0" lang="en-US" sz="3500" b="1" i="0" u="none" strike="noStrike" kern="1200" cap="none" spc="0" normalizeH="0" baseline="0" noProof="0" dirty="0">
                <a:ln>
                  <a:noFill/>
                </a:ln>
                <a:solidFill>
                  <a:srgbClr val="9BBB59">
                    <a:lumMod val="75000"/>
                  </a:srgbClr>
                </a:solidFill>
                <a:effectLst/>
                <a:uLnTx/>
                <a:uFillTx/>
                <a:latin typeface="Calibri"/>
                <a:ea typeface="+mj-ea"/>
                <a:cs typeface="+mj-cs"/>
              </a:rPr>
              <a:t> or </a:t>
            </a:r>
            <a:r>
              <a:rPr kumimoji="0" lang="en-US" sz="3500" b="1" i="0" u="none" strike="noStrike" kern="1200" cap="none" spc="0" normalizeH="0" baseline="0" noProof="0" dirty="0">
                <a:ln>
                  <a:noFill/>
                </a:ln>
                <a:solidFill>
                  <a:srgbClr val="FF0000"/>
                </a:solidFill>
                <a:effectLst/>
                <a:uLnTx/>
                <a:uFillTx/>
                <a:latin typeface="Calibri"/>
                <a:ea typeface="+mj-ea"/>
                <a:cs typeface="+mj-cs"/>
              </a:rPr>
              <a:t>Cheat</a:t>
            </a:r>
            <a:endParaRPr lang="el-GR" dirty="0"/>
          </a:p>
        </p:txBody>
      </p:sp>
      <p:sp>
        <p:nvSpPr>
          <p:cNvPr id="3" name="Content Placeholder 2"/>
          <p:cNvSpPr>
            <a:spLocks noGrp="1"/>
          </p:cNvSpPr>
          <p:nvPr>
            <p:ph idx="1"/>
          </p:nvPr>
        </p:nvSpPr>
        <p:spPr>
          <a:xfrm>
            <a:off x="457200" y="1600201"/>
            <a:ext cx="8229600" cy="3917032"/>
          </a:xfrm>
        </p:spPr>
        <p:txBody>
          <a:bodyPr>
            <a:normAutofit/>
          </a:bodyPr>
          <a:lstStyle/>
          <a:p>
            <a:pPr>
              <a:buNone/>
            </a:pPr>
            <a:r>
              <a:rPr lang="el-GR" sz="2200" dirty="0"/>
              <a:t>	</a:t>
            </a:r>
            <a:r>
              <a:rPr lang="el-GR" sz="2400" b="1" dirty="0"/>
              <a:t>Συζήτηση στο τέλος του παιχνιδιού</a:t>
            </a:r>
            <a:endParaRPr lang="el-GR" sz="2400" dirty="0"/>
          </a:p>
          <a:p>
            <a:endParaRPr lang="el-GR" sz="2400" dirty="0"/>
          </a:p>
          <a:p>
            <a:pPr>
              <a:buNone/>
            </a:pPr>
            <a:r>
              <a:rPr lang="el-GR" sz="2400" dirty="0"/>
              <a:t>	Ακολουθεί συζήτηση, όπου όλοι κουβεντιάζουν για τις αναρτήσεις, τους προβληματισμούς τους και για τη δυσκολία που είχαν να εντοπίσουν τις ψευδείς πληροφορίες. Μια καλή συζήτηση συνδέει όσα οι παίκτες μαθαίνουν στο παιχνίδι με την πραγματική ζωή, οπότε θα ήταν καλή ιδέα οι συζητήσεις να αναφέρονται σε πραγματικά παραδείγματα και να δείχνουν τις ομοιότητες μεταξύ του παιχνιδιού και της πραγματικής εμπειρίας των χρηστών στα κοινωνικά μέσα.</a:t>
            </a:r>
            <a:endParaRPr lang="el-GR" sz="22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6316" y="0"/>
            <a:ext cx="2107684" cy="196366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7772400" cy="1080119"/>
          </a:xfrm>
        </p:spPr>
        <p:txBody>
          <a:bodyPr>
            <a:normAutofit/>
          </a:bodyPr>
          <a:lstStyle/>
          <a:p>
            <a:r>
              <a:rPr lang="el-GR" sz="4000" b="1" dirty="0">
                <a:solidFill>
                  <a:srgbClr val="0070C0"/>
                </a:solidFill>
              </a:rPr>
              <a:t>Ευχαριστώ για την προσοχή σας!</a:t>
            </a:r>
          </a:p>
        </p:txBody>
      </p:sp>
      <p:pic>
        <p:nvPicPr>
          <p:cNvPr id="1026" name="Picture 2" descr="Media Literacy Helps Students Discern Fake News - Nearpod Blog"/>
          <p:cNvPicPr>
            <a:picLocks noChangeAspect="1" noChangeArrowheads="1"/>
          </p:cNvPicPr>
          <p:nvPr/>
        </p:nvPicPr>
        <p:blipFill>
          <a:blip r:embed="rId2" cstate="print"/>
          <a:srcRect/>
          <a:stretch>
            <a:fillRect/>
          </a:stretch>
        </p:blipFill>
        <p:spPr bwMode="auto">
          <a:xfrm>
            <a:off x="2123728" y="2708921"/>
            <a:ext cx="4896544" cy="266962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dirty="0">
                <a:solidFill>
                  <a:srgbClr val="0070C0"/>
                </a:solidFill>
              </a:rPr>
              <a:t>Διαδίκτυο και πληροφορία</a:t>
            </a:r>
          </a:p>
        </p:txBody>
      </p:sp>
      <p:sp>
        <p:nvSpPr>
          <p:cNvPr id="3" name="Content Placeholder 2"/>
          <p:cNvSpPr>
            <a:spLocks noGrp="1"/>
          </p:cNvSpPr>
          <p:nvPr>
            <p:ph idx="1"/>
          </p:nvPr>
        </p:nvSpPr>
        <p:spPr>
          <a:xfrm>
            <a:off x="457200" y="1268761"/>
            <a:ext cx="8147248" cy="3096344"/>
          </a:xfrm>
        </p:spPr>
        <p:txBody>
          <a:bodyPr>
            <a:normAutofit fontScale="70000" lnSpcReduction="20000"/>
          </a:bodyPr>
          <a:lstStyle/>
          <a:p>
            <a:r>
              <a:rPr lang="el-GR" dirty="0"/>
              <a:t>Στο διαδίκτυο έχουμε πρόσβαση σε απεριόριστες πληροφορίες από πλήθος πηγών</a:t>
            </a:r>
            <a:r>
              <a:rPr lang="en-US" dirty="0"/>
              <a:t>:</a:t>
            </a:r>
            <a:r>
              <a:rPr lang="el-GR" dirty="0"/>
              <a:t> κείμενα, βίντεο, παιχνίδια, διαφήμιση κ.α. Όλα έχουν ένα κοινό στοιχείο: Κάποιος τα δημιούργησε. Και για κάποιον λόγο. Η κατανόηση αυτού του λόγου είναι η βάση της παιδείας στα μέσα.</a:t>
            </a:r>
          </a:p>
          <a:p>
            <a:r>
              <a:rPr lang="el-GR" dirty="0"/>
              <a:t>Στην ψηφιακή εποχή δεν γνωρίζουμε πάντα ποιος δημιούργησε ένα μήνυμα, γιατί, και αν είναι αξιόπιστο. Γι΄αυτό είναι </a:t>
            </a:r>
            <a:r>
              <a:rPr lang="en-US" dirty="0"/>
              <a:t>“</a:t>
            </a:r>
            <a:r>
              <a:rPr lang="el-GR" dirty="0"/>
              <a:t>δύσκολο</a:t>
            </a:r>
            <a:r>
              <a:rPr lang="en-US" dirty="0"/>
              <a:t>”</a:t>
            </a:r>
            <a:r>
              <a:rPr lang="el-GR" dirty="0"/>
              <a:t> να αποκτήσουμε και να διδάξουμε την παιδεία στα μέσα. Όμως, είναι βασική δεξιότητα για τους ψηφιακούς πολίτες.</a:t>
            </a:r>
          </a:p>
          <a:p>
            <a:endParaRPr lang="el-GR" dirty="0"/>
          </a:p>
        </p:txBody>
      </p:sp>
      <p:pic>
        <p:nvPicPr>
          <p:cNvPr id="4" name="Picture 3" descr="https://steemitimages.com/DQmP2TufaXomN6gjs3KKZVgr9QwvKkT78BXqzxNYLx8nehC/image.png"/>
          <p:cNvPicPr/>
          <p:nvPr/>
        </p:nvPicPr>
        <p:blipFill>
          <a:blip r:embed="rId2" cstate="print"/>
          <a:srcRect/>
          <a:stretch>
            <a:fillRect/>
          </a:stretch>
        </p:blipFill>
        <p:spPr bwMode="auto">
          <a:xfrm>
            <a:off x="1763688" y="4221088"/>
            <a:ext cx="5274310" cy="191405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dirty="0">
                <a:solidFill>
                  <a:srgbClr val="0070C0"/>
                </a:solidFill>
              </a:rPr>
              <a:t>Έχοντας παιδεία στα μέσα</a:t>
            </a:r>
          </a:p>
        </p:txBody>
      </p:sp>
      <p:sp>
        <p:nvSpPr>
          <p:cNvPr id="3" name="Content Placeholder 2"/>
          <p:cNvSpPr>
            <a:spLocks noGrp="1"/>
          </p:cNvSpPr>
          <p:nvPr>
            <p:ph idx="1"/>
          </p:nvPr>
        </p:nvSpPr>
        <p:spPr>
          <a:xfrm>
            <a:off x="457200" y="1196753"/>
            <a:ext cx="8229600" cy="4248472"/>
          </a:xfrm>
        </p:spPr>
        <p:txBody>
          <a:bodyPr>
            <a:normAutofit fontScale="55000" lnSpcReduction="20000"/>
          </a:bodyPr>
          <a:lstStyle/>
          <a:p>
            <a:r>
              <a:rPr lang="el-GR" b="1" dirty="0"/>
              <a:t>Σκεφτόμαστε κριτικά</a:t>
            </a:r>
            <a:r>
              <a:rPr lang="el-GR" dirty="0"/>
              <a:t>. Αξιολογούμε τα ΜΜΕ, αποφασίζουμε αν τα μηνύματα έχουν νόημα, γιατί συμπεριλαμβάνουν ορισμένες πληροφορίες αλλά όχι άλλες και ποιες είναι οι βασικές ιδέες που προωθούν.</a:t>
            </a:r>
          </a:p>
          <a:p>
            <a:r>
              <a:rPr lang="el-GR" b="1" dirty="0"/>
              <a:t>Είμαστε έξυπνοι καταναλωτές προϊόντων και πληρο</a:t>
            </a:r>
            <a:r>
              <a:rPr lang="el-GR" dirty="0"/>
              <a:t>φοριών. Μαθαίνουμε πώς να αποφασίζουμε εάν κάτι είναι αξιόπιστο. Εντοπίζουμε την πρόθεση της και   αντιστεκόμαστε στην υπερκατανάλωση.</a:t>
            </a:r>
          </a:p>
          <a:p>
            <a:r>
              <a:rPr lang="el-GR" b="1" dirty="0"/>
              <a:t>Αναγνωρίζουμε τις απόψεις</a:t>
            </a:r>
            <a:r>
              <a:rPr lang="el-GR" dirty="0"/>
              <a:t>. Κάθε δημιουργός έχει μια οπτική. Αν εντοπίσουμε την άποψη μαθαίνουμε να εκτιμούμε διαφορετικές οπτικές και να </a:t>
            </a:r>
            <a:r>
              <a:rPr lang="en-US" dirty="0"/>
              <a:t>“</a:t>
            </a:r>
            <a:r>
              <a:rPr lang="el-GR" dirty="0"/>
              <a:t>βάζουμε</a:t>
            </a:r>
            <a:r>
              <a:rPr lang="en-US" dirty="0"/>
              <a:t>”</a:t>
            </a:r>
            <a:r>
              <a:rPr lang="el-GR" dirty="0"/>
              <a:t> τις πληροφορίες στο πλαίσιο όσων ήδη γνωρίζουμε - ή νομίζουμε ότι γνωρίζουμε.</a:t>
            </a:r>
          </a:p>
          <a:p>
            <a:r>
              <a:rPr lang="el-GR" b="1" dirty="0"/>
              <a:t>Δημιουργούμε υπεύθυνα</a:t>
            </a:r>
            <a:r>
              <a:rPr lang="el-GR" dirty="0"/>
              <a:t>. Αναγνωρίζοντας τη δική μας οπτική γωνία και ξέροντας ότι τα μηνύματά μας έχουν αντίκτυπο στους άλλους, ανεβάζουμε και μοιραζόμαστε υλικό που θα ωφελήσει την </a:t>
            </a:r>
            <a:r>
              <a:rPr lang="en-US" dirty="0"/>
              <a:t>online </a:t>
            </a:r>
            <a:r>
              <a:rPr lang="el-GR" dirty="0"/>
              <a:t>κοινότητά μας.</a:t>
            </a:r>
          </a:p>
          <a:p>
            <a:r>
              <a:rPr lang="el-GR" b="1" dirty="0"/>
              <a:t>Κατανοούμε το ρόλο των ΜΜΕ στον πολιτισμό μας</a:t>
            </a:r>
            <a:r>
              <a:rPr lang="el-GR" dirty="0"/>
              <a:t>. Όλα μας λένε κάτι, θέλουν να διαμορφώσουν την κατανόησή μας για τον κόσμο, να βάλουν «την ατζέντα» των θεμάτων που συζητάμε κάθε μέρα ή ακόμη και να μας επιβάλλουν να ενεργούμε ή να σκεφτόμαστε με ορισμένους τρόπους.</a:t>
            </a:r>
          </a:p>
          <a:p>
            <a:endParaRPr lang="el-GR" dirty="0"/>
          </a:p>
        </p:txBody>
      </p:sp>
      <p:pic>
        <p:nvPicPr>
          <p:cNvPr id="4" name="Picture 3" descr="Building resilient communities through media literacy: Tutorial | CIMUSEE"/>
          <p:cNvPicPr/>
          <p:nvPr/>
        </p:nvPicPr>
        <p:blipFill>
          <a:blip r:embed="rId2" cstate="print"/>
          <a:srcRect/>
          <a:stretch>
            <a:fillRect/>
          </a:stretch>
        </p:blipFill>
        <p:spPr bwMode="auto">
          <a:xfrm>
            <a:off x="2771800" y="4941168"/>
            <a:ext cx="4592578" cy="177204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dirty="0">
                <a:solidFill>
                  <a:schemeClr val="accent1"/>
                </a:solidFill>
              </a:rPr>
              <a:t>Πέντε βασικές έννοιες</a:t>
            </a:r>
          </a:p>
        </p:txBody>
      </p:sp>
      <p:sp>
        <p:nvSpPr>
          <p:cNvPr id="3" name="Content Placeholder 2"/>
          <p:cNvSpPr>
            <a:spLocks noGrp="1"/>
          </p:cNvSpPr>
          <p:nvPr>
            <p:ph idx="1"/>
          </p:nvPr>
        </p:nvSpPr>
        <p:spPr>
          <a:xfrm>
            <a:off x="457200" y="1340769"/>
            <a:ext cx="8229600" cy="3024335"/>
          </a:xfrm>
        </p:spPr>
        <p:txBody>
          <a:bodyPr>
            <a:normAutofit fontScale="77500" lnSpcReduction="20000"/>
          </a:bodyPr>
          <a:lstStyle/>
          <a:p>
            <a:pPr lvl="0"/>
            <a:r>
              <a:rPr lang="el-GR" dirty="0"/>
              <a:t>Όλα τα μηνύματα στα μέσα κατασκευάζονται από κάποιον</a:t>
            </a:r>
          </a:p>
          <a:p>
            <a:pPr lvl="0"/>
            <a:r>
              <a:rPr lang="el-GR" dirty="0"/>
              <a:t>Η δημιουργική γλώσσα των μηνυμάτων έχει τους δικούς της κανόνες</a:t>
            </a:r>
          </a:p>
          <a:p>
            <a:pPr lvl="0"/>
            <a:r>
              <a:rPr lang="el-GR" dirty="0"/>
              <a:t>Διαφορετικοί άνθρωποι ερμηνεύουν τα ίδια μηνύματα με διαφορετικό τρόπο</a:t>
            </a:r>
          </a:p>
          <a:p>
            <a:pPr lvl="0"/>
            <a:r>
              <a:rPr lang="el-GR" dirty="0"/>
              <a:t>Τα μηνύματα ενσωματώνουν αξίες και απόψεις.  </a:t>
            </a:r>
          </a:p>
          <a:p>
            <a:pPr lvl="0"/>
            <a:r>
              <a:rPr lang="el-GR" dirty="0"/>
              <a:t>Πολλά μηνύματα στοχεύουν στην απόκτηση κέρδους ή/ και δύναμης.</a:t>
            </a:r>
          </a:p>
          <a:p>
            <a:pPr fontAlgn="base"/>
            <a:endParaRPr lang="el-GR" dirty="0"/>
          </a:p>
        </p:txBody>
      </p:sp>
      <p:pic>
        <p:nvPicPr>
          <p:cNvPr id="4" name="Picture 3" descr="Media Literacy - A Teacher's Quest"/>
          <p:cNvPicPr/>
          <p:nvPr/>
        </p:nvPicPr>
        <p:blipFill>
          <a:blip r:embed="rId2" cstate="print"/>
          <a:srcRect/>
          <a:stretch>
            <a:fillRect/>
          </a:stretch>
        </p:blipFill>
        <p:spPr bwMode="auto">
          <a:xfrm>
            <a:off x="3419872" y="4653136"/>
            <a:ext cx="3640207" cy="17361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dirty="0">
                <a:solidFill>
                  <a:schemeClr val="accent1"/>
                </a:solidFill>
              </a:rPr>
              <a:t>Έξι βασικές ερωτήσεις</a:t>
            </a:r>
          </a:p>
        </p:txBody>
      </p:sp>
      <p:sp>
        <p:nvSpPr>
          <p:cNvPr id="3" name="Content Placeholder 2"/>
          <p:cNvSpPr>
            <a:spLocks noGrp="1"/>
          </p:cNvSpPr>
          <p:nvPr>
            <p:ph idx="1"/>
          </p:nvPr>
        </p:nvSpPr>
        <p:spPr>
          <a:xfrm>
            <a:off x="457200" y="1268761"/>
            <a:ext cx="8229600" cy="3240359"/>
          </a:xfrm>
        </p:spPr>
        <p:txBody>
          <a:bodyPr>
            <a:normAutofit fontScale="77500" lnSpcReduction="20000"/>
          </a:bodyPr>
          <a:lstStyle/>
          <a:p>
            <a:pPr lvl="0"/>
            <a:r>
              <a:rPr lang="el-GR" dirty="0"/>
              <a:t>Ποιος δημιούργησε αυτό το μήνυμα;</a:t>
            </a:r>
          </a:p>
          <a:p>
            <a:pPr lvl="0"/>
            <a:r>
              <a:rPr lang="el-GR" dirty="0"/>
              <a:t>Ποιες τεχνικές χρησιμοποιεί το μήνυμα για να τραβήξει την προσοχή μου;</a:t>
            </a:r>
          </a:p>
          <a:p>
            <a:pPr lvl="0"/>
            <a:r>
              <a:rPr lang="el-GR" dirty="0"/>
              <a:t>Πώς διαφορετικά άτομα κατανοούν το μήνυμα με διαφορετικό τρόπο;</a:t>
            </a:r>
          </a:p>
          <a:p>
            <a:pPr lvl="0"/>
            <a:r>
              <a:rPr lang="el-GR" dirty="0"/>
              <a:t>Τι είδους τρόποι ζωής, αξίες και απόψεις αντιπροσωπεύει ή προωθεί το μήνυμα;</a:t>
            </a:r>
          </a:p>
          <a:p>
            <a:pPr lvl="0"/>
            <a:r>
              <a:rPr lang="el-GR" dirty="0"/>
              <a:t>Γιατί εστάλη αυτό το μήνυμα;</a:t>
            </a:r>
          </a:p>
          <a:p>
            <a:pPr lvl="0"/>
            <a:r>
              <a:rPr lang="el-GR" dirty="0"/>
              <a:t>Τι παραλείπεται από αυτό το μήνυμα;</a:t>
            </a:r>
          </a:p>
          <a:p>
            <a:endParaRPr lang="el-GR" dirty="0"/>
          </a:p>
        </p:txBody>
      </p:sp>
      <p:pic>
        <p:nvPicPr>
          <p:cNvPr id="5122" name="Picture 2" descr="Media literacy - European Youth Press"/>
          <p:cNvPicPr>
            <a:picLocks noChangeAspect="1" noChangeArrowheads="1"/>
          </p:cNvPicPr>
          <p:nvPr/>
        </p:nvPicPr>
        <p:blipFill>
          <a:blip r:embed="rId2" cstate="print"/>
          <a:srcRect/>
          <a:stretch>
            <a:fillRect/>
          </a:stretch>
        </p:blipFill>
        <p:spPr bwMode="auto">
          <a:xfrm>
            <a:off x="3707904" y="4725144"/>
            <a:ext cx="3709539" cy="172819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200" b="1" dirty="0">
                <a:solidFill>
                  <a:srgbClr val="0070C0"/>
                </a:solidFill>
              </a:rPr>
              <a:t>Ψηφιακός γραμματισμός  </a:t>
            </a:r>
            <a:endParaRPr lang="el-GR" dirty="0">
              <a:solidFill>
                <a:srgbClr val="0070C0"/>
              </a:solidFill>
            </a:endParaRPr>
          </a:p>
        </p:txBody>
      </p:sp>
      <p:sp>
        <p:nvSpPr>
          <p:cNvPr id="3" name="Content Placeholder 2"/>
          <p:cNvSpPr>
            <a:spLocks noGrp="1"/>
          </p:cNvSpPr>
          <p:nvPr>
            <p:ph idx="1"/>
          </p:nvPr>
        </p:nvSpPr>
        <p:spPr>
          <a:xfrm>
            <a:off x="457200" y="1600201"/>
            <a:ext cx="8229600" cy="3052935"/>
          </a:xfrm>
        </p:spPr>
        <p:txBody>
          <a:bodyPr>
            <a:normAutofit fontScale="62500" lnSpcReduction="20000"/>
          </a:bodyPr>
          <a:lstStyle/>
          <a:p>
            <a:r>
              <a:rPr lang="el-GR" dirty="0"/>
              <a:t>Ο </a:t>
            </a:r>
            <a:r>
              <a:rPr lang="el-GR" b="1" dirty="0">
                <a:solidFill>
                  <a:srgbClr val="0070C0"/>
                </a:solidFill>
              </a:rPr>
              <a:t>ψηφιακός γραμματισμός </a:t>
            </a:r>
            <a:r>
              <a:rPr lang="el-GR" dirty="0"/>
              <a:t>συνδέεται με τον "πληροφοριακό γραμματισμοό", που είναι η δυνατότητα αποτελεσματικής εύρεσης, ταυτοποίησης, αξιολόγησης και χρήσης των κατάλληλων πληροφοριών. Εκτός από τις δεξιότητες, η </a:t>
            </a:r>
            <a:r>
              <a:rPr lang="el-GR" b="1" dirty="0">
                <a:solidFill>
                  <a:srgbClr val="0070C0"/>
                </a:solidFill>
              </a:rPr>
              <a:t>ψηφιακή παιδεία </a:t>
            </a:r>
            <a:r>
              <a:rPr lang="el-GR" dirty="0"/>
              <a:t>περιλαμβάνει επιπλέον και δεοντολογικές υποχρεώσεις.</a:t>
            </a:r>
          </a:p>
          <a:p>
            <a:r>
              <a:rPr lang="el-GR" dirty="0"/>
              <a:t>Τα παιδιά χρησιμοποιούν σήμερα την τεράστια δύναμη των ψηφιακών μέσων για να διερευνήσουν, να συνδεθούν, να δημιουργήσουν και να μάθουν με τρόπους που δεν φανταζόταν ποτέ. Αυτές οι δραστηριότητες προσφέρουν ευκαιρίες αλλά και παγίδες. Επειδή η ψηφιακή ζωή των παιδιών δεν σταματά στην πόρτα του σχολείου, ούτε μπορεί να ελεγχθεί, χρειαζόμαστε ψηφιακό γραμματισμό και </a:t>
            </a:r>
            <a:r>
              <a:rPr lang="el-GR" b="1" dirty="0">
                <a:solidFill>
                  <a:srgbClr val="0070C0"/>
                </a:solidFill>
              </a:rPr>
              <a:t>παιδεία στα μέσα</a:t>
            </a:r>
            <a:r>
              <a:rPr lang="el-GR" dirty="0"/>
              <a:t>.</a:t>
            </a:r>
          </a:p>
          <a:p>
            <a:endParaRPr lang="el-GR" dirty="0"/>
          </a:p>
        </p:txBody>
      </p:sp>
      <p:pic>
        <p:nvPicPr>
          <p:cNvPr id="4098" name="Picture 2" descr="Media literacy and Gen C: How to deal with? - Tehran Times"/>
          <p:cNvPicPr>
            <a:picLocks noChangeAspect="1" noChangeArrowheads="1"/>
          </p:cNvPicPr>
          <p:nvPr/>
        </p:nvPicPr>
        <p:blipFill>
          <a:blip r:embed="rId2" cstate="print"/>
          <a:srcRect/>
          <a:stretch>
            <a:fillRect/>
          </a:stretch>
        </p:blipFill>
        <p:spPr bwMode="auto">
          <a:xfrm>
            <a:off x="2843808" y="4797152"/>
            <a:ext cx="3028950" cy="15144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b="1" dirty="0">
                <a:solidFill>
                  <a:schemeClr val="accent1"/>
                </a:solidFill>
              </a:rPr>
              <a:t>Βασικές δεξιότητες ψηφιακής παιδείας</a:t>
            </a:r>
          </a:p>
        </p:txBody>
      </p:sp>
      <p:sp>
        <p:nvSpPr>
          <p:cNvPr id="3" name="Content Placeholder 2"/>
          <p:cNvSpPr>
            <a:spLocks noGrp="1"/>
          </p:cNvSpPr>
          <p:nvPr>
            <p:ph idx="1"/>
          </p:nvPr>
        </p:nvSpPr>
        <p:spPr>
          <a:xfrm>
            <a:off x="457200" y="1268761"/>
            <a:ext cx="8229600" cy="3960439"/>
          </a:xfrm>
        </p:spPr>
        <p:txBody>
          <a:bodyPr>
            <a:normAutofit fontScale="62500" lnSpcReduction="20000"/>
          </a:bodyPr>
          <a:lstStyle/>
          <a:p>
            <a:r>
              <a:rPr lang="el-GR" b="1" dirty="0"/>
              <a:t>Αποτελεσματική αναζήτηση</a:t>
            </a:r>
            <a:r>
              <a:rPr lang="el-GR" dirty="0"/>
              <a:t>. Από την σχολική εργασία μέχρι την παρακολούθηση ενός μουσικού βίντεο, τα παιδιά πρέπει να μάθουν πώς να αξιολογούν την ποιότητα, την αξιοπιστία και την εγκυρότητα των μηνυμάτων, των μέσων και των πηγών.  </a:t>
            </a:r>
          </a:p>
          <a:p>
            <a:r>
              <a:rPr lang="el-GR" b="1" dirty="0"/>
              <a:t>Προστασία προσωπικών πληροφοριών</a:t>
            </a:r>
            <a:r>
              <a:rPr lang="el-GR" dirty="0"/>
              <a:t>. Τα παιδιά πρέπει να ξέρουν τα βασικά, όπως η δημιουργία ισχυρών κωδικών πρόσβασης, η χρήση ρυθμίσεων απορρήτου και ο σεβασμός της ιδιωτικής ζωής.</a:t>
            </a:r>
          </a:p>
          <a:p>
            <a:r>
              <a:rPr lang="el-GR" b="1" dirty="0"/>
              <a:t>Σωστή παραπομπή όταν χρησιμοποιούμε το έργο άλλων</a:t>
            </a:r>
            <a:r>
              <a:rPr lang="el-GR" dirty="0"/>
              <a:t>. Σε έναν κόσμο όπου οτιδήποτε μπορεί να αντιγραφεί, να επικολληθεί, και ακόμη και να κλαπεί και να παρουσιαστεί ως δικό μας, είναι κρίσιμο  τα παιδιά να μαθαίνουν να αναφέρουν σωστά τις πηγές.</a:t>
            </a:r>
          </a:p>
          <a:p>
            <a:r>
              <a:rPr lang="el-GR" b="1" dirty="0"/>
              <a:t>Σεβασμός των ιδεών και απόψεων του άλλου</a:t>
            </a:r>
            <a:r>
              <a:rPr lang="el-GR" dirty="0"/>
              <a:t>. Για να λειτουργεί καλά ο </a:t>
            </a:r>
            <a:r>
              <a:rPr lang="en-US" dirty="0"/>
              <a:t>“</a:t>
            </a:r>
            <a:r>
              <a:rPr lang="el-GR" dirty="0"/>
              <a:t>τεράστιος</a:t>
            </a:r>
            <a:r>
              <a:rPr lang="en-US" dirty="0"/>
              <a:t>”</a:t>
            </a:r>
            <a:r>
              <a:rPr lang="el-GR" dirty="0"/>
              <a:t> εικονικός κόσμος πρέπει να είμαστε καλοί ψηφιακοί πολίτες.</a:t>
            </a:r>
          </a:p>
          <a:p>
            <a:endParaRPr lang="el-GR" dirty="0"/>
          </a:p>
        </p:txBody>
      </p:sp>
      <p:pic>
        <p:nvPicPr>
          <p:cNvPr id="4" name="Picture 3" descr="Related image"/>
          <p:cNvPicPr/>
          <p:nvPr/>
        </p:nvPicPr>
        <p:blipFill>
          <a:blip r:embed="rId2" cstate="print"/>
          <a:srcRect/>
          <a:stretch>
            <a:fillRect/>
          </a:stretch>
        </p:blipFill>
        <p:spPr bwMode="auto">
          <a:xfrm>
            <a:off x="2987824" y="4797152"/>
            <a:ext cx="4050174" cy="171027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000" b="1" dirty="0">
                <a:solidFill>
                  <a:srgbClr val="0070C0"/>
                </a:solidFill>
              </a:rPr>
              <a:t>Ευρωπαϊκά Προγράμματα για την Παιδεία στα Μέσα</a:t>
            </a:r>
          </a:p>
        </p:txBody>
      </p:sp>
      <p:pic>
        <p:nvPicPr>
          <p:cNvPr id="5" name="Picture 15"/>
          <p:cNvPicPr>
            <a:picLocks noChangeAspect="1"/>
          </p:cNvPicPr>
          <p:nvPr/>
        </p:nvPicPr>
        <p:blipFill>
          <a:blip r:embed="rId2" cstate="print"/>
          <a:srcRect/>
          <a:stretch>
            <a:fillRect/>
          </a:stretch>
        </p:blipFill>
        <p:spPr bwMode="auto">
          <a:xfrm>
            <a:off x="899592" y="1766899"/>
            <a:ext cx="2804826" cy="1438808"/>
          </a:xfrm>
          <a:prstGeom prst="rect">
            <a:avLst/>
          </a:prstGeom>
          <a:noFill/>
          <a:ln w="9525">
            <a:noFill/>
            <a:miter lim="800000"/>
            <a:headEnd/>
            <a:tailEnd/>
          </a:ln>
        </p:spPr>
      </p:pic>
      <p:sp>
        <p:nvSpPr>
          <p:cNvPr id="6" name="Subtitle 2"/>
          <p:cNvSpPr txBox="1">
            <a:spLocks/>
          </p:cNvSpPr>
          <p:nvPr/>
        </p:nvSpPr>
        <p:spPr>
          <a:xfrm>
            <a:off x="3862264" y="2022292"/>
            <a:ext cx="4824536" cy="1406708"/>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l-GR" sz="2800" b="1" i="0" u="none" strike="noStrike" kern="1200" cap="none" spc="0" normalizeH="0" baseline="0" noProof="0" dirty="0">
                <a:ln>
                  <a:noFill/>
                </a:ln>
                <a:solidFill>
                  <a:srgbClr val="FF0000"/>
                </a:solidFill>
                <a:effectLst/>
                <a:uLnTx/>
                <a:uFillTx/>
                <a:latin typeface="Calibri"/>
                <a:ea typeface="+mj-ea"/>
                <a:cs typeface="+mj-cs"/>
              </a:rPr>
              <a:t>	</a:t>
            </a:r>
            <a:r>
              <a:rPr kumimoji="0" lang="en-US" sz="2800" b="1" i="0" u="none" strike="noStrike" kern="1200" cap="none" spc="0" normalizeH="0" baseline="0" noProof="0" dirty="0">
                <a:ln>
                  <a:noFill/>
                </a:ln>
                <a:solidFill>
                  <a:srgbClr val="00B050"/>
                </a:solidFill>
                <a:effectLst/>
                <a:uLnTx/>
                <a:uFillTx/>
                <a:latin typeface="Calibri"/>
                <a:ea typeface="+mj-ea"/>
                <a:cs typeface="+mj-cs"/>
              </a:rPr>
              <a:t>Media</a:t>
            </a:r>
            <a:r>
              <a:rPr kumimoji="0" lang="en-US" sz="2800" b="1" i="0" u="none" strike="noStrike" kern="1200" cap="none" spc="0" normalizeH="0" noProof="0" dirty="0">
                <a:ln>
                  <a:noFill/>
                </a:ln>
                <a:solidFill>
                  <a:srgbClr val="00B050"/>
                </a:solidFill>
                <a:effectLst/>
                <a:uLnTx/>
                <a:uFillTx/>
                <a:latin typeface="Calibri"/>
                <a:ea typeface="+mj-ea"/>
                <a:cs typeface="+mj-cs"/>
              </a:rPr>
              <a:t> Literacy for Parents</a:t>
            </a:r>
            <a:endParaRPr kumimoji="0" lang="el-GR" sz="2800" b="1" i="0" u="none" strike="noStrike" kern="1200" cap="none" spc="0" normalizeH="0" baseline="0" noProof="0" dirty="0">
              <a:ln>
                <a:noFill/>
              </a:ln>
              <a:solidFill>
                <a:srgbClr val="00B050"/>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700" b="1" i="0" u="none" strike="noStrike" kern="1200" cap="none" spc="0" normalizeH="0" baseline="0" noProof="0" dirty="0">
                <a:ln>
                  <a:noFill/>
                </a:ln>
                <a:solidFill>
                  <a:schemeClr val="bg2">
                    <a:lumMod val="10000"/>
                  </a:schemeClr>
                </a:solidFill>
                <a:effectLst/>
                <a:uLnTx/>
                <a:uFillTx/>
                <a:latin typeface="+mn-lt"/>
                <a:ea typeface="+mn-ea"/>
                <a:cs typeface="+mn-cs"/>
              </a:rPr>
              <a:t>	</a:t>
            </a:r>
            <a:endParaRPr kumimoji="0" lang="el-GR" sz="1700" b="1" i="0" u="none" strike="noStrike" kern="1200" cap="none" spc="0" normalizeH="0" baseline="0" noProof="0" dirty="0">
              <a:ln>
                <a:noFill/>
              </a:ln>
              <a:solidFill>
                <a:schemeClr val="bg2">
                  <a:lumMod val="10000"/>
                </a:schemeClr>
              </a:solidFill>
              <a:effectLst/>
              <a:uLnTx/>
              <a:uFillTx/>
              <a:latin typeface="+mn-lt"/>
              <a:ea typeface="+mn-ea"/>
              <a:cs typeface="+mn-cs"/>
            </a:endParaRPr>
          </a:p>
        </p:txBody>
      </p:sp>
      <p:sp>
        <p:nvSpPr>
          <p:cNvPr id="9" name="TextBox 8">
            <a:extLst>
              <a:ext uri="{FF2B5EF4-FFF2-40B4-BE49-F238E27FC236}">
                <a16:creationId xmlns:a16="http://schemas.microsoft.com/office/drawing/2014/main" id="{63DC5379-2847-4311-8555-5253B1547E85}"/>
              </a:ext>
            </a:extLst>
          </p:cNvPr>
          <p:cNvSpPr txBox="1"/>
          <p:nvPr/>
        </p:nvSpPr>
        <p:spPr>
          <a:xfrm>
            <a:off x="683568" y="3392221"/>
            <a:ext cx="7128792" cy="2031325"/>
          </a:xfrm>
          <a:prstGeom prst="rect">
            <a:avLst/>
          </a:prstGeom>
          <a:noFill/>
        </p:spPr>
        <p:txBody>
          <a:bodyPr wrap="square">
            <a:spAutoFit/>
          </a:bodyPr>
          <a:lstStyle/>
          <a:p>
            <a:r>
              <a:rPr lang="el-GR" b="0" i="0" u="none" strike="noStrike" dirty="0">
                <a:solidFill>
                  <a:srgbClr val="000000"/>
                </a:solidFill>
                <a:effectLst/>
                <a:latin typeface="Calibri" panose="020F0502020204030204" pitchFamily="34" charset="0"/>
              </a:rPr>
              <a:t>Στόχος του προγράμματος είναι η ανάπτυξη δεξιοτήτων και η εκπαίδευση των </a:t>
            </a:r>
            <a:r>
              <a:rPr lang="el-GR" b="1" i="0" u="none" strike="noStrike" dirty="0">
                <a:solidFill>
                  <a:srgbClr val="000000"/>
                </a:solidFill>
                <a:effectLst/>
                <a:latin typeface="Calibri" panose="020F0502020204030204" pitchFamily="34" charset="0"/>
              </a:rPr>
              <a:t>γονέων</a:t>
            </a:r>
            <a:r>
              <a:rPr lang="el-GR" b="0" i="0" u="none" strike="noStrike" dirty="0">
                <a:solidFill>
                  <a:srgbClr val="000000"/>
                </a:solidFill>
                <a:effectLst/>
                <a:latin typeface="Calibri" panose="020F0502020204030204" pitchFamily="34" charset="0"/>
              </a:rPr>
              <a:t> στα μέσα επικοινωνίας με καινοτόμους τρόπους και ψηφιακές εφαρμογές.  Στο πλαίσιο του προγράμματος θα αναπτυχθεί ένα ολοκληρωμένο εκπαιδευτικό πρόγραμμα για γονείς πάνω στα μέσα επικοινωνίας που θα περιλαμβάνει </a:t>
            </a:r>
            <a:r>
              <a:rPr lang="el-GR" b="1" i="1" u="none" strike="noStrike" dirty="0">
                <a:solidFill>
                  <a:srgbClr val="000000"/>
                </a:solidFill>
                <a:effectLst/>
                <a:latin typeface="Calibri" panose="020F0502020204030204" pitchFamily="34" charset="0"/>
              </a:rPr>
              <a:t>διαδικτυακή εφαρμογή </a:t>
            </a:r>
            <a:r>
              <a:rPr lang="el-GR" b="0" i="0" u="none" strike="noStrike" dirty="0">
                <a:solidFill>
                  <a:srgbClr val="000000"/>
                </a:solidFill>
                <a:effectLst/>
                <a:latin typeface="Calibri" panose="020F0502020204030204" pitchFamily="34" charset="0"/>
              </a:rPr>
              <a:t>και </a:t>
            </a:r>
            <a:r>
              <a:rPr lang="el-GR" b="1" i="1" u="none" strike="noStrike" dirty="0">
                <a:solidFill>
                  <a:srgbClr val="000000"/>
                </a:solidFill>
                <a:effectLst/>
                <a:latin typeface="Calibri" panose="020F0502020204030204" pitchFamily="34" charset="0"/>
              </a:rPr>
              <a:t>οδηγό</a:t>
            </a:r>
            <a:r>
              <a:rPr lang="el-GR" b="0" i="0" u="none" strike="noStrike" dirty="0">
                <a:solidFill>
                  <a:srgbClr val="000000"/>
                </a:solidFill>
                <a:effectLst/>
                <a:latin typeface="Calibri" panose="020F0502020204030204" pitchFamily="34" charset="0"/>
              </a:rPr>
              <a:t> με απώτερο σκοπό την δημιουργία ενός ψηφιακού δικτύου γονέων. </a:t>
            </a:r>
            <a:r>
              <a:rPr lang="el-GR" b="0" i="0" dirty="0">
                <a:solidFill>
                  <a:srgbClr val="000000"/>
                </a:solidFill>
                <a:effectLst/>
                <a:latin typeface="Calibri" panose="020F0502020204030204" pitchFamily="34" charset="0"/>
              </a:rPr>
              <a:t>​</a:t>
            </a:r>
            <a:br>
              <a:rPr lang="el-GR" b="0" i="0" dirty="0">
                <a:solidFill>
                  <a:srgbClr val="000000"/>
                </a:solidFill>
                <a:effectLst/>
                <a:latin typeface="Calibri" panose="020F0502020204030204" pitchFamily="34" charset="0"/>
              </a:rPr>
            </a:br>
            <a:r>
              <a:rPr lang="el-GR" b="0" i="0" u="sng" strike="noStrike" dirty="0">
                <a:solidFill>
                  <a:srgbClr val="0563C1"/>
                </a:solidFill>
                <a:effectLst/>
                <a:latin typeface="Calibri" panose="020F0502020204030204" pitchFamily="34" charset="0"/>
                <a:hlinkClick r:id="rId3"/>
              </a:rPr>
              <a:t>meli4parents.eu/</a:t>
            </a:r>
            <a:endParaRPr lang="el-GR" dirty="0"/>
          </a:p>
        </p:txBody>
      </p:sp>
      <p:pic>
        <p:nvPicPr>
          <p:cNvPr id="10" name="Εικόνα 8" descr="Εικόνα που περιέχει κείμενο&#10;&#10;Περιγραφή που δημιουργήθηκε αυτόματα">
            <a:extLst>
              <a:ext uri="{FF2B5EF4-FFF2-40B4-BE49-F238E27FC236}">
                <a16:creationId xmlns:a16="http://schemas.microsoft.com/office/drawing/2014/main" id="{7608891F-A2A5-4F8E-8147-86066369A56D}"/>
              </a:ext>
            </a:extLst>
          </p:cNvPr>
          <p:cNvPicPr>
            <a:picLocks noChangeAspect="1"/>
          </p:cNvPicPr>
          <p:nvPr/>
        </p:nvPicPr>
        <p:blipFill>
          <a:blip r:embed="rId4"/>
          <a:stretch>
            <a:fillRect/>
          </a:stretch>
        </p:blipFill>
        <p:spPr>
          <a:xfrm>
            <a:off x="18700" y="6381750"/>
            <a:ext cx="2686050" cy="476250"/>
          </a:xfrm>
          <a:prstGeom prst="rect">
            <a:avLst/>
          </a:prstGeom>
        </p:spPr>
      </p:pic>
      <p:pic>
        <p:nvPicPr>
          <p:cNvPr id="12" name="Picture 11" descr="Logo&#10;&#10;Description automatically generated">
            <a:extLst>
              <a:ext uri="{FF2B5EF4-FFF2-40B4-BE49-F238E27FC236}">
                <a16:creationId xmlns:a16="http://schemas.microsoft.com/office/drawing/2014/main" id="{6F998C35-260A-468F-ACEB-6F54331525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61612" y="6330339"/>
            <a:ext cx="1763688" cy="527661"/>
          </a:xfrm>
          <a:prstGeom prst="rect">
            <a:avLst/>
          </a:prstGeom>
        </p:spPr>
      </p:pic>
    </p:spTree>
    <p:extLst>
      <p:ext uri="{BB962C8B-B14F-4D97-AF65-F5344CB8AC3E}">
        <p14:creationId xmlns:p14="http://schemas.microsoft.com/office/powerpoint/2010/main" val="12945036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Έγγραφο" ma:contentTypeID="0x0101008AA9389C75F2AA46A7B1CB927C6FF2D4" ma:contentTypeVersion="13" ma:contentTypeDescription="Δημιουργία νέου εγγράφου" ma:contentTypeScope="" ma:versionID="db4e6c251aedd4c8d40194d0d99c8725">
  <xsd:schema xmlns:xsd="http://www.w3.org/2001/XMLSchema" xmlns:xs="http://www.w3.org/2001/XMLSchema" xmlns:p="http://schemas.microsoft.com/office/2006/metadata/properties" xmlns:ns3="3ee8b910-2f2c-44c0-9265-bdd79da590ab" xmlns:ns4="fb8ba53d-021d-4c4f-bc76-9049e073384e" targetNamespace="http://schemas.microsoft.com/office/2006/metadata/properties" ma:root="true" ma:fieldsID="60f82b2676d78d6bccea479b57f60622" ns3:_="" ns4:_="">
    <xsd:import namespace="3ee8b910-2f2c-44c0-9265-bdd79da590ab"/>
    <xsd:import namespace="fb8ba53d-021d-4c4f-bc76-9049e073384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8b910-2f2c-44c0-9265-bdd79da590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8ba53d-021d-4c4f-bc76-9049e073384e" elementFormDefault="qualified">
    <xsd:import namespace="http://schemas.microsoft.com/office/2006/documentManagement/types"/>
    <xsd:import namespace="http://schemas.microsoft.com/office/infopath/2007/PartnerControls"/>
    <xsd:element name="SharedWithUsers" ma:index="15" nillable="true" ma:displayName="Κοινή χρήση με"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Κοινή χρήση με λεπτομέρειες" ma:internalName="SharedWithDetails" ma:readOnly="true">
      <xsd:simpleType>
        <xsd:restriction base="dms:Note">
          <xsd:maxLength value="255"/>
        </xsd:restriction>
      </xsd:simpleType>
    </xsd:element>
    <xsd:element name="SharingHintHash" ma:index="17" nillable="true" ma:displayName="Κοινή χρήση κατακερματισμού υπόδειξης"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95940C-E174-4F02-B00E-8794A520D1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8b910-2f2c-44c0-9265-bdd79da590ab"/>
    <ds:schemaRef ds:uri="fb8ba53d-021d-4c4f-bc76-9049e07338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55A03D-F4FB-43E8-8987-51B4CFBB9A13}">
  <ds:schemaRefs>
    <ds:schemaRef ds:uri="http://schemas.microsoft.com/sharepoint/v3/contenttype/forms"/>
  </ds:schemaRefs>
</ds:datastoreItem>
</file>

<file path=customXml/itemProps3.xml><?xml version="1.0" encoding="utf-8"?>
<ds:datastoreItem xmlns:ds="http://schemas.openxmlformats.org/officeDocument/2006/customXml" ds:itemID="{2D991A33-6D27-42C5-890F-285D4E683545}">
  <ds:schemaRefs>
    <ds:schemaRef ds:uri="http://purl.org/dc/elements/1.1/"/>
    <ds:schemaRef ds:uri="http://schemas.microsoft.com/office/2006/metadata/properties"/>
    <ds:schemaRef ds:uri="http://www.w3.org/XML/1998/namespace"/>
    <ds:schemaRef ds:uri="http://purl.org/dc/dcmitype/"/>
    <ds:schemaRef ds:uri="http://schemas.microsoft.com/office/infopath/2007/PartnerControls"/>
    <ds:schemaRef ds:uri="fb8ba53d-021d-4c4f-bc76-9049e073384e"/>
    <ds:schemaRef ds:uri="http://schemas.microsoft.com/office/2006/documentManagement/types"/>
    <ds:schemaRef ds:uri="http://schemas.openxmlformats.org/package/2006/metadata/core-properties"/>
    <ds:schemaRef ds:uri="3ee8b910-2f2c-44c0-9265-bdd79da590ab"/>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12941</TotalTime>
  <Words>2400</Words>
  <Application>Microsoft Office PowerPoint</Application>
  <PresentationFormat>On-screen Show (4:3)</PresentationFormat>
  <Paragraphs>228</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Rockwell</vt:lpstr>
      <vt:lpstr>Office Theme</vt:lpstr>
      <vt:lpstr>PowerPoint Presentation</vt:lpstr>
      <vt:lpstr>Γραμματισμός και παιδεία στα μέσα</vt:lpstr>
      <vt:lpstr>Διαδίκτυο και πληροφορία</vt:lpstr>
      <vt:lpstr>Έχοντας παιδεία στα μέσα</vt:lpstr>
      <vt:lpstr>Πέντε βασικές έννοιες</vt:lpstr>
      <vt:lpstr>Έξι βασικές ερωτήσεις</vt:lpstr>
      <vt:lpstr>Ψηφιακός γραμματισμός  </vt:lpstr>
      <vt:lpstr>Βασικές δεξιότητες ψηφιακής παιδείας</vt:lpstr>
      <vt:lpstr>Ευρωπαϊκά Προγράμματα για την Παιδεία στα Μέσα</vt:lpstr>
      <vt:lpstr>gaMEdia</vt:lpstr>
      <vt:lpstr>Check or Cheat</vt:lpstr>
      <vt:lpstr>Οι κάρτες</vt:lpstr>
      <vt:lpstr>Οι κάρτες</vt:lpstr>
      <vt:lpstr>Check or Cheat</vt:lpstr>
      <vt:lpstr> Check or Cheat  Πίνακας πόντων</vt:lpstr>
      <vt:lpstr>Check or Cheat</vt:lpstr>
      <vt:lpstr>Check or Cheat</vt:lpstr>
      <vt:lpstr>Check or Cheat</vt:lpstr>
      <vt:lpstr>Check or Cheat</vt:lpstr>
      <vt:lpstr>Check or Cheat</vt:lpstr>
      <vt:lpstr>Check or Cheat</vt:lpstr>
      <vt:lpstr>Check or Cheat</vt:lpstr>
      <vt:lpstr>Check or Cheat</vt:lpstr>
      <vt:lpstr>Check or Cheat</vt:lpstr>
      <vt:lpstr>Check or Cheat</vt:lpstr>
      <vt:lpstr>Check or Cheat</vt:lpstr>
      <vt:lpstr>Check or Cheat</vt:lpstr>
      <vt:lpstr>Check or Cheat</vt:lpstr>
      <vt:lpstr>Ευχαριστώ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gaMEdia</dc:title>
  <dc:creator>Eirini Gkotsi</dc:creator>
  <cp:lastModifiedBy>Eirini Gkotsi</cp:lastModifiedBy>
  <cp:revision>11</cp:revision>
  <dcterms:created xsi:type="dcterms:W3CDTF">2020-10-16T11:29:33Z</dcterms:created>
  <dcterms:modified xsi:type="dcterms:W3CDTF">2020-11-11T09:43:08Z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0x0101008AA9389C75F2AA46A7B1CB927C6FF2D4</vt:lpwstr>
  </property>
</Properties>
</file>