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1" r:id="rId3"/>
    <p:sldId id="302" r:id="rId4"/>
    <p:sldId id="300" r:id="rId5"/>
    <p:sldId id="306" r:id="rId6"/>
    <p:sldId id="303" r:id="rId7"/>
    <p:sldId id="308" r:id="rId8"/>
    <p:sldId id="312" r:id="rId9"/>
    <p:sldId id="309" r:id="rId10"/>
    <p:sldId id="310" r:id="rId11"/>
    <p:sldId id="294" r:id="rId12"/>
    <p:sldId id="296" r:id="rId13"/>
    <p:sldId id="298" r:id="rId14"/>
    <p:sldId id="279" r:id="rId15"/>
    <p:sldId id="289" r:id="rId16"/>
    <p:sldId id="299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15" autoAdjust="0"/>
    <p:restoredTop sz="92400" autoAdjust="0"/>
  </p:normalViewPr>
  <p:slideViewPr>
    <p:cSldViewPr>
      <p:cViewPr varScale="1">
        <p:scale>
          <a:sx n="85" d="100"/>
          <a:sy n="85" d="100"/>
        </p:scale>
        <p:origin x="90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76"/>
    </p:cViewPr>
  </p:sorterViewPr>
  <p:notesViewPr>
    <p:cSldViewPr>
      <p:cViewPr varScale="1">
        <p:scale>
          <a:sx n="84" d="100"/>
          <a:sy n="84" d="100"/>
        </p:scale>
        <p:origin x="32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ssa Kazantzidou" userId="S::natassa.kazantzidou@idecsa.onmicrosoft.com::1d2ede63-9d89-40b6-a82e-c28e48668b67" providerId="AD" clId="Web-{27F3255F-DB84-B5E3-107E-ED35DD729CA0}"/>
    <pc:docChg chg="modSld">
      <pc:chgData name="Natassa Kazantzidou" userId="S::natassa.kazantzidou@idecsa.onmicrosoft.com::1d2ede63-9d89-40b6-a82e-c28e48668b67" providerId="AD" clId="Web-{27F3255F-DB84-B5E3-107E-ED35DD729CA0}" dt="2020-11-09T10:28:32.520" v="19" actId="1076"/>
      <pc:docMkLst>
        <pc:docMk/>
      </pc:docMkLst>
      <pc:sldChg chg="addSp modSp">
        <pc:chgData name="Natassa Kazantzidou" userId="S::natassa.kazantzidou@idecsa.onmicrosoft.com::1d2ede63-9d89-40b6-a82e-c28e48668b67" providerId="AD" clId="Web-{27F3255F-DB84-B5E3-107E-ED35DD729CA0}" dt="2020-11-09T10:28:32.520" v="19" actId="1076"/>
        <pc:sldMkLst>
          <pc:docMk/>
          <pc:sldMk cId="1249447022" sldId="289"/>
        </pc:sldMkLst>
        <pc:spChg chg="mod">
          <ac:chgData name="Natassa Kazantzidou" userId="S::natassa.kazantzidou@idecsa.onmicrosoft.com::1d2ede63-9d89-40b6-a82e-c28e48668b67" providerId="AD" clId="Web-{27F3255F-DB84-B5E3-107E-ED35DD729CA0}" dt="2020-11-09T10:28:26.738" v="16" actId="20577"/>
          <ac:spMkLst>
            <pc:docMk/>
            <pc:sldMk cId="1249447022" sldId="289"/>
            <ac:spMk id="3" creationId="{00000000-0000-0000-0000-000000000000}"/>
          </ac:spMkLst>
        </pc:spChg>
        <pc:picChg chg="add mod">
          <ac:chgData name="Natassa Kazantzidou" userId="S::natassa.kazantzidou@idecsa.onmicrosoft.com::1d2ede63-9d89-40b6-a82e-c28e48668b67" providerId="AD" clId="Web-{27F3255F-DB84-B5E3-107E-ED35DD729CA0}" dt="2020-11-09T10:28:32.520" v="19" actId="1076"/>
          <ac:picMkLst>
            <pc:docMk/>
            <pc:sldMk cId="1249447022" sldId="289"/>
            <ac:picMk id="22" creationId="{1216539E-9AC5-43F8-8516-D8C51C8179F4}"/>
          </ac:picMkLst>
        </pc:picChg>
      </pc:sldChg>
    </pc:docChg>
  </pc:docChgLst>
  <pc:docChgLst>
    <pc:chgData name="Nefeli Dimopoulou" userId="22b653e4-6c33-4a40-9329-aa9011c7cf23" providerId="ADAL" clId="{8F789F75-32B2-4F28-AE8E-563C146566C8}"/>
    <pc:docChg chg="modSld">
      <pc:chgData name="Nefeli Dimopoulou" userId="22b653e4-6c33-4a40-9329-aa9011c7cf23" providerId="ADAL" clId="{8F789F75-32B2-4F28-AE8E-563C146566C8}" dt="2020-11-17T15:58:31.180" v="0" actId="1076"/>
      <pc:docMkLst>
        <pc:docMk/>
      </pc:docMkLst>
      <pc:sldChg chg="modSp mod">
        <pc:chgData name="Nefeli Dimopoulou" userId="22b653e4-6c33-4a40-9329-aa9011c7cf23" providerId="ADAL" clId="{8F789F75-32B2-4F28-AE8E-563C146566C8}" dt="2020-11-17T15:58:31.180" v="0" actId="1076"/>
        <pc:sldMkLst>
          <pc:docMk/>
          <pc:sldMk cId="2962395320" sldId="310"/>
        </pc:sldMkLst>
        <pc:picChg chg="mod">
          <ac:chgData name="Nefeli Dimopoulou" userId="22b653e4-6c33-4a40-9329-aa9011c7cf23" providerId="ADAL" clId="{8F789F75-32B2-4F28-AE8E-563C146566C8}" dt="2020-11-17T15:58:31.180" v="0" actId="1076"/>
          <ac:picMkLst>
            <pc:docMk/>
            <pc:sldMk cId="2962395320" sldId="310"/>
            <ac:picMk id="4" creationId="{DF666965-F862-4B42-9315-338C50356DD3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ontrack-project.eu/en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ontrack-project.eu/en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4CB97C-BB19-4E14-9E0E-32A171F0A80E}" type="doc">
      <dgm:prSet loTypeId="urn:microsoft.com/office/officeart/2008/layout/LinedLis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DBDA263-9005-4790-BC38-DB2875F505A4}">
      <dgm:prSet/>
      <dgm:spPr/>
      <dgm:t>
        <a:bodyPr/>
        <a:lstStyle/>
        <a:p>
          <a:r>
            <a:rPr lang="en-US"/>
            <a:t>Erasmus + Strategic partnership in VET </a:t>
          </a:r>
        </a:p>
      </dgm:t>
    </dgm:pt>
    <dgm:pt modelId="{0C85E250-8DA6-4D95-8495-EFA4C687814F}" type="parTrans" cxnId="{C56C220A-07A9-4550-BBCE-5798FC82BEF3}">
      <dgm:prSet/>
      <dgm:spPr/>
      <dgm:t>
        <a:bodyPr/>
        <a:lstStyle/>
        <a:p>
          <a:endParaRPr lang="en-US"/>
        </a:p>
      </dgm:t>
    </dgm:pt>
    <dgm:pt modelId="{C9694DDA-8CD4-4740-A12C-4063868DE27E}" type="sibTrans" cxnId="{C56C220A-07A9-4550-BBCE-5798FC82BEF3}">
      <dgm:prSet/>
      <dgm:spPr/>
      <dgm:t>
        <a:bodyPr/>
        <a:lstStyle/>
        <a:p>
          <a:endParaRPr lang="en-US"/>
        </a:p>
      </dgm:t>
    </dgm:pt>
    <dgm:pt modelId="{F705ACB5-BA6A-4298-A97A-30C90B3AA0CF}">
      <dgm:prSet/>
      <dgm:spPr/>
      <dgm:t>
        <a:bodyPr/>
        <a:lstStyle/>
        <a:p>
          <a:r>
            <a:rPr lang="en-US"/>
            <a:t>Project N°: 2018-1-SK01-KA202-046331</a:t>
          </a:r>
        </a:p>
      </dgm:t>
    </dgm:pt>
    <dgm:pt modelId="{8467C8A8-B451-471F-98A8-7DB502B3A694}" type="parTrans" cxnId="{3BCDBAF3-7196-4CBE-9C95-1BA7A57118FC}">
      <dgm:prSet/>
      <dgm:spPr/>
      <dgm:t>
        <a:bodyPr/>
        <a:lstStyle/>
        <a:p>
          <a:endParaRPr lang="en-US"/>
        </a:p>
      </dgm:t>
    </dgm:pt>
    <dgm:pt modelId="{6449A524-19E2-4AD6-B30B-8FE09E72B17B}" type="sibTrans" cxnId="{3BCDBAF3-7196-4CBE-9C95-1BA7A57118FC}">
      <dgm:prSet/>
      <dgm:spPr/>
      <dgm:t>
        <a:bodyPr/>
        <a:lstStyle/>
        <a:p>
          <a:endParaRPr lang="en-US"/>
        </a:p>
      </dgm:t>
    </dgm:pt>
    <dgm:pt modelId="{D102D0F0-7D20-47FA-AA86-0EDA779DEF59}">
      <dgm:prSet/>
      <dgm:spPr/>
      <dgm:t>
        <a:bodyPr/>
        <a:lstStyle/>
        <a:p>
          <a:r>
            <a:rPr lang="el-GR" dirty="0"/>
            <a:t>Επικεφαλής: </a:t>
          </a:r>
          <a:r>
            <a:rPr lang="en-US" dirty="0"/>
            <a:t>Technical University of Kosice</a:t>
          </a:r>
        </a:p>
      </dgm:t>
    </dgm:pt>
    <dgm:pt modelId="{C8A02159-33A9-47C9-AFDF-EC1126404A09}" type="parTrans" cxnId="{94475053-6231-4943-8900-C45900E93E7B}">
      <dgm:prSet/>
      <dgm:spPr/>
      <dgm:t>
        <a:bodyPr/>
        <a:lstStyle/>
        <a:p>
          <a:endParaRPr lang="en-US"/>
        </a:p>
      </dgm:t>
    </dgm:pt>
    <dgm:pt modelId="{7700A7E1-8ACC-4EA3-AE63-14FD42262887}" type="sibTrans" cxnId="{94475053-6231-4943-8900-C45900E93E7B}">
      <dgm:prSet/>
      <dgm:spPr/>
      <dgm:t>
        <a:bodyPr/>
        <a:lstStyle/>
        <a:p>
          <a:endParaRPr lang="en-US"/>
        </a:p>
      </dgm:t>
    </dgm:pt>
    <dgm:pt modelId="{E5E0D113-BC13-4465-852E-CE06F475C304}">
      <dgm:prSet/>
      <dgm:spPr/>
      <dgm:t>
        <a:bodyPr/>
        <a:lstStyle/>
        <a:p>
          <a:r>
            <a:rPr lang="el-GR" dirty="0"/>
            <a:t>Νοέμβριος</a:t>
          </a:r>
          <a:r>
            <a:rPr lang="en-US" dirty="0"/>
            <a:t> 2018 – </a:t>
          </a:r>
          <a:r>
            <a:rPr lang="el-GR" dirty="0"/>
            <a:t>Δεκέμβριος</a:t>
          </a:r>
          <a:r>
            <a:rPr lang="en-US" dirty="0"/>
            <a:t> 2020</a:t>
          </a:r>
        </a:p>
      </dgm:t>
    </dgm:pt>
    <dgm:pt modelId="{C98916EE-7CB1-45D1-A11F-B8E89A733BAC}" type="parTrans" cxnId="{97463604-B74C-4FBB-A706-B727A2E6CC4F}">
      <dgm:prSet/>
      <dgm:spPr/>
      <dgm:t>
        <a:bodyPr/>
        <a:lstStyle/>
        <a:p>
          <a:endParaRPr lang="en-US"/>
        </a:p>
      </dgm:t>
    </dgm:pt>
    <dgm:pt modelId="{C9AE76ED-3D15-4A98-B91A-659E35B2CD68}" type="sibTrans" cxnId="{97463604-B74C-4FBB-A706-B727A2E6CC4F}">
      <dgm:prSet/>
      <dgm:spPr/>
      <dgm:t>
        <a:bodyPr/>
        <a:lstStyle/>
        <a:p>
          <a:endParaRPr lang="en-US"/>
        </a:p>
      </dgm:t>
    </dgm:pt>
    <dgm:pt modelId="{FB852C04-7435-4D69-99FD-2A8C47A3239C}">
      <dgm:prSet/>
      <dgm:spPr/>
      <dgm:t>
        <a:bodyPr/>
        <a:lstStyle/>
        <a:p>
          <a:r>
            <a:rPr lang="en-US">
              <a:hlinkClick xmlns:r="http://schemas.openxmlformats.org/officeDocument/2006/relationships" r:id="rId1"/>
            </a:rPr>
            <a:t>http://www.ontrack-project.eu/en/</a:t>
          </a:r>
          <a:endParaRPr lang="en-US"/>
        </a:p>
      </dgm:t>
    </dgm:pt>
    <dgm:pt modelId="{0D2113DA-BC64-4A03-80B7-1A63BF254788}" type="parTrans" cxnId="{069F893E-D1BF-41A5-9608-E328EF9A23B0}">
      <dgm:prSet/>
      <dgm:spPr/>
      <dgm:t>
        <a:bodyPr/>
        <a:lstStyle/>
        <a:p>
          <a:endParaRPr lang="en-US"/>
        </a:p>
      </dgm:t>
    </dgm:pt>
    <dgm:pt modelId="{DB02A3AF-7868-4649-84D4-CC21BDD03A5D}" type="sibTrans" cxnId="{069F893E-D1BF-41A5-9608-E328EF9A23B0}">
      <dgm:prSet/>
      <dgm:spPr/>
      <dgm:t>
        <a:bodyPr/>
        <a:lstStyle/>
        <a:p>
          <a:endParaRPr lang="en-US"/>
        </a:p>
      </dgm:t>
    </dgm:pt>
    <dgm:pt modelId="{AA8D4391-195F-4E02-8BB3-83DE1F22CA2A}" type="pres">
      <dgm:prSet presAssocID="{374CB97C-BB19-4E14-9E0E-32A171F0A80E}" presName="vert0" presStyleCnt="0">
        <dgm:presLayoutVars>
          <dgm:dir/>
          <dgm:animOne val="branch"/>
          <dgm:animLvl val="lvl"/>
        </dgm:presLayoutVars>
      </dgm:prSet>
      <dgm:spPr/>
    </dgm:pt>
    <dgm:pt modelId="{754A19E7-C202-4F7E-B19F-3E975704D267}" type="pres">
      <dgm:prSet presAssocID="{0DBDA263-9005-4790-BC38-DB2875F505A4}" presName="thickLine" presStyleLbl="alignNode1" presStyleIdx="0" presStyleCnt="5"/>
      <dgm:spPr/>
    </dgm:pt>
    <dgm:pt modelId="{D638FD79-1D5A-4E56-945D-2C2F800EB493}" type="pres">
      <dgm:prSet presAssocID="{0DBDA263-9005-4790-BC38-DB2875F505A4}" presName="horz1" presStyleCnt="0"/>
      <dgm:spPr/>
    </dgm:pt>
    <dgm:pt modelId="{598D2F06-0068-4FAF-862C-C8BD96A1D99D}" type="pres">
      <dgm:prSet presAssocID="{0DBDA263-9005-4790-BC38-DB2875F505A4}" presName="tx1" presStyleLbl="revTx" presStyleIdx="0" presStyleCnt="5"/>
      <dgm:spPr/>
    </dgm:pt>
    <dgm:pt modelId="{B74C465F-DE0B-41D7-94E8-4119DD1DDEA5}" type="pres">
      <dgm:prSet presAssocID="{0DBDA263-9005-4790-BC38-DB2875F505A4}" presName="vert1" presStyleCnt="0"/>
      <dgm:spPr/>
    </dgm:pt>
    <dgm:pt modelId="{8CCA092B-5F20-4A45-A0EB-7130A22046AD}" type="pres">
      <dgm:prSet presAssocID="{F705ACB5-BA6A-4298-A97A-30C90B3AA0CF}" presName="thickLine" presStyleLbl="alignNode1" presStyleIdx="1" presStyleCnt="5"/>
      <dgm:spPr/>
    </dgm:pt>
    <dgm:pt modelId="{8936D45F-F131-4850-8375-31DA856DB2C4}" type="pres">
      <dgm:prSet presAssocID="{F705ACB5-BA6A-4298-A97A-30C90B3AA0CF}" presName="horz1" presStyleCnt="0"/>
      <dgm:spPr/>
    </dgm:pt>
    <dgm:pt modelId="{A3DA1D04-1F43-41A0-A0BA-F82263416109}" type="pres">
      <dgm:prSet presAssocID="{F705ACB5-BA6A-4298-A97A-30C90B3AA0CF}" presName="tx1" presStyleLbl="revTx" presStyleIdx="1" presStyleCnt="5"/>
      <dgm:spPr/>
    </dgm:pt>
    <dgm:pt modelId="{0391EBF5-EAD9-40A2-963E-226B28A785AE}" type="pres">
      <dgm:prSet presAssocID="{F705ACB5-BA6A-4298-A97A-30C90B3AA0CF}" presName="vert1" presStyleCnt="0"/>
      <dgm:spPr/>
    </dgm:pt>
    <dgm:pt modelId="{F4CC5932-F652-445C-ABE7-0FEDAEA52C0F}" type="pres">
      <dgm:prSet presAssocID="{D102D0F0-7D20-47FA-AA86-0EDA779DEF59}" presName="thickLine" presStyleLbl="alignNode1" presStyleIdx="2" presStyleCnt="5"/>
      <dgm:spPr/>
    </dgm:pt>
    <dgm:pt modelId="{34A34A12-ADD9-4156-A8DD-3BADD251FC30}" type="pres">
      <dgm:prSet presAssocID="{D102D0F0-7D20-47FA-AA86-0EDA779DEF59}" presName="horz1" presStyleCnt="0"/>
      <dgm:spPr/>
    </dgm:pt>
    <dgm:pt modelId="{5EDF2FF7-8DF3-4AEB-B962-415CE3329159}" type="pres">
      <dgm:prSet presAssocID="{D102D0F0-7D20-47FA-AA86-0EDA779DEF59}" presName="tx1" presStyleLbl="revTx" presStyleIdx="2" presStyleCnt="5"/>
      <dgm:spPr/>
    </dgm:pt>
    <dgm:pt modelId="{45D40CD2-245E-4F00-9F8C-3C544A22C507}" type="pres">
      <dgm:prSet presAssocID="{D102D0F0-7D20-47FA-AA86-0EDA779DEF59}" presName="vert1" presStyleCnt="0"/>
      <dgm:spPr/>
    </dgm:pt>
    <dgm:pt modelId="{93F0EDB9-4A4F-4FB6-8386-F33015E0C934}" type="pres">
      <dgm:prSet presAssocID="{E5E0D113-BC13-4465-852E-CE06F475C304}" presName="thickLine" presStyleLbl="alignNode1" presStyleIdx="3" presStyleCnt="5"/>
      <dgm:spPr/>
    </dgm:pt>
    <dgm:pt modelId="{DF484977-2036-4AED-A84F-F54825917778}" type="pres">
      <dgm:prSet presAssocID="{E5E0D113-BC13-4465-852E-CE06F475C304}" presName="horz1" presStyleCnt="0"/>
      <dgm:spPr/>
    </dgm:pt>
    <dgm:pt modelId="{C67E0C15-883E-404C-A276-33E5291A2F5B}" type="pres">
      <dgm:prSet presAssocID="{E5E0D113-BC13-4465-852E-CE06F475C304}" presName="tx1" presStyleLbl="revTx" presStyleIdx="3" presStyleCnt="5"/>
      <dgm:spPr/>
    </dgm:pt>
    <dgm:pt modelId="{A2CE6BB8-0CC1-45D3-B837-B2D1ECE4ED92}" type="pres">
      <dgm:prSet presAssocID="{E5E0D113-BC13-4465-852E-CE06F475C304}" presName="vert1" presStyleCnt="0"/>
      <dgm:spPr/>
    </dgm:pt>
    <dgm:pt modelId="{D2451CBB-CE15-4DC9-87BC-459019672474}" type="pres">
      <dgm:prSet presAssocID="{FB852C04-7435-4D69-99FD-2A8C47A3239C}" presName="thickLine" presStyleLbl="alignNode1" presStyleIdx="4" presStyleCnt="5"/>
      <dgm:spPr/>
    </dgm:pt>
    <dgm:pt modelId="{A10E93CF-C5E9-420D-8706-89CED15B6129}" type="pres">
      <dgm:prSet presAssocID="{FB852C04-7435-4D69-99FD-2A8C47A3239C}" presName="horz1" presStyleCnt="0"/>
      <dgm:spPr/>
    </dgm:pt>
    <dgm:pt modelId="{9CA817CB-9A41-46F4-B261-3F0B5A832F90}" type="pres">
      <dgm:prSet presAssocID="{FB852C04-7435-4D69-99FD-2A8C47A3239C}" presName="tx1" presStyleLbl="revTx" presStyleIdx="4" presStyleCnt="5"/>
      <dgm:spPr/>
    </dgm:pt>
    <dgm:pt modelId="{742D2518-CAF6-4F00-A2A0-2B9D76A35492}" type="pres">
      <dgm:prSet presAssocID="{FB852C04-7435-4D69-99FD-2A8C47A3239C}" presName="vert1" presStyleCnt="0"/>
      <dgm:spPr/>
    </dgm:pt>
  </dgm:ptLst>
  <dgm:cxnLst>
    <dgm:cxn modelId="{97463604-B74C-4FBB-A706-B727A2E6CC4F}" srcId="{374CB97C-BB19-4E14-9E0E-32A171F0A80E}" destId="{E5E0D113-BC13-4465-852E-CE06F475C304}" srcOrd="3" destOrd="0" parTransId="{C98916EE-7CB1-45D1-A11F-B8E89A733BAC}" sibTransId="{C9AE76ED-3D15-4A98-B91A-659E35B2CD68}"/>
    <dgm:cxn modelId="{C56C220A-07A9-4550-BBCE-5798FC82BEF3}" srcId="{374CB97C-BB19-4E14-9E0E-32A171F0A80E}" destId="{0DBDA263-9005-4790-BC38-DB2875F505A4}" srcOrd="0" destOrd="0" parTransId="{0C85E250-8DA6-4D95-8495-EFA4C687814F}" sibTransId="{C9694DDA-8CD4-4740-A12C-4063868DE27E}"/>
    <dgm:cxn modelId="{1245753A-24F6-47CC-92B4-FDE80603C066}" type="presOf" srcId="{374CB97C-BB19-4E14-9E0E-32A171F0A80E}" destId="{AA8D4391-195F-4E02-8BB3-83DE1F22CA2A}" srcOrd="0" destOrd="0" presId="urn:microsoft.com/office/officeart/2008/layout/LinedList"/>
    <dgm:cxn modelId="{069F893E-D1BF-41A5-9608-E328EF9A23B0}" srcId="{374CB97C-BB19-4E14-9E0E-32A171F0A80E}" destId="{FB852C04-7435-4D69-99FD-2A8C47A3239C}" srcOrd="4" destOrd="0" parTransId="{0D2113DA-BC64-4A03-80B7-1A63BF254788}" sibTransId="{DB02A3AF-7868-4649-84D4-CC21BDD03A5D}"/>
    <dgm:cxn modelId="{CDC5836D-390F-4EF0-BC5F-CC428C466151}" type="presOf" srcId="{D102D0F0-7D20-47FA-AA86-0EDA779DEF59}" destId="{5EDF2FF7-8DF3-4AEB-B962-415CE3329159}" srcOrd="0" destOrd="0" presId="urn:microsoft.com/office/officeart/2008/layout/LinedList"/>
    <dgm:cxn modelId="{94475053-6231-4943-8900-C45900E93E7B}" srcId="{374CB97C-BB19-4E14-9E0E-32A171F0A80E}" destId="{D102D0F0-7D20-47FA-AA86-0EDA779DEF59}" srcOrd="2" destOrd="0" parTransId="{C8A02159-33A9-47C9-AFDF-EC1126404A09}" sibTransId="{7700A7E1-8ACC-4EA3-AE63-14FD42262887}"/>
    <dgm:cxn modelId="{8CCC06B0-2F6D-483F-8904-419077FC31E3}" type="presOf" srcId="{FB852C04-7435-4D69-99FD-2A8C47A3239C}" destId="{9CA817CB-9A41-46F4-B261-3F0B5A832F90}" srcOrd="0" destOrd="0" presId="urn:microsoft.com/office/officeart/2008/layout/LinedList"/>
    <dgm:cxn modelId="{9C5246DD-6951-4663-8489-B550C99DAEC6}" type="presOf" srcId="{F705ACB5-BA6A-4298-A97A-30C90B3AA0CF}" destId="{A3DA1D04-1F43-41A0-A0BA-F82263416109}" srcOrd="0" destOrd="0" presId="urn:microsoft.com/office/officeart/2008/layout/LinedList"/>
    <dgm:cxn modelId="{200DFFE9-BBC6-4953-B386-A8E35593252C}" type="presOf" srcId="{E5E0D113-BC13-4465-852E-CE06F475C304}" destId="{C67E0C15-883E-404C-A276-33E5291A2F5B}" srcOrd="0" destOrd="0" presId="urn:microsoft.com/office/officeart/2008/layout/LinedList"/>
    <dgm:cxn modelId="{7D6566EB-7678-421D-8A4C-4FD0F58871D0}" type="presOf" srcId="{0DBDA263-9005-4790-BC38-DB2875F505A4}" destId="{598D2F06-0068-4FAF-862C-C8BD96A1D99D}" srcOrd="0" destOrd="0" presId="urn:microsoft.com/office/officeart/2008/layout/LinedList"/>
    <dgm:cxn modelId="{3BCDBAF3-7196-4CBE-9C95-1BA7A57118FC}" srcId="{374CB97C-BB19-4E14-9E0E-32A171F0A80E}" destId="{F705ACB5-BA6A-4298-A97A-30C90B3AA0CF}" srcOrd="1" destOrd="0" parTransId="{8467C8A8-B451-471F-98A8-7DB502B3A694}" sibTransId="{6449A524-19E2-4AD6-B30B-8FE09E72B17B}"/>
    <dgm:cxn modelId="{76D73507-BE8A-4E9D-9F4C-BA92ED26B248}" type="presParOf" srcId="{AA8D4391-195F-4E02-8BB3-83DE1F22CA2A}" destId="{754A19E7-C202-4F7E-B19F-3E975704D267}" srcOrd="0" destOrd="0" presId="urn:microsoft.com/office/officeart/2008/layout/LinedList"/>
    <dgm:cxn modelId="{F92F50E7-8BE8-496D-A752-018823907461}" type="presParOf" srcId="{AA8D4391-195F-4E02-8BB3-83DE1F22CA2A}" destId="{D638FD79-1D5A-4E56-945D-2C2F800EB493}" srcOrd="1" destOrd="0" presId="urn:microsoft.com/office/officeart/2008/layout/LinedList"/>
    <dgm:cxn modelId="{16C7CFDF-9A77-49F3-8D4B-D4F08B130D46}" type="presParOf" srcId="{D638FD79-1D5A-4E56-945D-2C2F800EB493}" destId="{598D2F06-0068-4FAF-862C-C8BD96A1D99D}" srcOrd="0" destOrd="0" presId="urn:microsoft.com/office/officeart/2008/layout/LinedList"/>
    <dgm:cxn modelId="{06CCA95F-E61A-4239-A783-867694B52FF5}" type="presParOf" srcId="{D638FD79-1D5A-4E56-945D-2C2F800EB493}" destId="{B74C465F-DE0B-41D7-94E8-4119DD1DDEA5}" srcOrd="1" destOrd="0" presId="urn:microsoft.com/office/officeart/2008/layout/LinedList"/>
    <dgm:cxn modelId="{410BC951-28CF-4563-BB33-A28AEA8D9BD5}" type="presParOf" srcId="{AA8D4391-195F-4E02-8BB3-83DE1F22CA2A}" destId="{8CCA092B-5F20-4A45-A0EB-7130A22046AD}" srcOrd="2" destOrd="0" presId="urn:microsoft.com/office/officeart/2008/layout/LinedList"/>
    <dgm:cxn modelId="{D7F7587A-DD96-4916-8E8C-B03BD542CF06}" type="presParOf" srcId="{AA8D4391-195F-4E02-8BB3-83DE1F22CA2A}" destId="{8936D45F-F131-4850-8375-31DA856DB2C4}" srcOrd="3" destOrd="0" presId="urn:microsoft.com/office/officeart/2008/layout/LinedList"/>
    <dgm:cxn modelId="{A8DF199F-1146-43A9-B40C-71D35CE5D2B5}" type="presParOf" srcId="{8936D45F-F131-4850-8375-31DA856DB2C4}" destId="{A3DA1D04-1F43-41A0-A0BA-F82263416109}" srcOrd="0" destOrd="0" presId="urn:microsoft.com/office/officeart/2008/layout/LinedList"/>
    <dgm:cxn modelId="{7767E323-0A20-4CB6-9358-A4C0BF38089C}" type="presParOf" srcId="{8936D45F-F131-4850-8375-31DA856DB2C4}" destId="{0391EBF5-EAD9-40A2-963E-226B28A785AE}" srcOrd="1" destOrd="0" presId="urn:microsoft.com/office/officeart/2008/layout/LinedList"/>
    <dgm:cxn modelId="{77CB467B-1AC1-4EBE-9C51-589DBB53CEC6}" type="presParOf" srcId="{AA8D4391-195F-4E02-8BB3-83DE1F22CA2A}" destId="{F4CC5932-F652-445C-ABE7-0FEDAEA52C0F}" srcOrd="4" destOrd="0" presId="urn:microsoft.com/office/officeart/2008/layout/LinedList"/>
    <dgm:cxn modelId="{8EECEEE4-BA9C-4A2B-B5E7-8840B4230608}" type="presParOf" srcId="{AA8D4391-195F-4E02-8BB3-83DE1F22CA2A}" destId="{34A34A12-ADD9-4156-A8DD-3BADD251FC30}" srcOrd="5" destOrd="0" presId="urn:microsoft.com/office/officeart/2008/layout/LinedList"/>
    <dgm:cxn modelId="{E68C4DAE-7576-4CA4-9AFC-372151194EED}" type="presParOf" srcId="{34A34A12-ADD9-4156-A8DD-3BADD251FC30}" destId="{5EDF2FF7-8DF3-4AEB-B962-415CE3329159}" srcOrd="0" destOrd="0" presId="urn:microsoft.com/office/officeart/2008/layout/LinedList"/>
    <dgm:cxn modelId="{4CA0C046-CCEC-49BD-B414-CA2FF463F11B}" type="presParOf" srcId="{34A34A12-ADD9-4156-A8DD-3BADD251FC30}" destId="{45D40CD2-245E-4F00-9F8C-3C544A22C507}" srcOrd="1" destOrd="0" presId="urn:microsoft.com/office/officeart/2008/layout/LinedList"/>
    <dgm:cxn modelId="{F5B25024-BF6A-4276-BFB9-5044CDC6441E}" type="presParOf" srcId="{AA8D4391-195F-4E02-8BB3-83DE1F22CA2A}" destId="{93F0EDB9-4A4F-4FB6-8386-F33015E0C934}" srcOrd="6" destOrd="0" presId="urn:microsoft.com/office/officeart/2008/layout/LinedList"/>
    <dgm:cxn modelId="{302B009E-DB1B-4A5D-A731-036E8C351B71}" type="presParOf" srcId="{AA8D4391-195F-4E02-8BB3-83DE1F22CA2A}" destId="{DF484977-2036-4AED-A84F-F54825917778}" srcOrd="7" destOrd="0" presId="urn:microsoft.com/office/officeart/2008/layout/LinedList"/>
    <dgm:cxn modelId="{23FAA54E-E4F5-44CF-A5A7-6C4382A70E2A}" type="presParOf" srcId="{DF484977-2036-4AED-A84F-F54825917778}" destId="{C67E0C15-883E-404C-A276-33E5291A2F5B}" srcOrd="0" destOrd="0" presId="urn:microsoft.com/office/officeart/2008/layout/LinedList"/>
    <dgm:cxn modelId="{F27FB077-E4FE-4C60-BF29-F626372A00BE}" type="presParOf" srcId="{DF484977-2036-4AED-A84F-F54825917778}" destId="{A2CE6BB8-0CC1-45D3-B837-B2D1ECE4ED92}" srcOrd="1" destOrd="0" presId="urn:microsoft.com/office/officeart/2008/layout/LinedList"/>
    <dgm:cxn modelId="{2B2A806A-FB24-4BAF-B688-BC0875ED8DF6}" type="presParOf" srcId="{AA8D4391-195F-4E02-8BB3-83DE1F22CA2A}" destId="{D2451CBB-CE15-4DC9-87BC-459019672474}" srcOrd="8" destOrd="0" presId="urn:microsoft.com/office/officeart/2008/layout/LinedList"/>
    <dgm:cxn modelId="{06E23DA4-826E-4288-BABE-95631100E033}" type="presParOf" srcId="{AA8D4391-195F-4E02-8BB3-83DE1F22CA2A}" destId="{A10E93CF-C5E9-420D-8706-89CED15B6129}" srcOrd="9" destOrd="0" presId="urn:microsoft.com/office/officeart/2008/layout/LinedList"/>
    <dgm:cxn modelId="{CA1D7B91-907D-4AB8-BDE7-B04922E37A9D}" type="presParOf" srcId="{A10E93CF-C5E9-420D-8706-89CED15B6129}" destId="{9CA817CB-9A41-46F4-B261-3F0B5A832F90}" srcOrd="0" destOrd="0" presId="urn:microsoft.com/office/officeart/2008/layout/LinedList"/>
    <dgm:cxn modelId="{78009C95-5760-482A-A626-A0EDD9F69BE7}" type="presParOf" srcId="{A10E93CF-C5E9-420D-8706-89CED15B6129}" destId="{742D2518-CAF6-4F00-A2A0-2B9D76A3549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4A19E7-C202-4F7E-B19F-3E975704D267}">
      <dsp:nvSpPr>
        <dsp:cNvPr id="0" name=""/>
        <dsp:cNvSpPr/>
      </dsp:nvSpPr>
      <dsp:spPr>
        <a:xfrm>
          <a:off x="0" y="552"/>
          <a:ext cx="431628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8D2F06-0068-4FAF-862C-C8BD96A1D99D}">
      <dsp:nvSpPr>
        <dsp:cNvPr id="0" name=""/>
        <dsp:cNvSpPr/>
      </dsp:nvSpPr>
      <dsp:spPr>
        <a:xfrm>
          <a:off x="0" y="552"/>
          <a:ext cx="4316288" cy="904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Erasmus + Strategic partnership in VET </a:t>
          </a:r>
        </a:p>
      </dsp:txBody>
      <dsp:txXfrm>
        <a:off x="0" y="552"/>
        <a:ext cx="4316288" cy="904971"/>
      </dsp:txXfrm>
    </dsp:sp>
    <dsp:sp modelId="{8CCA092B-5F20-4A45-A0EB-7130A22046AD}">
      <dsp:nvSpPr>
        <dsp:cNvPr id="0" name=""/>
        <dsp:cNvSpPr/>
      </dsp:nvSpPr>
      <dsp:spPr>
        <a:xfrm>
          <a:off x="0" y="905524"/>
          <a:ext cx="431628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A1D04-1F43-41A0-A0BA-F82263416109}">
      <dsp:nvSpPr>
        <dsp:cNvPr id="0" name=""/>
        <dsp:cNvSpPr/>
      </dsp:nvSpPr>
      <dsp:spPr>
        <a:xfrm>
          <a:off x="0" y="905524"/>
          <a:ext cx="4316288" cy="904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Project N°: 2018-1-SK01-KA202-046331</a:t>
          </a:r>
        </a:p>
      </dsp:txBody>
      <dsp:txXfrm>
        <a:off x="0" y="905524"/>
        <a:ext cx="4316288" cy="904971"/>
      </dsp:txXfrm>
    </dsp:sp>
    <dsp:sp modelId="{F4CC5932-F652-445C-ABE7-0FEDAEA52C0F}">
      <dsp:nvSpPr>
        <dsp:cNvPr id="0" name=""/>
        <dsp:cNvSpPr/>
      </dsp:nvSpPr>
      <dsp:spPr>
        <a:xfrm>
          <a:off x="0" y="1810495"/>
          <a:ext cx="431628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DF2FF7-8DF3-4AEB-B962-415CE3329159}">
      <dsp:nvSpPr>
        <dsp:cNvPr id="0" name=""/>
        <dsp:cNvSpPr/>
      </dsp:nvSpPr>
      <dsp:spPr>
        <a:xfrm>
          <a:off x="0" y="1810495"/>
          <a:ext cx="4316288" cy="904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500" kern="1200" dirty="0"/>
            <a:t>Επικεφαλής: </a:t>
          </a:r>
          <a:r>
            <a:rPr lang="en-US" sz="2500" kern="1200" dirty="0"/>
            <a:t>Technical University of Kosice</a:t>
          </a:r>
        </a:p>
      </dsp:txBody>
      <dsp:txXfrm>
        <a:off x="0" y="1810495"/>
        <a:ext cx="4316288" cy="904971"/>
      </dsp:txXfrm>
    </dsp:sp>
    <dsp:sp modelId="{93F0EDB9-4A4F-4FB6-8386-F33015E0C934}">
      <dsp:nvSpPr>
        <dsp:cNvPr id="0" name=""/>
        <dsp:cNvSpPr/>
      </dsp:nvSpPr>
      <dsp:spPr>
        <a:xfrm>
          <a:off x="0" y="2715467"/>
          <a:ext cx="431628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7E0C15-883E-404C-A276-33E5291A2F5B}">
      <dsp:nvSpPr>
        <dsp:cNvPr id="0" name=""/>
        <dsp:cNvSpPr/>
      </dsp:nvSpPr>
      <dsp:spPr>
        <a:xfrm>
          <a:off x="0" y="2715467"/>
          <a:ext cx="4316288" cy="904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500" kern="1200" dirty="0"/>
            <a:t>Νοέμβριος</a:t>
          </a:r>
          <a:r>
            <a:rPr lang="en-US" sz="2500" kern="1200" dirty="0"/>
            <a:t> 2018 – </a:t>
          </a:r>
          <a:r>
            <a:rPr lang="el-GR" sz="2500" kern="1200" dirty="0"/>
            <a:t>Δεκέμβριος</a:t>
          </a:r>
          <a:r>
            <a:rPr lang="en-US" sz="2500" kern="1200" dirty="0"/>
            <a:t> 2020</a:t>
          </a:r>
        </a:p>
      </dsp:txBody>
      <dsp:txXfrm>
        <a:off x="0" y="2715467"/>
        <a:ext cx="4316288" cy="904971"/>
      </dsp:txXfrm>
    </dsp:sp>
    <dsp:sp modelId="{D2451CBB-CE15-4DC9-87BC-459019672474}">
      <dsp:nvSpPr>
        <dsp:cNvPr id="0" name=""/>
        <dsp:cNvSpPr/>
      </dsp:nvSpPr>
      <dsp:spPr>
        <a:xfrm>
          <a:off x="0" y="3620438"/>
          <a:ext cx="431628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817CB-9A41-46F4-B261-3F0B5A832F90}">
      <dsp:nvSpPr>
        <dsp:cNvPr id="0" name=""/>
        <dsp:cNvSpPr/>
      </dsp:nvSpPr>
      <dsp:spPr>
        <a:xfrm>
          <a:off x="0" y="3620438"/>
          <a:ext cx="4316288" cy="904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>
              <a:hlinkClick xmlns:r="http://schemas.openxmlformats.org/officeDocument/2006/relationships" r:id="rId1"/>
            </a:rPr>
            <a:t>http://www.ontrack-project.eu/en/</a:t>
          </a:r>
          <a:endParaRPr lang="en-US" sz="2500" kern="1200"/>
        </a:p>
      </dsp:txBody>
      <dsp:txXfrm>
        <a:off x="0" y="3620438"/>
        <a:ext cx="4316288" cy="904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07E8F-65A6-4CF9-BC14-6E388C1F306F}" type="datetimeFigureOut">
              <a:rPr lang="es-ES" smtClean="0"/>
              <a:t>17/11/2020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BBF13-5689-4A03-83A7-6DFEB0B16E5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5290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91CA6-1B4F-4164-A59A-C001E2F620DA}" type="datetimeFigureOut">
              <a:rPr lang="es-ES" smtClean="0"/>
              <a:t>17/11/2020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0EB02-2795-4AFE-AA39-505CDBCC40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881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1651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2276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2629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6129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6707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4542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787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4878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6523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1987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02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8BDFF-17E7-4880-B6D7-9C81E41E447A}" type="datetime1">
              <a:rPr lang="es-ES" smtClean="0"/>
              <a:t>17/11/2020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CAC60-12FE-4495-A588-EAC092020319}" type="datetime1">
              <a:rPr lang="es-ES" smtClean="0"/>
              <a:t>17/11/2020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8AC0-709E-4060-845E-09F015571C97}" type="datetime1">
              <a:rPr lang="es-ES" smtClean="0"/>
              <a:t>17/11/2020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63425-F2E6-455E-905D-521050219FEF}" type="datetime1">
              <a:rPr lang="es-ES" smtClean="0"/>
              <a:t>17/11/2020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grpSp>
        <p:nvGrpSpPr>
          <p:cNvPr id="9" name="Group 1"/>
          <p:cNvGrpSpPr>
            <a:grpSpLocks/>
          </p:cNvGrpSpPr>
          <p:nvPr userDrawn="1"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3F00-1569-44BD-9B1B-AABCDE0C84D7}" type="datetime1">
              <a:rPr lang="es-ES" smtClean="0"/>
              <a:t>17/11/2020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E5D35-83F4-4E11-8D14-8F9981BAB037}" type="datetime1">
              <a:rPr lang="es-ES" smtClean="0"/>
              <a:t>17/11/2020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6F7D5-E6F2-4B12-B44D-25EF51726B95}" type="datetime1">
              <a:rPr lang="es-ES" smtClean="0"/>
              <a:t>17/11/2020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E2C8-A92E-43BC-83A6-CDDAA17F08F6}" type="datetime1">
              <a:rPr lang="es-ES" smtClean="0"/>
              <a:t>17/11/2020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EFE7-F64B-4782-85FD-E011CCA9E414}" type="datetime1">
              <a:rPr lang="es-ES" smtClean="0"/>
              <a:t>17/11/2020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3DC-380B-4434-A485-1CE3527319ED}" type="datetime1">
              <a:rPr lang="es-ES" smtClean="0"/>
              <a:t>17/11/2020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16A-CC66-40A7-85C3-A5D17203DF02}" type="datetime1">
              <a:rPr lang="es-ES" smtClean="0"/>
              <a:t>17/11/2020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629FF-00DE-49D8-B245-D5B2BE31E072}" type="datetime1">
              <a:rPr lang="es-ES" smtClean="0"/>
              <a:t>17/11/2020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track-project.e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www.facebook.com/On-Track-402265277256618" TargetMode="External"/><Relationship Id="rId4" Type="http://schemas.openxmlformats.org/officeDocument/2006/relationships/hyperlink" Target="NUL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142844" y="0"/>
            <a:ext cx="214281" cy="6867525"/>
            <a:chOff x="0" y="0"/>
            <a:chExt cx="4027" cy="68602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2760652"/>
            <a:ext cx="7772400" cy="19240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l-GR" dirty="0"/>
              <a:t>Η </a:t>
            </a:r>
            <a:r>
              <a:rPr lang="el-GR" dirty="0" err="1"/>
              <a:t>ιχνηλάτηση</a:t>
            </a:r>
            <a:r>
              <a:rPr lang="el-GR" dirty="0"/>
              <a:t> αποφοίτων στην Επαγγελματική Εκπαίδευση και Κατάρτιση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593" y="4684711"/>
            <a:ext cx="6400800" cy="9715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s-ES" dirty="0" err="1"/>
              <a:t>Discuss</a:t>
            </a:r>
            <a:r>
              <a:rPr lang="es-ES" dirty="0"/>
              <a:t> </a:t>
            </a:r>
            <a:r>
              <a:rPr lang="es-ES" dirty="0" err="1"/>
              <a:t>learning</a:t>
            </a:r>
            <a:r>
              <a:rPr lang="es-ES" dirty="0"/>
              <a:t> 11/11/2020</a:t>
            </a:r>
          </a:p>
          <a:p>
            <a:r>
              <a:rPr lang="el-GR" dirty="0"/>
              <a:t>Νατάσσα Καζαντζίδου</a:t>
            </a:r>
            <a:r>
              <a:rPr lang="es-ES" dirty="0"/>
              <a:t>, IDEC</a:t>
            </a:r>
          </a:p>
        </p:txBody>
      </p:sp>
      <p:grpSp>
        <p:nvGrpSpPr>
          <p:cNvPr id="22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5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6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57" name="56 Imagen" descr="im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6286500"/>
            <a:ext cx="2000250" cy="571500"/>
          </a:xfrm>
          <a:prstGeom prst="rect">
            <a:avLst/>
          </a:prstGeom>
        </p:spPr>
      </p:pic>
      <p:pic>
        <p:nvPicPr>
          <p:cNvPr id="1045" name="Picture 21" descr="https://lh5.googleusercontent.com/PNdEKDc6XKhKaOTQrtPHzAEPlgJU1iQ7UllqB9XO56gtRAgITCAOPqRsvSjkUitJ3u9Tvq8hzJdORDSPq8Dsj_55gIus0YtbPjJcPGsmjB2BMeMAaLu7S-j2PMm8_egomr5oLPvQFz-MXY_o9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500174"/>
            <a:ext cx="3511746" cy="852489"/>
          </a:xfrm>
          <a:prstGeom prst="rect">
            <a:avLst/>
          </a:prstGeom>
          <a:noFill/>
        </p:spPr>
      </p:pic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5072066" y="1571612"/>
            <a:ext cx="264320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Tracking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Learning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and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Career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Paths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of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VET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graduates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to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improve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quality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of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VET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provision</a:t>
            </a:r>
            <a:endParaRPr kumimoji="0" lang="en-US" sz="1800" b="0" i="0" u="none" strike="noStrike" cap="small" normalizeH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8" name="57 Imagen" descr="astra_logo_rgb_08@2x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3674" y="158644"/>
            <a:ext cx="1142976" cy="312815"/>
          </a:xfrm>
          <a:prstGeom prst="rect">
            <a:avLst/>
          </a:prstGeom>
        </p:spPr>
      </p:pic>
      <p:pic>
        <p:nvPicPr>
          <p:cNvPr id="59" name="58 Imagen" descr="IEK DELTA LOGO 2014 BW 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85918" y="142852"/>
            <a:ext cx="590259" cy="285752"/>
          </a:xfrm>
          <a:prstGeom prst="rect">
            <a:avLst/>
          </a:prstGeom>
        </p:spPr>
      </p:pic>
      <p:pic>
        <p:nvPicPr>
          <p:cNvPr id="60" name="59 Imagen" descr="INTERCOLLEGE_WWW_BLACK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03167" y="168664"/>
            <a:ext cx="853436" cy="259940"/>
          </a:xfrm>
          <a:prstGeom prst="rect">
            <a:avLst/>
          </a:prstGeom>
        </p:spPr>
      </p:pic>
      <p:pic>
        <p:nvPicPr>
          <p:cNvPr id="61" name="60 Imagen" descr="Logotyp_TUKE_an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51852" y="269835"/>
            <a:ext cx="1199000" cy="186954"/>
          </a:xfrm>
          <a:prstGeom prst="rect">
            <a:avLst/>
          </a:prstGeom>
        </p:spPr>
      </p:pic>
      <p:pic>
        <p:nvPicPr>
          <p:cNvPr id="62" name="61 Imagen" descr="NAVET_400X249PX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2180" y="154643"/>
            <a:ext cx="527882" cy="328607"/>
          </a:xfrm>
          <a:prstGeom prst="rect">
            <a:avLst/>
          </a:prstGeom>
        </p:spPr>
      </p:pic>
      <p:pic>
        <p:nvPicPr>
          <p:cNvPr id="63" name="4 Imagen" descr="logo_txorierri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64429" y="233605"/>
            <a:ext cx="7810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63 Elipse"/>
          <p:cNvSpPr/>
          <p:nvPr/>
        </p:nvSpPr>
        <p:spPr>
          <a:xfrm>
            <a:off x="7050948" y="-57568"/>
            <a:ext cx="1006378" cy="841761"/>
          </a:xfrm>
          <a:prstGeom prst="ellipse">
            <a:avLst/>
          </a:prstGeom>
          <a:blipFill rotWithShape="0">
            <a:blip r:embed="rId11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" name="Imagen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40863" y="81357"/>
            <a:ext cx="390163" cy="40874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0296D5-6D4E-4DAF-9029-F5CD0ABB1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el-GR" b="1" dirty="0">
                <a:solidFill>
                  <a:schemeClr val="tx2"/>
                </a:solidFill>
              </a:rPr>
              <a:t>Τι προσφέρει το </a:t>
            </a:r>
            <a:r>
              <a:rPr lang="en-GB" b="1" dirty="0">
                <a:solidFill>
                  <a:schemeClr val="tx2"/>
                </a:solidFill>
              </a:rPr>
              <a:t>On Track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B417D0-5E0C-41A8-8519-5A211F6EB4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2000" dirty="0"/>
              <a:t>Μέτρηση 9 δεικτών:</a:t>
            </a:r>
            <a:endParaRPr lang="en-GB" sz="2000" dirty="0"/>
          </a:p>
          <a:p>
            <a:pPr marL="742950" lvl="2" indent="-342900">
              <a:lnSpc>
                <a:spcPct val="90000"/>
              </a:lnSpc>
            </a:pPr>
            <a:r>
              <a:rPr lang="en-US" sz="1800" dirty="0"/>
              <a:t>1 </a:t>
            </a:r>
            <a:r>
              <a:rPr lang="el-GR" sz="1800" dirty="0"/>
              <a:t>Κατάσταση απασχόλησης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800" dirty="0"/>
              <a:t>2 </a:t>
            </a:r>
            <a:r>
              <a:rPr lang="el-GR" sz="1800" dirty="0"/>
              <a:t>Κατάσταση εκπαίδευσης μετά την αποφοίτηση</a:t>
            </a:r>
            <a:endParaRPr lang="en-US" sz="1800" dirty="0"/>
          </a:p>
          <a:p>
            <a:pPr marL="742950" lvl="2" indent="-342900">
              <a:lnSpc>
                <a:spcPct val="90000"/>
              </a:lnSpc>
            </a:pPr>
            <a:r>
              <a:rPr lang="en-US" sz="1800" dirty="0"/>
              <a:t>3 </a:t>
            </a:r>
            <a:r>
              <a:rPr lang="el-GR" sz="1800" dirty="0"/>
              <a:t>Σχέση μεταξύ </a:t>
            </a:r>
            <a:r>
              <a:rPr lang="el-GR" sz="1800" dirty="0" err="1"/>
              <a:t>ληφθείσας</a:t>
            </a:r>
            <a:r>
              <a:rPr lang="el-GR" sz="1800" dirty="0"/>
              <a:t> εκπαίδευσης και τωρινής απασχόλησης 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800" dirty="0"/>
              <a:t>4 </a:t>
            </a:r>
            <a:r>
              <a:rPr lang="el-GR" sz="1800" dirty="0"/>
              <a:t>Ευκολία ή δυσκολία εύρεσης εργασίας</a:t>
            </a:r>
            <a:endParaRPr lang="en-US" sz="1800" dirty="0"/>
          </a:p>
          <a:p>
            <a:pPr marL="742950" lvl="2" indent="-342900">
              <a:lnSpc>
                <a:spcPct val="90000"/>
              </a:lnSpc>
            </a:pPr>
            <a:r>
              <a:rPr lang="en-US" sz="1800" dirty="0"/>
              <a:t>5 </a:t>
            </a:r>
            <a:r>
              <a:rPr lang="el-GR" sz="1800" dirty="0"/>
              <a:t>Θέση στην εργασία</a:t>
            </a:r>
            <a:endParaRPr lang="en-US" sz="1800" dirty="0"/>
          </a:p>
          <a:p>
            <a:pPr marL="742950" lvl="2" indent="-342900">
              <a:lnSpc>
                <a:spcPct val="90000"/>
              </a:lnSpc>
            </a:pPr>
            <a:r>
              <a:rPr lang="en-US" sz="1800" dirty="0"/>
              <a:t>6 </a:t>
            </a:r>
            <a:r>
              <a:rPr lang="el-GR" sz="1800" dirty="0"/>
              <a:t>Πρώτος μισθός μετά την αποφοίτηση</a:t>
            </a:r>
            <a:endParaRPr lang="en-US" sz="1800" dirty="0"/>
          </a:p>
          <a:p>
            <a:pPr marL="742950" lvl="2" indent="-342900">
              <a:lnSpc>
                <a:spcPct val="90000"/>
              </a:lnSpc>
            </a:pPr>
            <a:r>
              <a:rPr lang="en-US" sz="1800" dirty="0"/>
              <a:t>7 </a:t>
            </a:r>
            <a:r>
              <a:rPr lang="el-GR" sz="1800" dirty="0"/>
              <a:t>Τωρινός μισθός</a:t>
            </a:r>
            <a:endParaRPr lang="en-US" sz="1800" dirty="0"/>
          </a:p>
          <a:p>
            <a:pPr marL="742950" lvl="2" indent="-342900">
              <a:lnSpc>
                <a:spcPct val="90000"/>
              </a:lnSpc>
            </a:pPr>
            <a:r>
              <a:rPr lang="en-US" sz="1800" dirty="0"/>
              <a:t>8 </a:t>
            </a:r>
            <a:r>
              <a:rPr lang="el-GR" sz="1800" dirty="0"/>
              <a:t>Σχέση μεταξύ </a:t>
            </a:r>
            <a:r>
              <a:rPr lang="el-GR" sz="1800" dirty="0" err="1"/>
              <a:t>ληφθείσας</a:t>
            </a:r>
            <a:r>
              <a:rPr lang="el-GR" sz="1800" dirty="0"/>
              <a:t> εκπαίδευσης και τη συνέχιση της εκπαίδευσης</a:t>
            </a:r>
            <a:endParaRPr lang="en-US" sz="1800" dirty="0"/>
          </a:p>
          <a:p>
            <a:pPr marL="742950" lvl="2" indent="-342900">
              <a:lnSpc>
                <a:spcPct val="90000"/>
              </a:lnSpc>
            </a:pPr>
            <a:r>
              <a:rPr lang="en-US" sz="1800" dirty="0"/>
              <a:t>9 </a:t>
            </a:r>
            <a:r>
              <a:rPr lang="el-GR" sz="1800" dirty="0"/>
              <a:t>Πιθανότητα για τη λήψη ίδιας εκπαίδευσης</a:t>
            </a:r>
            <a:endParaRPr lang="en-GB" sz="1800" dirty="0"/>
          </a:p>
          <a:p>
            <a:pPr>
              <a:lnSpc>
                <a:spcPct val="90000"/>
              </a:lnSpc>
            </a:pPr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666965-F862-4B42-9315-338C50356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4509120"/>
            <a:ext cx="4038600" cy="21606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2395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el-GR" b="1" dirty="0">
                <a:solidFill>
                  <a:schemeClr val="tx2"/>
                </a:solidFill>
              </a:rPr>
              <a:t>Τι προσφέρει το </a:t>
            </a:r>
            <a:r>
              <a:rPr lang="en-GB" b="1" dirty="0">
                <a:solidFill>
                  <a:schemeClr val="tx2"/>
                </a:solidFill>
              </a:rPr>
              <a:t>On Track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r>
              <a:rPr lang="el-GR" dirty="0"/>
              <a:t>Τρία διαφορετικά ερωτηματολόγια</a:t>
            </a:r>
            <a:endParaRPr lang="en-GB" dirty="0"/>
          </a:p>
          <a:p>
            <a:pPr lvl="1"/>
            <a:r>
              <a:rPr lang="en-GB" dirty="0"/>
              <a:t>EQF </a:t>
            </a:r>
            <a:r>
              <a:rPr lang="el-GR" dirty="0"/>
              <a:t>επίπεδο</a:t>
            </a:r>
            <a:r>
              <a:rPr lang="en-GB" dirty="0"/>
              <a:t> 2-3 </a:t>
            </a:r>
          </a:p>
          <a:p>
            <a:pPr lvl="1"/>
            <a:r>
              <a:rPr lang="en-GB" dirty="0"/>
              <a:t>EQF </a:t>
            </a:r>
            <a:r>
              <a:rPr lang="el-GR" dirty="0"/>
              <a:t>επίπεδο</a:t>
            </a:r>
            <a:r>
              <a:rPr lang="en-GB" dirty="0"/>
              <a:t> 4-5</a:t>
            </a:r>
          </a:p>
          <a:p>
            <a:pPr lvl="1"/>
            <a:r>
              <a:rPr lang="en-GB" dirty="0"/>
              <a:t>EQF </a:t>
            </a:r>
            <a:r>
              <a:rPr lang="el-GR" dirty="0"/>
              <a:t>επίπεδο</a:t>
            </a:r>
            <a:r>
              <a:rPr lang="en-GB" dirty="0"/>
              <a:t> 6-7</a:t>
            </a:r>
          </a:p>
          <a:p>
            <a:r>
              <a:rPr lang="el-GR" dirty="0"/>
              <a:t>Δύο διαφορετικές τεχνικές υλοποιήσεις</a:t>
            </a:r>
            <a:endParaRPr lang="en-GB" dirty="0"/>
          </a:p>
          <a:p>
            <a:pPr lvl="1"/>
            <a:r>
              <a:rPr lang="en-GB" dirty="0"/>
              <a:t>Google form</a:t>
            </a:r>
          </a:p>
          <a:p>
            <a:pPr lvl="1"/>
            <a:r>
              <a:rPr lang="en-GB" dirty="0" err="1"/>
              <a:t>Limesurvey</a:t>
            </a:r>
            <a:endParaRPr lang="en-GB" dirty="0"/>
          </a:p>
          <a:p>
            <a:r>
              <a:rPr lang="el-GR" dirty="0"/>
              <a:t>Επτά γλώσσες</a:t>
            </a:r>
            <a:endParaRPr lang="en-GB" dirty="0"/>
          </a:p>
          <a:p>
            <a:pPr lvl="1"/>
            <a:r>
              <a:rPr lang="en-GB" dirty="0"/>
              <a:t>EN, BG, DE, EL, ES, LT, SK</a:t>
            </a:r>
          </a:p>
          <a:p>
            <a:pPr marL="0" indent="0">
              <a:buNone/>
            </a:pPr>
            <a:endParaRPr lang="en-GB" dirty="0"/>
          </a:p>
          <a:p>
            <a:pPr algn="ctr"/>
            <a:endParaRPr lang="en-GB" dirty="0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30DB851-7DF5-4509-935C-1186A4145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2219000"/>
            <a:ext cx="2924175" cy="88582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8B0AEBF-F024-4687-A80E-6AE3F73606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59" y="4021096"/>
            <a:ext cx="751753" cy="98229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F3D9DCC-BCDC-479B-B0DD-7BF0D8FFF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6382" y="4048919"/>
            <a:ext cx="2924175" cy="92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34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en-GB" b="1" dirty="0">
                <a:solidFill>
                  <a:schemeClr val="tx2"/>
                </a:solidFill>
              </a:rPr>
              <a:t>On Track</a:t>
            </a:r>
            <a:r>
              <a:rPr lang="el-GR" b="1" dirty="0">
                <a:solidFill>
                  <a:schemeClr val="tx2"/>
                </a:solidFill>
              </a:rPr>
              <a:t> αποτελέσματα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t">
            <a:normAutofit fontScale="77500" lnSpcReduction="20000"/>
          </a:bodyPr>
          <a:lstStyle/>
          <a:p>
            <a:r>
              <a:rPr lang="en-GB" dirty="0"/>
              <a:t>Context study</a:t>
            </a:r>
          </a:p>
          <a:p>
            <a:pPr lvl="1"/>
            <a:r>
              <a:rPr lang="el-GR" dirty="0"/>
              <a:t>Συγκριτική μελέτη της υπάρχουσας κατάστασης σε επτά χώρες Αυστρία, Βουλγαρία, Ελλάδα, Ισπανία, Κύπρος, Λετονία, Σλοβακία</a:t>
            </a:r>
          </a:p>
          <a:p>
            <a:pPr lvl="1"/>
            <a:endParaRPr lang="en-GB" dirty="0"/>
          </a:p>
          <a:p>
            <a:r>
              <a:rPr lang="el-GR" dirty="0"/>
              <a:t>Μεθοδολογία </a:t>
            </a:r>
            <a:r>
              <a:rPr lang="el-GR" dirty="0" err="1"/>
              <a:t>ιχνηλάτησης</a:t>
            </a:r>
            <a:r>
              <a:rPr lang="el-GR" dirty="0"/>
              <a:t> αποφοίτων</a:t>
            </a:r>
            <a:r>
              <a:rPr lang="en-GB" dirty="0"/>
              <a:t>Tracking VET graduates methodology</a:t>
            </a:r>
          </a:p>
          <a:p>
            <a:pPr lvl="1"/>
            <a:r>
              <a:rPr lang="el-GR" dirty="0"/>
              <a:t>Ερωτηματολόγια</a:t>
            </a:r>
            <a:endParaRPr lang="en-GB" dirty="0"/>
          </a:p>
          <a:p>
            <a:pPr lvl="1"/>
            <a:r>
              <a:rPr lang="en-GB" dirty="0"/>
              <a:t>Online </a:t>
            </a:r>
            <a:r>
              <a:rPr lang="el-GR" dirty="0"/>
              <a:t>εργαλεία</a:t>
            </a:r>
            <a:endParaRPr lang="en-GB" dirty="0"/>
          </a:p>
          <a:p>
            <a:pPr lvl="1"/>
            <a:r>
              <a:rPr lang="el-GR" dirty="0"/>
              <a:t>Τεχνικό εγχειρίδιο</a:t>
            </a:r>
            <a:endParaRPr lang="en-GB" dirty="0"/>
          </a:p>
          <a:p>
            <a:pPr lvl="1"/>
            <a:endParaRPr lang="en-GB" dirty="0"/>
          </a:p>
          <a:p>
            <a:r>
              <a:rPr lang="el-GR" dirty="0"/>
              <a:t>Μεθοδολογικός οδηγός για εκπαιδευτικούς οργανισμούς</a:t>
            </a:r>
            <a:endParaRPr lang="en-GB" dirty="0"/>
          </a:p>
          <a:p>
            <a:pPr lvl="1"/>
            <a:r>
              <a:rPr lang="el-GR" dirty="0"/>
              <a:t>Πως να υλοποιήσεις μια έρευνα </a:t>
            </a:r>
            <a:r>
              <a:rPr lang="el-GR" dirty="0" err="1"/>
              <a:t>ιχνηλάτησης</a:t>
            </a:r>
            <a:r>
              <a:rPr lang="el-GR" dirty="0"/>
              <a:t> αποφοίτων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algn="ctr"/>
            <a:endParaRPr lang="en-GB" dirty="0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919278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>
                <a:solidFill>
                  <a:schemeClr val="tx2"/>
                </a:solidFill>
              </a:rPr>
              <a:t>Πιλοτική εφαρμογή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B30F0A0E-606C-4DBE-AEC9-9517F39B4AC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l-GR" dirty="0"/>
              <a:t>Μάιος 2020</a:t>
            </a:r>
          </a:p>
          <a:p>
            <a:endParaRPr lang="el-GR" dirty="0"/>
          </a:p>
          <a:p>
            <a:r>
              <a:rPr lang="el-GR" dirty="0"/>
              <a:t>Χρήση ερωτηματολογίου σε </a:t>
            </a:r>
            <a:r>
              <a:rPr lang="en-US" dirty="0"/>
              <a:t>google form</a:t>
            </a:r>
            <a:endParaRPr lang="el-GR" dirty="0"/>
          </a:p>
          <a:p>
            <a:endParaRPr lang="el-GR" dirty="0"/>
          </a:p>
          <a:p>
            <a:r>
              <a:rPr lang="en-US" u="sng" dirty="0"/>
              <a:t>1</a:t>
            </a:r>
            <a:r>
              <a:rPr lang="en-US" u="sng" baseline="30000" dirty="0"/>
              <a:t>st</a:t>
            </a:r>
            <a:r>
              <a:rPr lang="en-US" u="sng" dirty="0"/>
              <a:t>  round (20/05)</a:t>
            </a:r>
          </a:p>
          <a:p>
            <a:r>
              <a:rPr lang="en-US" dirty="0"/>
              <a:t>1373 graduates </a:t>
            </a:r>
          </a:p>
          <a:p>
            <a:r>
              <a:rPr lang="en-US" dirty="0"/>
              <a:t>Open rate ~29% (400)</a:t>
            </a:r>
          </a:p>
          <a:p>
            <a:r>
              <a:rPr lang="en-US" dirty="0"/>
              <a:t>Click rate ~5% (67)</a:t>
            </a:r>
          </a:p>
          <a:p>
            <a:r>
              <a:rPr lang="en-US" dirty="0"/>
              <a:t>Answers 30</a:t>
            </a:r>
          </a:p>
          <a:p>
            <a:endParaRPr lang="en-US" dirty="0"/>
          </a:p>
          <a:p>
            <a:r>
              <a:rPr lang="en-US" u="sng" dirty="0"/>
              <a:t>2</a:t>
            </a:r>
            <a:r>
              <a:rPr lang="en-US" u="sng" baseline="30000" dirty="0"/>
              <a:t>nd</a:t>
            </a:r>
            <a:r>
              <a:rPr lang="en-US" u="sng" dirty="0"/>
              <a:t>  round (28/05)</a:t>
            </a:r>
          </a:p>
          <a:p>
            <a:r>
              <a:rPr lang="en-US" dirty="0"/>
              <a:t>1264 graduates </a:t>
            </a:r>
          </a:p>
          <a:p>
            <a:r>
              <a:rPr lang="en-US" dirty="0"/>
              <a:t>Open rate ~23% (300)</a:t>
            </a:r>
          </a:p>
          <a:p>
            <a:r>
              <a:rPr lang="en-US" dirty="0"/>
              <a:t>Click rate ~3% (40)</a:t>
            </a:r>
          </a:p>
          <a:p>
            <a:r>
              <a:rPr lang="en-US" dirty="0"/>
              <a:t>Answers 25</a:t>
            </a:r>
          </a:p>
          <a:p>
            <a:endParaRPr lang="en-US" dirty="0"/>
          </a:p>
          <a:p>
            <a:r>
              <a:rPr lang="en-US" u="sng" dirty="0"/>
              <a:t>3</a:t>
            </a:r>
            <a:r>
              <a:rPr lang="en-US" u="sng" baseline="30000" dirty="0"/>
              <a:t>rd</a:t>
            </a:r>
            <a:r>
              <a:rPr lang="en-US" u="sng" dirty="0"/>
              <a:t> round </a:t>
            </a:r>
            <a:r>
              <a:rPr lang="el-GR" u="sng" dirty="0"/>
              <a:t> </a:t>
            </a:r>
            <a:r>
              <a:rPr lang="en-US" u="sng" dirty="0"/>
              <a:t>(</a:t>
            </a:r>
            <a:r>
              <a:rPr lang="el-GR" u="sng" dirty="0"/>
              <a:t>Δεκέμβριος 2020)</a:t>
            </a:r>
          </a:p>
          <a:p>
            <a:r>
              <a:rPr lang="el-GR" dirty="0"/>
              <a:t>Τηλεφωνικές συνεντεύξεις</a:t>
            </a:r>
            <a:endParaRPr lang="en-US" dirty="0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395AC03C-F302-43A4-B939-D0BD782FC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534" y="0"/>
            <a:ext cx="5256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507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el-GR" b="1" dirty="0">
                <a:solidFill>
                  <a:schemeClr val="tx2"/>
                </a:solidFill>
              </a:rPr>
              <a:t>Προκλήσεις</a:t>
            </a:r>
            <a:endParaRPr lang="en-AU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>
                <a:sym typeface="Wingdings" pitchFamily="2" charset="2"/>
              </a:rPr>
              <a:t>Δεν υπάρχει επαφή με απόφοιτους</a:t>
            </a:r>
          </a:p>
          <a:p>
            <a:r>
              <a:rPr lang="el-GR" dirty="0">
                <a:sym typeface="Wingdings" pitchFamily="2" charset="2"/>
              </a:rPr>
              <a:t>Έλλειψη κουλτούρας ανατροφοδότησης</a:t>
            </a:r>
          </a:p>
          <a:p>
            <a:r>
              <a:rPr lang="el-GR" dirty="0">
                <a:sym typeface="Wingdings" pitchFamily="2" charset="2"/>
              </a:rPr>
              <a:t>Έλλειψη κινήτρων για να συμμετέχουν στην έρευνα</a:t>
            </a:r>
          </a:p>
          <a:p>
            <a:r>
              <a:rPr lang="el-GR" dirty="0">
                <a:sym typeface="Wingdings" pitchFamily="2" charset="2"/>
              </a:rPr>
              <a:t>Έλλειψη μεθοδολογίας και συστηματικότητας</a:t>
            </a:r>
          </a:p>
          <a:p>
            <a:r>
              <a:rPr lang="el-GR" dirty="0">
                <a:sym typeface="Wingdings" pitchFamily="2" charset="2"/>
              </a:rPr>
              <a:t>Έλλειψη αξιόπιστων εργαλείων έρευνας και εκπαίδευσης στελεχών</a:t>
            </a:r>
          </a:p>
          <a:p>
            <a:r>
              <a:rPr lang="el-GR" dirty="0">
                <a:sym typeface="Wingdings" pitchFamily="2" charset="2"/>
              </a:rPr>
              <a:t>Έλλειψη πόρων</a:t>
            </a:r>
          </a:p>
          <a:p>
            <a:r>
              <a:rPr lang="el-GR" dirty="0">
                <a:sym typeface="Wingdings" pitchFamily="2" charset="2"/>
              </a:rPr>
              <a:t>Προστασία προσωπικών δεδομένων</a:t>
            </a:r>
          </a:p>
          <a:p>
            <a:r>
              <a:rPr lang="el-GR" dirty="0">
                <a:sym typeface="Wingdings" pitchFamily="2" charset="2"/>
              </a:rPr>
              <a:t>Δεδομένα που έχουν συλλεχθεί με μη συστηματικό τρόπο</a:t>
            </a:r>
            <a:endParaRPr lang="en-AU" dirty="0">
              <a:sym typeface="Wingdings" pitchFamily="2" charset="2"/>
            </a:endParaRPr>
          </a:p>
          <a:p>
            <a:endParaRPr lang="en-AU" dirty="0">
              <a:sym typeface="Wingdings" pitchFamily="2" charset="2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170243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el-GR" b="1" dirty="0">
                <a:solidFill>
                  <a:schemeClr val="tx2"/>
                </a:solidFill>
              </a:rPr>
              <a:t>Μείνετε σε επαφή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800" dirty="0">
                <a:hlinkClick r:id="rId3"/>
              </a:rPr>
              <a:t>Website  http://www.ontrack-project.eu/</a:t>
            </a:r>
            <a:endParaRPr lang="en-US" sz="2800">
              <a:cs typeface="Calibri"/>
            </a:endParaRPr>
          </a:p>
          <a:p>
            <a:endParaRPr lang="en-US" sz="2800" dirty="0">
              <a:cs typeface="Calibri"/>
              <a:hlinkClick r:id="rId4" invalidUrl="http://"/>
            </a:endParaRPr>
          </a:p>
          <a:p>
            <a:pPr marL="0" indent="0">
              <a:buNone/>
            </a:pPr>
            <a:r>
              <a:rPr lang="en-US" sz="2800" dirty="0">
                <a:hlinkClick r:id="rId5"/>
              </a:rPr>
              <a:t>Facebook https://www.facebook.com/On-Track-402265277256618</a:t>
            </a:r>
            <a:endParaRPr lang="en-US" sz="2800">
              <a:cs typeface="Calibri"/>
            </a:endParaRPr>
          </a:p>
          <a:p>
            <a:pPr marL="0" indent="0">
              <a:buNone/>
            </a:pPr>
            <a:endParaRPr lang="el-GR" sz="2800" dirty="0">
              <a:cs typeface="Calibri"/>
            </a:endParaRPr>
          </a:p>
          <a:p>
            <a:pPr marL="0" indent="0">
              <a:buNone/>
            </a:pPr>
            <a:r>
              <a:rPr lang="el-GR" sz="2800" dirty="0">
                <a:solidFill>
                  <a:schemeClr val="tx2"/>
                </a:solidFill>
              </a:rPr>
              <a:t>Εργαστήριο για εκπαιδευτικούς οργανισμούς που θέλουν να υλοποιήσουν τη μεθοδολογία </a:t>
            </a:r>
            <a:r>
              <a:rPr lang="en-US" sz="2800" dirty="0">
                <a:solidFill>
                  <a:schemeClr val="tx2"/>
                </a:solidFill>
              </a:rPr>
              <a:t>On Track 16/11 3-4</a:t>
            </a:r>
            <a:r>
              <a:rPr lang="el-GR" sz="2800" dirty="0" err="1">
                <a:solidFill>
                  <a:schemeClr val="tx2"/>
                </a:solidFill>
              </a:rPr>
              <a:t>μμ</a:t>
            </a:r>
            <a:r>
              <a:rPr lang="el-GR" sz="2800" dirty="0">
                <a:solidFill>
                  <a:schemeClr val="tx2"/>
                </a:solidFill>
              </a:rPr>
              <a:t> </a:t>
            </a:r>
            <a:endParaRPr lang="en-US" sz="2800" dirty="0">
              <a:solidFill>
                <a:schemeClr val="tx2"/>
              </a:solidFill>
              <a:cs typeface="Calibri"/>
            </a:endParaRPr>
          </a:p>
          <a:p>
            <a:pPr marL="0" indent="0">
              <a:buNone/>
            </a:pPr>
            <a:endParaRPr lang="el-GR" dirty="0">
              <a:solidFill>
                <a:schemeClr val="tx2"/>
              </a:solidFill>
              <a:cs typeface="Calibri"/>
            </a:endParaRPr>
          </a:p>
          <a:p>
            <a:pPr marL="0" indent="0">
              <a:buNone/>
            </a:pPr>
            <a:endParaRPr lang="el-GR" dirty="0">
              <a:solidFill>
                <a:schemeClr val="tx2"/>
              </a:solidFill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22" name="Picture 22" descr="Qr code&#10;&#10;Description automatically generated">
            <a:extLst>
              <a:ext uri="{FF2B5EF4-FFF2-40B4-BE49-F238E27FC236}">
                <a16:creationId xmlns:a16="http://schemas.microsoft.com/office/drawing/2014/main" id="{1216539E-9AC5-43F8-8516-D8C51C8179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8778" y="5136881"/>
            <a:ext cx="1485900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447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41E6F-FE27-418C-B3F8-814815B28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http://www.ontrack-project.eu/</a:t>
            </a:r>
          </a:p>
          <a:p>
            <a:pPr marL="0" indent="0" algn="ctr">
              <a:buNone/>
            </a:pPr>
            <a:r>
              <a:rPr lang="el-GR" dirty="0"/>
              <a:t>#</a:t>
            </a:r>
            <a:r>
              <a:rPr lang="en-US" dirty="0" err="1"/>
              <a:t>discuss_learning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#EUVocationalSkills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1A77CB-372D-4427-B8FB-27C4B2195800}"/>
              </a:ext>
            </a:extLst>
          </p:cNvPr>
          <p:cNvSpPr/>
          <p:nvPr/>
        </p:nvSpPr>
        <p:spPr>
          <a:xfrm>
            <a:off x="2390665" y="2276872"/>
            <a:ext cx="43626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Σας ευχαριστώ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Picture 21" descr="https://lh5.googleusercontent.com/PNdEKDc6XKhKaOTQrtPHzAEPlgJU1iQ7UllqB9XO56gtRAgITCAOPqRsvSjkUitJ3u9Tvq8hzJdORDSPq8Dsj_55gIus0YtbPjJcPGsmjB2BMeMAaLu7S-j2PMm8_egomr5oLPvQFz-MXY_o9A">
            <a:extLst>
              <a:ext uri="{FF2B5EF4-FFF2-40B4-BE49-F238E27FC236}">
                <a16:creationId xmlns:a16="http://schemas.microsoft.com/office/drawing/2014/main" id="{297853C6-71E8-4B08-8169-3EC51FBC3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305592"/>
            <a:ext cx="3511746" cy="8524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02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397C39-AFCF-4453-8AA8-EB80053B5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err="1"/>
              <a:t>Ιχνηλάτηση</a:t>
            </a:r>
            <a:r>
              <a:rPr lang="el-GR" dirty="0"/>
              <a:t> αποφοίτων – τι εννοούμε</a:t>
            </a:r>
            <a:endParaRPr lang="en-US" dirty="0"/>
          </a:p>
          <a:p>
            <a:r>
              <a:rPr lang="el-GR" dirty="0"/>
              <a:t>Η </a:t>
            </a:r>
            <a:r>
              <a:rPr lang="el-GR" dirty="0" err="1"/>
              <a:t>ιχνηλάτηση</a:t>
            </a:r>
            <a:r>
              <a:rPr lang="el-GR" dirty="0"/>
              <a:t> αποφοίτων ΕΕΚ από την εκπαιδευτική μονάδα</a:t>
            </a:r>
            <a:endParaRPr lang="en-US" dirty="0"/>
          </a:p>
          <a:p>
            <a:r>
              <a:rPr lang="el-GR" dirty="0"/>
              <a:t>Οφέλη για τους εκπαιδευτικούς οργανισμούς</a:t>
            </a:r>
            <a:endParaRPr lang="en-US" dirty="0"/>
          </a:p>
          <a:p>
            <a:r>
              <a:rPr lang="el-GR" dirty="0"/>
              <a:t>Παρουσίαση του </a:t>
            </a:r>
            <a:r>
              <a:rPr lang="en-US" dirty="0"/>
              <a:t>On Track</a:t>
            </a:r>
            <a:r>
              <a:rPr lang="el-GR" dirty="0"/>
              <a:t> – μεθοδολογία και εργαλεία</a:t>
            </a:r>
            <a:endParaRPr lang="en-US" dirty="0"/>
          </a:p>
          <a:p>
            <a:r>
              <a:rPr lang="el-GR" dirty="0"/>
              <a:t>Πως μπορείτε να επωφεληθείτε από το</a:t>
            </a:r>
            <a:r>
              <a:rPr lang="en-US" dirty="0"/>
              <a:t> On Track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A5931C-E59D-4A56-AFED-259D005CE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chemeClr val="tx2"/>
                </a:solidFill>
              </a:rPr>
              <a:t>Τι θα πούμε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804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AC844B-3844-401E-B30D-564C4E04C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US" b="1" dirty="0"/>
              <a:t>On Track</a:t>
            </a:r>
            <a:endParaRPr lang="en-US" dirty="0"/>
          </a:p>
        </p:txBody>
      </p:sp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0AF040D2-FBB4-4FAA-A96B-C71743F1CDC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25780334"/>
              </p:ext>
            </p:extLst>
          </p:nvPr>
        </p:nvGraphicFramePr>
        <p:xfrm>
          <a:off x="4648200" y="1600200"/>
          <a:ext cx="43162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EC9C7B8-EF77-4FFD-A77D-5CF1C2824C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457200" y="2132856"/>
            <a:ext cx="4038600" cy="282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586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3540E3-D23D-4762-AEAB-0EB899667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 descr="A group of people standing in front of a crowd posing for the camera&#10;&#10;Description automatically generated">
            <a:extLst>
              <a:ext uri="{FF2B5EF4-FFF2-40B4-BE49-F238E27FC236}">
                <a16:creationId xmlns:a16="http://schemas.microsoft.com/office/drawing/2014/main" id="{7E0059E3-0DAA-46F0-9763-A84296EDFC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 t="15257"/>
          <a:stretch/>
        </p:blipFill>
        <p:spPr>
          <a:xfrm>
            <a:off x="0" y="0"/>
            <a:ext cx="9143999" cy="6887517"/>
          </a:xfrm>
        </p:spPr>
      </p:pic>
    </p:spTree>
    <p:extLst>
      <p:ext uri="{BB962C8B-B14F-4D97-AF65-F5344CB8AC3E}">
        <p14:creationId xmlns:p14="http://schemas.microsoft.com/office/powerpoint/2010/main" val="2970794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B7EFB4C-FF82-410B-BA93-598691993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527" y="2636912"/>
            <a:ext cx="4578895" cy="203105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l-GR" sz="6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Ιχνηλατηση</a:t>
            </a:r>
            <a:r>
              <a:rPr lang="el-GR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l-GR" sz="6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αποφοιτων</a:t>
            </a:r>
            <a:r>
              <a:rPr lang="el-GR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ΕΕΚ</a:t>
            </a:r>
            <a:endParaRPr lang="en-US" sz="6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10614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CC3A94-339D-498A-9577-FB66ADFD6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l-GR" dirty="0"/>
              <a:t>Δεν υπάρχει κοινός ορισμός για την </a:t>
            </a:r>
            <a:r>
              <a:rPr lang="el-GR" dirty="0" err="1"/>
              <a:t>ιχνηλάτηση</a:t>
            </a:r>
            <a:r>
              <a:rPr lang="el-GR" dirty="0"/>
              <a:t> αποφοίτων</a:t>
            </a:r>
          </a:p>
          <a:p>
            <a:r>
              <a:rPr lang="el-GR" dirty="0"/>
              <a:t>Τα περισσότερα κράτη μέλη έχουν εφαρμόσει συστήματα </a:t>
            </a:r>
            <a:r>
              <a:rPr lang="el-GR" dirty="0" err="1"/>
              <a:t>ιχνηλάτησης</a:t>
            </a:r>
            <a:r>
              <a:rPr lang="el-GR" dirty="0"/>
              <a:t> σε εθνικό ή περιφερειακό επίπεδο (έρευνα 2017).</a:t>
            </a:r>
          </a:p>
          <a:p>
            <a:pPr lvl="1"/>
            <a:r>
              <a:rPr lang="el-GR" dirty="0"/>
              <a:t>1</a:t>
            </a:r>
            <a:r>
              <a:rPr lang="en-AU" dirty="0"/>
              <a:t>9</a:t>
            </a:r>
            <a:r>
              <a:rPr lang="el-GR" dirty="0"/>
              <a:t> κράτη κάνουν συστηματικά έρευνα </a:t>
            </a:r>
            <a:r>
              <a:rPr lang="el-GR" dirty="0" err="1"/>
              <a:t>ιχνηλάτησης</a:t>
            </a:r>
            <a:r>
              <a:rPr lang="el-GR" dirty="0"/>
              <a:t> αποφοίτων</a:t>
            </a:r>
          </a:p>
          <a:p>
            <a:pPr lvl="1"/>
            <a:r>
              <a:rPr lang="el-GR" dirty="0"/>
              <a:t>Καταγράφηκαν 85 διαφορετικές προσεγγίσεις, </a:t>
            </a:r>
            <a:r>
              <a:rPr lang="el-GR" dirty="0" err="1"/>
              <a:t>καποιες</a:t>
            </a:r>
            <a:r>
              <a:rPr lang="el-GR" dirty="0"/>
              <a:t> συστηματικές και κάποιες </a:t>
            </a:r>
            <a:r>
              <a:rPr lang="en-US" dirty="0"/>
              <a:t>ad-hoc</a:t>
            </a:r>
          </a:p>
          <a:p>
            <a:pPr lvl="1"/>
            <a:r>
              <a:rPr lang="el-GR" dirty="0"/>
              <a:t>Διεξαγωγή έρευνας ή χρήση στατιστικών δεδομένων</a:t>
            </a:r>
          </a:p>
          <a:p>
            <a:r>
              <a:rPr lang="el-GR" dirty="0"/>
              <a:t>Υπάρχει ομοφωνία ως προς την ανάγκη </a:t>
            </a:r>
            <a:r>
              <a:rPr lang="el-GR" dirty="0" err="1"/>
              <a:t>ιχνηλάτησης</a:t>
            </a:r>
            <a:r>
              <a:rPr lang="el-GR" dirty="0"/>
              <a:t> των αποφοίτων και την κατανόηση της μετάβασης από την εκπαίδευση στην απασχόληση</a:t>
            </a:r>
          </a:p>
          <a:p>
            <a:r>
              <a:rPr lang="el-GR" dirty="0"/>
              <a:t>Με τις διαφορετικές εθνικές προσεγγίσεις  δεν υπάρχει </a:t>
            </a:r>
            <a:r>
              <a:rPr lang="el-GR" dirty="0" err="1"/>
              <a:t>συγκρισιμότητα</a:t>
            </a:r>
            <a:r>
              <a:rPr lang="el-GR" dirty="0"/>
              <a:t> των δεδομένων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E63562-1260-4B8D-AD52-6F49B703C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chemeClr val="tx2"/>
                </a:solidFill>
              </a:rPr>
              <a:t>Σε ευρωπαϊκό επίπεδο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604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AA21D4-FEC6-475C-87EC-67AB9F764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Κουλτούρα ποιότητας και συνεχούς βελτίωσης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Υποστήριξη της επαγγελματικής πορείας των αποφοίτων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Ανάπτυξη δικτύου αποφοίτων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Βελτίωση εκπαιδευτικών και υποστηρικτικών υπηρεσιών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Ανατροφοδότηση από απόφοιτους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Υποστήριξη στρατηγικών αποφάσεων</a:t>
            </a:r>
            <a:endParaRPr lang="en-US" sz="2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08EDCA-7FE5-4515-8148-D029B1894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l-GR" sz="4400" b="1" dirty="0">
                <a:solidFill>
                  <a:schemeClr val="tx2"/>
                </a:solidFill>
              </a:rPr>
              <a:t>Σε επίπεδο εκπαιδευτικού οργανισμού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923434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DDC079-6386-41AD-9C3B-31BE9C91A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026" y="2043663"/>
            <a:ext cx="4578895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On Track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746CD-3B46-4ECA-921F-C4EE5DDCD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4026" y="4074718"/>
            <a:ext cx="4578895" cy="682079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6290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B9D20E-68FA-4789-85A4-00CBECE813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Μεθοδολογία για την ανάπτυξη συστήματος </a:t>
            </a:r>
            <a:r>
              <a:rPr lang="el-GR" dirty="0" err="1"/>
              <a:t>ιχνηλάτησης</a:t>
            </a:r>
            <a:r>
              <a:rPr lang="el-GR" dirty="0"/>
              <a:t> αποφοίτων ΕΕΚ σε επίπεδο εκπαιδευτικού οργανισμού</a:t>
            </a:r>
            <a:endParaRPr lang="en-GB" dirty="0"/>
          </a:p>
          <a:p>
            <a:r>
              <a:rPr lang="el-GR" dirty="0"/>
              <a:t>Μέσω έρευνας ερωτηματολογίου (</a:t>
            </a:r>
            <a:r>
              <a:rPr lang="en-GB" dirty="0"/>
              <a:t>online</a:t>
            </a:r>
            <a:r>
              <a:rPr lang="el-GR" dirty="0"/>
              <a:t>) σε δύο χρονικά σημεία:</a:t>
            </a:r>
          </a:p>
          <a:p>
            <a:pPr lvl="1"/>
            <a:r>
              <a:rPr lang="el-GR" dirty="0"/>
              <a:t>Μέσα σε ένα χρόνο από την αποφοίτηση</a:t>
            </a:r>
          </a:p>
          <a:p>
            <a:pPr lvl="1"/>
            <a:r>
              <a:rPr lang="el-GR" dirty="0"/>
              <a:t>Μετά από δύο χρόνια από την αποφοίτηση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388AFE-7E0A-4840-9A94-690F5DB5A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chemeClr val="tx2"/>
                </a:solidFill>
              </a:rPr>
              <a:t>Τι προσφέρει το </a:t>
            </a:r>
            <a:r>
              <a:rPr lang="en-GB" b="1" dirty="0">
                <a:solidFill>
                  <a:schemeClr val="tx2"/>
                </a:solidFill>
              </a:rPr>
              <a:t>On Track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9657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4">
      <a:dk1>
        <a:srgbClr val="000000"/>
      </a:dk1>
      <a:lt1>
        <a:srgbClr val="FFFFFF"/>
      </a:lt1>
      <a:dk2>
        <a:srgbClr val="196C7F"/>
      </a:dk2>
      <a:lt2>
        <a:srgbClr val="E7E6E6"/>
      </a:lt2>
      <a:accent1>
        <a:srgbClr val="196C7F"/>
      </a:accent1>
      <a:accent2>
        <a:srgbClr val="757070"/>
      </a:accent2>
      <a:accent3>
        <a:srgbClr val="196C7F"/>
      </a:accent3>
      <a:accent4>
        <a:srgbClr val="7B7B7B"/>
      </a:accent4>
      <a:accent5>
        <a:srgbClr val="1E4E79"/>
      </a:accent5>
      <a:accent6>
        <a:srgbClr val="7B7B7B"/>
      </a:accent6>
      <a:hlink>
        <a:srgbClr val="1E4E79"/>
      </a:hlink>
      <a:folHlink>
        <a:srgbClr val="7B7B7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578</Words>
  <Application>Microsoft Office PowerPoint</Application>
  <PresentationFormat>On-screen Show (4:3)</PresentationFormat>
  <Paragraphs>125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Tema de Office</vt:lpstr>
      <vt:lpstr>Η ιχνηλάτηση αποφοίτων στην Επαγγελματική Εκπαίδευση και Κατάρτιση</vt:lpstr>
      <vt:lpstr>Τι θα πούμε</vt:lpstr>
      <vt:lpstr>On Track</vt:lpstr>
      <vt:lpstr>PowerPoint Presentation</vt:lpstr>
      <vt:lpstr>Ιχνηλατηση αποφοιτων ΕΕΚ</vt:lpstr>
      <vt:lpstr>Σε ευρωπαϊκό επίπεδο</vt:lpstr>
      <vt:lpstr>Σε επίπεδο εκπαιδευτικού οργανισμού</vt:lpstr>
      <vt:lpstr>On Track</vt:lpstr>
      <vt:lpstr>Τι προσφέρει το On Track</vt:lpstr>
      <vt:lpstr>Τι προσφέρει το On Track</vt:lpstr>
      <vt:lpstr>Τι προσφέρει το On Track</vt:lpstr>
      <vt:lpstr>On Track αποτελέσματα</vt:lpstr>
      <vt:lpstr>Πιλοτική εφαρμογή</vt:lpstr>
      <vt:lpstr>Προκλήσεις</vt:lpstr>
      <vt:lpstr>Μείνετε σε επαφή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 ιχνηλάτηση αποφοίτων στην Επαγγελματική Εκπαίδευση και Κατάρτιση</dc:title>
  <dc:creator>Natassa Kazantzidou</dc:creator>
  <cp:lastModifiedBy>Nefeli Dimopoulou</cp:lastModifiedBy>
  <cp:revision>18</cp:revision>
  <dcterms:created xsi:type="dcterms:W3CDTF">2020-11-08T17:13:55Z</dcterms:created>
  <dcterms:modified xsi:type="dcterms:W3CDTF">2020-11-17T15:58:57Z</dcterms:modified>
</cp:coreProperties>
</file>