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92" r:id="rId6"/>
    <p:sldId id="257" r:id="rId7"/>
    <p:sldId id="259" r:id="rId8"/>
    <p:sldId id="260" r:id="rId9"/>
    <p:sldId id="276" r:id="rId10"/>
    <p:sldId id="287" r:id="rId11"/>
    <p:sldId id="288" r:id="rId12"/>
    <p:sldId id="289" r:id="rId13"/>
    <p:sldId id="290" r:id="rId14"/>
    <p:sldId id="291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1" autoAdjust="0"/>
    <p:restoredTop sz="92396"/>
  </p:normalViewPr>
  <p:slideViewPr>
    <p:cSldViewPr>
      <p:cViewPr varScale="1">
        <p:scale>
          <a:sx n="79" d="100"/>
          <a:sy n="79" d="100"/>
        </p:scale>
        <p:origin x="130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E8F-65A6-4CF9-BC14-6E388C1F306F}" type="datetimeFigureOut">
              <a:rPr lang="es-ES" smtClean="0"/>
              <a:t>06/11/2020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BBF13-5689-4A03-83A7-6DFEB0B16E5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290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91CA6-1B4F-4164-A59A-C001E2F620DA}" type="datetimeFigureOut">
              <a:rPr lang="es-ES" smtClean="0"/>
              <a:t>06/11/2020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0EB02-2795-4AFE-AA39-505CDBCC40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881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16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8BDFF-17E7-4880-B6D7-9C81E41E447A}" type="datetime1">
              <a:rPr lang="es-ES" smtClean="0"/>
              <a:t>06/11/2020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CAC60-12FE-4495-A588-EAC092020319}" type="datetime1">
              <a:rPr lang="es-ES" smtClean="0"/>
              <a:t>06/11/2020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8AC0-709E-4060-845E-09F015571C97}" type="datetime1">
              <a:rPr lang="es-ES" smtClean="0"/>
              <a:t>06/11/2020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63425-F2E6-455E-905D-521050219FEF}" type="datetime1">
              <a:rPr lang="es-ES" smtClean="0"/>
              <a:t>06/11/2020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grpSp>
        <p:nvGrpSpPr>
          <p:cNvPr id="9" name="Group 1"/>
          <p:cNvGrpSpPr>
            <a:grpSpLocks/>
          </p:cNvGrpSpPr>
          <p:nvPr userDrawn="1"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3F00-1569-44BD-9B1B-AABCDE0C84D7}" type="datetime1">
              <a:rPr lang="es-ES" smtClean="0"/>
              <a:t>06/11/2020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E5D35-83F4-4E11-8D14-8F9981BAB037}" type="datetime1">
              <a:rPr lang="es-ES" smtClean="0"/>
              <a:t>06/11/2020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F7D5-E6F2-4B12-B44D-25EF51726B95}" type="datetime1">
              <a:rPr lang="es-ES" smtClean="0"/>
              <a:t>06/11/2020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E2C8-A92E-43BC-83A6-CDDAA17F08F6}" type="datetime1">
              <a:rPr lang="es-ES" smtClean="0"/>
              <a:t>06/11/2020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EFE7-F64B-4782-85FD-E011CCA9E414}" type="datetime1">
              <a:rPr lang="es-ES" smtClean="0"/>
              <a:t>06/11/2020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3DC-380B-4434-A485-1CE3527319ED}" type="datetime1">
              <a:rPr lang="es-ES" smtClean="0"/>
              <a:t>06/11/2020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16A-CC66-40A7-85C3-A5D17203DF02}" type="datetime1">
              <a:rPr lang="es-ES" smtClean="0"/>
              <a:t>06/11/2020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629FF-00DE-49D8-B245-D5B2BE31E072}" type="datetime1">
              <a:rPr lang="es-ES" smtClean="0"/>
              <a:t>06/11/2020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142844" y="0"/>
            <a:ext cx="214281" cy="6867525"/>
            <a:chOff x="0" y="0"/>
            <a:chExt cx="4027" cy="6860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3214686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/>
              <a:t>to Use Graduate Tracking for VET Providers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593" y="4684711"/>
            <a:ext cx="6400800" cy="9715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s-ES" dirty="0"/>
              <a:t>Stefan Humpl</a:t>
            </a:r>
            <a:br>
              <a:rPr lang="es-ES" dirty="0"/>
            </a:br>
            <a:r>
              <a:rPr lang="es-ES" dirty="0"/>
              <a:t>3s</a:t>
            </a:r>
          </a:p>
        </p:txBody>
      </p:sp>
      <p:grpSp>
        <p:nvGrpSpPr>
          <p:cNvPr id="22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57" name="56 Imagen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6286500"/>
            <a:ext cx="2000250" cy="571500"/>
          </a:xfrm>
          <a:prstGeom prst="rect">
            <a:avLst/>
          </a:prstGeom>
        </p:spPr>
      </p:pic>
      <p:pic>
        <p:nvPicPr>
          <p:cNvPr id="1045" name="Picture 21" descr="https://lh5.googleusercontent.com/PNdEKDc6XKhKaOTQrtPHzAEPlgJU1iQ7UllqB9XO56gtRAgITCAOPqRsvSjkUitJ3u9Tvq8hzJdORDSPq8Dsj_55gIus0YtbPjJcPGsmjB2BMeMAaLu7S-j2PMm8_egomr5oLPvQFz-MXY_o9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500174"/>
            <a:ext cx="3511746" cy="852489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072066" y="1571612"/>
            <a:ext cx="264320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Tracking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Learning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and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Career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Paths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VET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graduates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to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improve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quality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VET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provision</a:t>
            </a:r>
            <a:endParaRPr kumimoji="0" lang="en-US" sz="1800" b="0" i="0" u="none" strike="noStrike" cap="small" normalizeH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8" name="57 Imagen" descr="astra_logo_rgb_08@2x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3674" y="158644"/>
            <a:ext cx="1142976" cy="312815"/>
          </a:xfrm>
          <a:prstGeom prst="rect">
            <a:avLst/>
          </a:prstGeom>
        </p:spPr>
      </p:pic>
      <p:pic>
        <p:nvPicPr>
          <p:cNvPr id="59" name="58 Imagen" descr="IEK DELTA LOGO 2014 BW 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85918" y="142852"/>
            <a:ext cx="590259" cy="285752"/>
          </a:xfrm>
          <a:prstGeom prst="rect">
            <a:avLst/>
          </a:prstGeom>
        </p:spPr>
      </p:pic>
      <p:pic>
        <p:nvPicPr>
          <p:cNvPr id="60" name="59 Imagen" descr="INTERCOLLEGE_WWW_BLACK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03167" y="168664"/>
            <a:ext cx="853436" cy="259940"/>
          </a:xfrm>
          <a:prstGeom prst="rect">
            <a:avLst/>
          </a:prstGeom>
        </p:spPr>
      </p:pic>
      <p:pic>
        <p:nvPicPr>
          <p:cNvPr id="61" name="60 Imagen" descr="Logotyp_TUKE_an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51852" y="269835"/>
            <a:ext cx="1199000" cy="186954"/>
          </a:xfrm>
          <a:prstGeom prst="rect">
            <a:avLst/>
          </a:prstGeom>
        </p:spPr>
      </p:pic>
      <p:pic>
        <p:nvPicPr>
          <p:cNvPr id="62" name="61 Imagen" descr="NAVET_400X249PX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2180" y="154643"/>
            <a:ext cx="527882" cy="328607"/>
          </a:xfrm>
          <a:prstGeom prst="rect">
            <a:avLst/>
          </a:prstGeom>
        </p:spPr>
      </p:pic>
      <p:pic>
        <p:nvPicPr>
          <p:cNvPr id="63" name="4 Imagen" descr="logo_txorierri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64429" y="233605"/>
            <a:ext cx="7810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63 Elipse"/>
          <p:cNvSpPr/>
          <p:nvPr/>
        </p:nvSpPr>
        <p:spPr>
          <a:xfrm>
            <a:off x="7050948" y="-57568"/>
            <a:ext cx="1006378" cy="841761"/>
          </a:xfrm>
          <a:prstGeom prst="ellipse">
            <a:avLst/>
          </a:prstGeom>
          <a:blipFill rotWithShape="0">
            <a:blip r:embed="rId11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" name="Imagen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40863" y="81357"/>
            <a:ext cx="390163" cy="4087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chemeClr val="tx2"/>
                </a:solidFill>
              </a:rPr>
              <a:t>Input from Graduates to…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… </a:t>
            </a:r>
            <a:r>
              <a:rPr lang="en-AU" sz="3600" b="1" dirty="0">
                <a:solidFill>
                  <a:schemeClr val="tx2"/>
                </a:solidFill>
                <a:sym typeface="Wingdings" pitchFamily="2" charset="2"/>
              </a:rPr>
              <a:t>Contact to Labour Market</a:t>
            </a: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Graduates know about their own internships and how they may be assessed from the perspective of being employed now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Graduates can be contacted for internships for recent students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Graduates can be asked to act as teachers and mentors 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Establishing partnerships with the study programme</a:t>
            </a:r>
          </a:p>
          <a:p>
            <a:endParaRPr lang="en-AU" dirty="0">
              <a:sym typeface="Wingdings" pitchFamily="2" charset="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772615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Quality Processes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chemeClr val="tx2"/>
                </a:solidFill>
              </a:rPr>
              <a:t>Institutional Evaluation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Accreditation Body visits every 5-7 years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Total Quality Management throughout the whole institution with ongoing quality cycles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Alumni Network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Study Programme Evaluation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Teaching and learning processes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Form and timing of exams and assessment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Student Feedback Culture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Contacts to labour market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2" name="Stern: 5 Zacken 21">
            <a:extLst>
              <a:ext uri="{FF2B5EF4-FFF2-40B4-BE49-F238E27FC236}">
                <a16:creationId xmlns:a16="http://schemas.microsoft.com/office/drawing/2014/main" id="{BC42D283-A271-40F4-9707-0A0D7B43C84C}"/>
              </a:ext>
            </a:extLst>
          </p:cNvPr>
          <p:cNvSpPr/>
          <p:nvPr/>
        </p:nvSpPr>
        <p:spPr>
          <a:xfrm>
            <a:off x="6732240" y="1552442"/>
            <a:ext cx="792088" cy="81096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Pfeil: nach rechts gekrümmt 22">
            <a:extLst>
              <a:ext uri="{FF2B5EF4-FFF2-40B4-BE49-F238E27FC236}">
                <a16:creationId xmlns:a16="http://schemas.microsoft.com/office/drawing/2014/main" id="{947BA815-0201-466B-AD2B-ADCCF4AA700C}"/>
              </a:ext>
            </a:extLst>
          </p:cNvPr>
          <p:cNvSpPr/>
          <p:nvPr/>
        </p:nvSpPr>
        <p:spPr>
          <a:xfrm>
            <a:off x="6444208" y="2838227"/>
            <a:ext cx="288032" cy="40553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24" name="Pfeil: nach rechts gekrümmt 23">
            <a:extLst>
              <a:ext uri="{FF2B5EF4-FFF2-40B4-BE49-F238E27FC236}">
                <a16:creationId xmlns:a16="http://schemas.microsoft.com/office/drawing/2014/main" id="{98273473-CF72-4FF9-8616-1BB7363F674C}"/>
              </a:ext>
            </a:extLst>
          </p:cNvPr>
          <p:cNvSpPr/>
          <p:nvPr/>
        </p:nvSpPr>
        <p:spPr>
          <a:xfrm flipH="1" flipV="1">
            <a:off x="6840252" y="2838226"/>
            <a:ext cx="288032" cy="405533"/>
          </a:xfrm>
          <a:prstGeom prst="curvedRightArrow">
            <a:avLst>
              <a:gd name="adj1" fmla="val 25000"/>
              <a:gd name="adj2" fmla="val 50000"/>
              <a:gd name="adj3" fmla="val 283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25" name="Smiley 24">
            <a:extLst>
              <a:ext uri="{FF2B5EF4-FFF2-40B4-BE49-F238E27FC236}">
                <a16:creationId xmlns:a16="http://schemas.microsoft.com/office/drawing/2014/main" id="{B1D24295-B2FB-467B-98CB-F9B014E4A905}"/>
              </a:ext>
            </a:extLst>
          </p:cNvPr>
          <p:cNvSpPr/>
          <p:nvPr/>
        </p:nvSpPr>
        <p:spPr>
          <a:xfrm>
            <a:off x="3707904" y="3243759"/>
            <a:ext cx="360040" cy="40543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6" name="Scrollen: vertikal 25">
            <a:extLst>
              <a:ext uri="{FF2B5EF4-FFF2-40B4-BE49-F238E27FC236}">
                <a16:creationId xmlns:a16="http://schemas.microsoft.com/office/drawing/2014/main" id="{DCC6B72D-0C84-4D81-B9EC-935D78EC2F9C}"/>
              </a:ext>
            </a:extLst>
          </p:cNvPr>
          <p:cNvSpPr/>
          <p:nvPr/>
        </p:nvSpPr>
        <p:spPr>
          <a:xfrm>
            <a:off x="7151579" y="4645317"/>
            <a:ext cx="396044" cy="40553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Herz 27">
            <a:extLst>
              <a:ext uri="{FF2B5EF4-FFF2-40B4-BE49-F238E27FC236}">
                <a16:creationId xmlns:a16="http://schemas.microsoft.com/office/drawing/2014/main" id="{367AEFDE-E056-47AB-84D9-7338511879E8}"/>
              </a:ext>
            </a:extLst>
          </p:cNvPr>
          <p:cNvSpPr/>
          <p:nvPr/>
        </p:nvSpPr>
        <p:spPr>
          <a:xfrm>
            <a:off x="5940152" y="4107773"/>
            <a:ext cx="432048" cy="388193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Gewitterblitz 28">
            <a:extLst>
              <a:ext uri="{FF2B5EF4-FFF2-40B4-BE49-F238E27FC236}">
                <a16:creationId xmlns:a16="http://schemas.microsoft.com/office/drawing/2014/main" id="{3949827E-C8DB-4AAD-86B9-EBBB481EB611}"/>
              </a:ext>
            </a:extLst>
          </p:cNvPr>
          <p:cNvSpPr/>
          <p:nvPr/>
        </p:nvSpPr>
        <p:spPr>
          <a:xfrm>
            <a:off x="5508104" y="4107624"/>
            <a:ext cx="432048" cy="38819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1" name="Wolke 30">
            <a:extLst>
              <a:ext uri="{FF2B5EF4-FFF2-40B4-BE49-F238E27FC236}">
                <a16:creationId xmlns:a16="http://schemas.microsoft.com/office/drawing/2014/main" id="{05806423-3A4D-4972-AD25-1DA217011CD1}"/>
              </a:ext>
            </a:extLst>
          </p:cNvPr>
          <p:cNvSpPr/>
          <p:nvPr/>
        </p:nvSpPr>
        <p:spPr>
          <a:xfrm>
            <a:off x="4831998" y="5017643"/>
            <a:ext cx="576064" cy="388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2" name="Halber Rahmen 31">
            <a:extLst>
              <a:ext uri="{FF2B5EF4-FFF2-40B4-BE49-F238E27FC236}">
                <a16:creationId xmlns:a16="http://schemas.microsoft.com/office/drawing/2014/main" id="{9492B048-D5DB-4E7C-98F3-EC235FDC9FAE}"/>
              </a:ext>
            </a:extLst>
          </p:cNvPr>
          <p:cNvSpPr/>
          <p:nvPr/>
        </p:nvSpPr>
        <p:spPr>
          <a:xfrm>
            <a:off x="4904006" y="5565361"/>
            <a:ext cx="432048" cy="58468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214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chemeClr val="tx2"/>
                </a:solidFill>
              </a:rPr>
              <a:t>Background Info - Disclaimer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The following slides are based on real experiences working within an educational institution in Austria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Terms valuing specific items of Graduate Tracking do go back to these experiences and may not be relevant for all educational institutions</a:t>
            </a:r>
          </a:p>
          <a:p>
            <a:pPr marL="0" indent="0">
              <a:buNone/>
            </a:pPr>
            <a:endParaRPr lang="en-AU" sz="2800" dirty="0">
              <a:solidFill>
                <a:schemeClr val="tx2"/>
              </a:solidFill>
              <a:sym typeface="Wingdings" pitchFamily="2" charset="2"/>
            </a:endParaRPr>
          </a:p>
          <a:p>
            <a:pPr marL="0" indent="0" algn="ctr">
              <a:buNone/>
            </a:pPr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 </a:t>
            </a:r>
            <a:r>
              <a:rPr lang="en-AU" sz="2800" b="1" dirty="0">
                <a:solidFill>
                  <a:schemeClr val="tx2"/>
                </a:solidFill>
                <a:sym typeface="Wingdings" pitchFamily="2" charset="2"/>
              </a:rPr>
              <a:t>The presentation is an example of making use of Graduate Tracking in a specific case</a:t>
            </a:r>
          </a:p>
          <a:p>
            <a:endParaRPr lang="en-AU" dirty="0">
              <a:sym typeface="Wingdings" pitchFamily="2" charset="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84416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tx2"/>
                </a:solidFill>
              </a:rPr>
              <a:t>Introduction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Educational Institutions should conduct graduate surveys every 2-3 years for the graduates of all study programmes. 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Various topics are possible: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2"/>
                </a:solidFill>
              </a:rPr>
              <a:t>Satisfaction with study programme including feedback to curriculum and its delivery, satisfaction with institution as such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2"/>
                </a:solidFill>
              </a:rPr>
              <a:t>Employment: Transition from education to employment, current employment situation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2"/>
                </a:solidFill>
              </a:rPr>
              <a:t>Further education: What and why</a:t>
            </a: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Quality Processes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chemeClr val="tx2"/>
                </a:solidFill>
              </a:rPr>
              <a:t>Institutional Evaluation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Accreditation Body visits every 5-7 years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Total Quality Management throughout the whole institution with ongoing quality cycles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Alumni Network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Study Programme Evaluation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Teaching and learning processes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Form and timing of exams and assessment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Student Feedback Culture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Contacts to labour market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36179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chemeClr val="tx2"/>
                </a:solidFill>
              </a:rPr>
              <a:t>Roles of Graduates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>
                <a:solidFill>
                  <a:schemeClr val="tx2"/>
                </a:solidFill>
              </a:rPr>
              <a:t>Former Students – they are able to give an overall feedback to their study programme for the time they studied there</a:t>
            </a:r>
          </a:p>
          <a:p>
            <a:r>
              <a:rPr lang="en-AU" sz="2800" dirty="0">
                <a:solidFill>
                  <a:schemeClr val="tx2"/>
                </a:solidFill>
              </a:rPr>
              <a:t>Employees – they are able to provide information on recent labour market conditions and how their study programmes influenced their career</a:t>
            </a:r>
          </a:p>
          <a:p>
            <a:r>
              <a:rPr lang="en-AU" sz="2800" dirty="0">
                <a:solidFill>
                  <a:schemeClr val="tx2"/>
                </a:solidFill>
              </a:rPr>
              <a:t>Agents between work and education – they do know aspects from both worlds, therefore their feedback is relevant</a:t>
            </a:r>
          </a:p>
          <a:p>
            <a:pPr marL="0" indent="0">
              <a:buNone/>
            </a:pPr>
            <a:endParaRPr lang="en-AU" dirty="0">
              <a:solidFill>
                <a:schemeClr val="tx2"/>
              </a:solidFill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733862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tx2"/>
                </a:solidFill>
              </a:rPr>
              <a:t>Internal QA topics involved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tx2"/>
                </a:solidFill>
              </a:rPr>
              <a:t>Institutional development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Marketing (“role models”)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Partnerships (connect students to labour market)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Student Life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Feedback Culture (respect)</a:t>
            </a:r>
          </a:p>
          <a:p>
            <a:r>
              <a:rPr lang="en-GB" dirty="0">
                <a:solidFill>
                  <a:schemeClr val="tx2"/>
                </a:solidFill>
              </a:rPr>
              <a:t>Development of study programme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Curriculum development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Delivery of curriculum (didactics, form of exams)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Teaching staff involved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Contact to labour market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226526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chemeClr val="tx2"/>
                </a:solidFill>
              </a:rPr>
              <a:t>Input from Graduates to…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… </a:t>
            </a:r>
            <a:r>
              <a:rPr lang="en-AU" sz="3600" b="1" dirty="0">
                <a:solidFill>
                  <a:schemeClr val="tx2"/>
                </a:solidFill>
                <a:sym typeface="Wingdings" pitchFamily="2" charset="2"/>
              </a:rPr>
              <a:t>Curriculum Development</a:t>
            </a: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If graduates state specific courses as useless or badly delivered, this is reflected in curriculum development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Graduates’ further education is reflected in curriculum development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Recent labour market requirements are reflected in the curriculum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Even bipolar feedback is reflected in the curriculum (e.g. by developing courses that can be selected)</a:t>
            </a:r>
          </a:p>
          <a:p>
            <a:pPr marL="0" indent="0">
              <a:buNone/>
            </a:pPr>
            <a:endParaRPr lang="en-AU" sz="2800" dirty="0">
              <a:solidFill>
                <a:schemeClr val="tx2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en-AU" sz="28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IMPORTANT: This has to be done in a whole process of curriculum development, otherwise it reflects only pieces of a whole puzzle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IMPORTANT: Feedback must be reflected by a wider group</a:t>
            </a:r>
          </a:p>
          <a:p>
            <a:endParaRPr lang="en-AU" dirty="0">
              <a:sym typeface="Wingdings" pitchFamily="2" charset="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209111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chemeClr val="tx2"/>
                </a:solidFill>
              </a:rPr>
              <a:t>Input from Graduates to…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… </a:t>
            </a:r>
            <a:r>
              <a:rPr lang="en-AU" sz="3600" b="1" dirty="0">
                <a:solidFill>
                  <a:schemeClr val="tx2"/>
                </a:solidFill>
                <a:sym typeface="Wingdings" pitchFamily="2" charset="2"/>
              </a:rPr>
              <a:t>Delivery of Curriculum</a:t>
            </a: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Most feedback to curriculum is not about content, but on how content was delivered – didactics, forms of teaching and learning etc.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Sometimes feedback is given to exams and assessment procedures different to student feedback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Study programme leader is responsible to provide feedback to all teaching staff and to discuss possible changes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Requires a highly developed feedback culture among teaching staff</a:t>
            </a:r>
          </a:p>
          <a:p>
            <a:endParaRPr lang="en-AU" sz="28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IMPORTANT: Requires relevant feedback mechanisms (regular feedback talks between programme leader and teachers)!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IMPORTANT: Compare with changes within the last years, maybe feedback comes to a situation, which is not the case anymore!</a:t>
            </a:r>
          </a:p>
          <a:p>
            <a:endParaRPr lang="en-AU" dirty="0">
              <a:sym typeface="Wingdings" pitchFamily="2" charset="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864206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chemeClr val="tx2"/>
                </a:solidFill>
              </a:rPr>
              <a:t>Input from Graduates to…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… </a:t>
            </a:r>
            <a:r>
              <a:rPr lang="en-AU" sz="3600" b="1" dirty="0">
                <a:solidFill>
                  <a:schemeClr val="tx2"/>
                </a:solidFill>
                <a:sym typeface="Wingdings" pitchFamily="2" charset="2"/>
              </a:rPr>
              <a:t>Teaching Staff Involved</a:t>
            </a:r>
            <a:r>
              <a:rPr lang="en-AU" sz="36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In very specific cases teaching staff was changed (but never ONLY because of graduates feedback)</a:t>
            </a:r>
          </a:p>
          <a:p>
            <a:r>
              <a:rPr lang="en-AU" sz="2800" dirty="0">
                <a:solidFill>
                  <a:schemeClr val="tx2"/>
                </a:solidFill>
                <a:sym typeface="Wingdings" pitchFamily="2" charset="2"/>
              </a:rPr>
              <a:t>Graduates have the chance to name other relevant experts for specific fields</a:t>
            </a:r>
          </a:p>
          <a:p>
            <a:endParaRPr lang="en-AU" dirty="0">
              <a:sym typeface="Wingdings" pitchFamily="2" charset="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5535338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4">
      <a:dk1>
        <a:srgbClr val="000000"/>
      </a:dk1>
      <a:lt1>
        <a:srgbClr val="FFFFFF"/>
      </a:lt1>
      <a:dk2>
        <a:srgbClr val="196C7F"/>
      </a:dk2>
      <a:lt2>
        <a:srgbClr val="E7E6E6"/>
      </a:lt2>
      <a:accent1>
        <a:srgbClr val="196C7F"/>
      </a:accent1>
      <a:accent2>
        <a:srgbClr val="757070"/>
      </a:accent2>
      <a:accent3>
        <a:srgbClr val="196C7F"/>
      </a:accent3>
      <a:accent4>
        <a:srgbClr val="7B7B7B"/>
      </a:accent4>
      <a:accent5>
        <a:srgbClr val="1E4E79"/>
      </a:accent5>
      <a:accent6>
        <a:srgbClr val="7B7B7B"/>
      </a:accent6>
      <a:hlink>
        <a:srgbClr val="1E4E79"/>
      </a:hlink>
      <a:folHlink>
        <a:srgbClr val="7B7B7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8AA9389C75F2AA46A7B1CB927C6FF2D4" ma:contentTypeVersion="13" ma:contentTypeDescription="Δημιουργία νέου εγγράφου" ma:contentTypeScope="" ma:versionID="db4e6c251aedd4c8d40194d0d99c8725">
  <xsd:schema xmlns:xsd="http://www.w3.org/2001/XMLSchema" xmlns:xs="http://www.w3.org/2001/XMLSchema" xmlns:p="http://schemas.microsoft.com/office/2006/metadata/properties" xmlns:ns3="3ee8b910-2f2c-44c0-9265-bdd79da590ab" xmlns:ns4="fb8ba53d-021d-4c4f-bc76-9049e073384e" targetNamespace="http://schemas.microsoft.com/office/2006/metadata/properties" ma:root="true" ma:fieldsID="60f82b2676d78d6bccea479b57f60622" ns3:_="" ns4:_="">
    <xsd:import namespace="3ee8b910-2f2c-44c0-9265-bdd79da590ab"/>
    <xsd:import namespace="fb8ba53d-021d-4c4f-bc76-9049e07338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b910-2f2c-44c0-9265-bdd79da5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ba53d-021d-4c4f-bc76-9049e073384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Κοινή χρήση με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Κοινή χρήση με λεπτομέρειες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Κοινή χρήση κατακερματισμού υπόδειξης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2905E9-9963-4A78-AFDB-D3608D998A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e8b910-2f2c-44c0-9265-bdd79da590ab"/>
    <ds:schemaRef ds:uri="fb8ba53d-021d-4c4f-bc76-9049e07338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D3E4C6-72ED-4752-9301-415F03D951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72374B-1E5F-4578-B309-95326DA95405}">
  <ds:schemaRefs>
    <ds:schemaRef ds:uri="http://schemas.microsoft.com/office/2006/metadata/properties"/>
    <ds:schemaRef ds:uri="http://purl.org/dc/dcmitype/"/>
    <ds:schemaRef ds:uri="http://purl.org/dc/elements/1.1/"/>
    <ds:schemaRef ds:uri="3ee8b910-2f2c-44c0-9265-bdd79da590ab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fb8ba53d-021d-4c4f-bc76-9049e073384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649</Words>
  <Application>Microsoft Office PowerPoint</Application>
  <PresentationFormat>On-screen Show (4:3)</PresentationFormat>
  <Paragraphs>79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Tema de Office</vt:lpstr>
      <vt:lpstr>How to Use Graduate Tracking for VET Providers</vt:lpstr>
      <vt:lpstr>Background Info - Disclaimer</vt:lpstr>
      <vt:lpstr>Introduction</vt:lpstr>
      <vt:lpstr>Quality Processes</vt:lpstr>
      <vt:lpstr>Roles of Graduates</vt:lpstr>
      <vt:lpstr>Internal QA topics involved</vt:lpstr>
      <vt:lpstr>Input from Graduates to…</vt:lpstr>
      <vt:lpstr>Input from Graduates to…</vt:lpstr>
      <vt:lpstr>Input from Graduates to…</vt:lpstr>
      <vt:lpstr>Input from Graduates to…</vt:lpstr>
      <vt:lpstr>Quality Processes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ikaslea</dc:creator>
  <cp:lastModifiedBy>Eirini Gkotsi</cp:lastModifiedBy>
  <cp:revision>80</cp:revision>
  <dcterms:created xsi:type="dcterms:W3CDTF">2018-12-17T09:03:55Z</dcterms:created>
  <dcterms:modified xsi:type="dcterms:W3CDTF">2020-11-06T11:23:10Z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0x0101008AA9389C75F2AA46A7B1CB927C6FF2D4</vt:lpwstr>
  </property>
</Properties>
</file>