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6" r:id="rId2"/>
    <p:sldId id="257" r:id="rId3"/>
    <p:sldId id="258" r:id="rId4"/>
    <p:sldId id="259" r:id="rId5"/>
    <p:sldId id="260" r:id="rId6"/>
    <p:sldId id="261" r:id="rId7"/>
    <p:sldId id="262" r:id="rId8"/>
    <p:sldId id="263" r:id="rId9"/>
    <p:sldId id="265" r:id="rId10"/>
    <p:sldId id="264" r:id="rId11"/>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3707E8F-65A6-4CF9-BC14-6E388C1F306F}" type="datetimeFigureOut">
              <a:rPr lang="es-ES" smtClean="0"/>
              <a:t>02/11/2020</a:t>
            </a:fld>
            <a:endParaRPr lang="es-ES"/>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2EBBF13-5689-4A03-83A7-6DFEB0B16E5D}" type="slidenum">
              <a:rPr lang="es-ES" smtClean="0"/>
              <a:t>‹#›</a:t>
            </a:fld>
            <a:endParaRPr lang="es-ES"/>
          </a:p>
        </p:txBody>
      </p:sp>
    </p:spTree>
    <p:extLst>
      <p:ext uri="{BB962C8B-B14F-4D97-AF65-F5344CB8AC3E}">
        <p14:creationId xmlns:p14="http://schemas.microsoft.com/office/powerpoint/2010/main" val="276529036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791CA6-1B4F-4164-A59A-C001E2F620DA}" type="datetimeFigureOut">
              <a:rPr lang="es-ES" smtClean="0"/>
              <a:t>02/11/2020</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00EB02-2795-4AFE-AA39-505CDBCC40FE}" type="slidenum">
              <a:rPr lang="es-ES" smtClean="0"/>
              <a:t>‹#›</a:t>
            </a:fld>
            <a:endParaRPr lang="es-ES"/>
          </a:p>
        </p:txBody>
      </p:sp>
    </p:spTree>
    <p:extLst>
      <p:ext uri="{BB962C8B-B14F-4D97-AF65-F5344CB8AC3E}">
        <p14:creationId xmlns:p14="http://schemas.microsoft.com/office/powerpoint/2010/main" val="316288129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BD00EB02-2795-4AFE-AA39-505CDBCC40FE}" type="slidenum">
              <a:rPr lang="es-ES" smtClean="0"/>
              <a:t>1</a:t>
            </a:fld>
            <a:endParaRPr lang="es-ES"/>
          </a:p>
        </p:txBody>
      </p:sp>
    </p:spTree>
    <p:extLst>
      <p:ext uri="{BB962C8B-B14F-4D97-AF65-F5344CB8AC3E}">
        <p14:creationId xmlns:p14="http://schemas.microsoft.com/office/powerpoint/2010/main" val="1186165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
        <p:nvSpPr>
          <p:cNvPr id="4" name="Zástupný objekt pre číslo snímky 3"/>
          <p:cNvSpPr>
            <a:spLocks noGrp="1"/>
          </p:cNvSpPr>
          <p:nvPr>
            <p:ph type="sldNum" sz="quarter" idx="5"/>
          </p:nvPr>
        </p:nvSpPr>
        <p:spPr/>
        <p:txBody>
          <a:bodyPr/>
          <a:lstStyle/>
          <a:p>
            <a:fld id="{BD00EB02-2795-4AFE-AA39-505CDBCC40FE}" type="slidenum">
              <a:rPr lang="es-ES" smtClean="0"/>
              <a:t>2</a:t>
            </a:fld>
            <a:endParaRPr lang="es-ES"/>
          </a:p>
        </p:txBody>
      </p:sp>
    </p:spTree>
    <p:extLst>
      <p:ext uri="{BB962C8B-B14F-4D97-AF65-F5344CB8AC3E}">
        <p14:creationId xmlns:p14="http://schemas.microsoft.com/office/powerpoint/2010/main" val="380749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
        <p:nvSpPr>
          <p:cNvPr id="4" name="Zástupný objekt pre číslo snímky 3"/>
          <p:cNvSpPr>
            <a:spLocks noGrp="1"/>
          </p:cNvSpPr>
          <p:nvPr>
            <p:ph type="sldNum" sz="quarter" idx="5"/>
          </p:nvPr>
        </p:nvSpPr>
        <p:spPr/>
        <p:txBody>
          <a:bodyPr/>
          <a:lstStyle/>
          <a:p>
            <a:fld id="{BD00EB02-2795-4AFE-AA39-505CDBCC40FE}" type="slidenum">
              <a:rPr lang="es-ES" smtClean="0"/>
              <a:t>5</a:t>
            </a:fld>
            <a:endParaRPr lang="es-ES"/>
          </a:p>
        </p:txBody>
      </p:sp>
    </p:spTree>
    <p:extLst>
      <p:ext uri="{BB962C8B-B14F-4D97-AF65-F5344CB8AC3E}">
        <p14:creationId xmlns:p14="http://schemas.microsoft.com/office/powerpoint/2010/main" val="4076157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
        <p:nvSpPr>
          <p:cNvPr id="4" name="Zástupný objekt pre číslo snímky 3"/>
          <p:cNvSpPr>
            <a:spLocks noGrp="1"/>
          </p:cNvSpPr>
          <p:nvPr>
            <p:ph type="sldNum" sz="quarter" idx="5"/>
          </p:nvPr>
        </p:nvSpPr>
        <p:spPr/>
        <p:txBody>
          <a:bodyPr/>
          <a:lstStyle/>
          <a:p>
            <a:fld id="{BD00EB02-2795-4AFE-AA39-505CDBCC40FE}" type="slidenum">
              <a:rPr lang="es-ES" smtClean="0"/>
              <a:t>7</a:t>
            </a:fld>
            <a:endParaRPr lang="es-ES"/>
          </a:p>
        </p:txBody>
      </p:sp>
    </p:spTree>
    <p:extLst>
      <p:ext uri="{BB962C8B-B14F-4D97-AF65-F5344CB8AC3E}">
        <p14:creationId xmlns:p14="http://schemas.microsoft.com/office/powerpoint/2010/main" val="1327963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rázok snímky 1"/>
          <p:cNvSpPr>
            <a:spLocks noGrp="1" noRot="1" noChangeAspect="1"/>
          </p:cNvSpPr>
          <p:nvPr>
            <p:ph type="sldImg"/>
          </p:nvPr>
        </p:nvSpPr>
        <p:spPr/>
      </p:sp>
      <p:sp>
        <p:nvSpPr>
          <p:cNvPr id="3" name="Zástupný objekt pre poznámky 2"/>
          <p:cNvSpPr>
            <a:spLocks noGrp="1"/>
          </p:cNvSpPr>
          <p:nvPr>
            <p:ph type="body" idx="1"/>
          </p:nvPr>
        </p:nvSpPr>
        <p:spPr/>
        <p:txBody>
          <a:bodyPr/>
          <a:lstStyle/>
          <a:p>
            <a:endParaRPr lang="sk-SK" dirty="0"/>
          </a:p>
        </p:txBody>
      </p:sp>
      <p:sp>
        <p:nvSpPr>
          <p:cNvPr id="4" name="Zástupný objekt pre číslo snímky 3"/>
          <p:cNvSpPr>
            <a:spLocks noGrp="1"/>
          </p:cNvSpPr>
          <p:nvPr>
            <p:ph type="sldNum" sz="quarter" idx="5"/>
          </p:nvPr>
        </p:nvSpPr>
        <p:spPr/>
        <p:txBody>
          <a:bodyPr/>
          <a:lstStyle/>
          <a:p>
            <a:fld id="{BD00EB02-2795-4AFE-AA39-505CDBCC40FE}" type="slidenum">
              <a:rPr lang="es-ES" smtClean="0"/>
              <a:t>8</a:t>
            </a:fld>
            <a:endParaRPr lang="es-ES"/>
          </a:p>
        </p:txBody>
      </p:sp>
    </p:spTree>
    <p:extLst>
      <p:ext uri="{BB962C8B-B14F-4D97-AF65-F5344CB8AC3E}">
        <p14:creationId xmlns:p14="http://schemas.microsoft.com/office/powerpoint/2010/main" val="2376372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fld id="{ED28BDFF-17E7-4880-B6D7-9C81E41E447A}" type="datetime1">
              <a:rPr lang="es-ES" smtClean="0"/>
              <a:t>02/11/2020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4B8EFE89-6411-4421-B7F3-502ADA5E357F}" type="slidenum">
              <a:rPr lang="es-ES" smtClean="0"/>
              <a:t>‹#›</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E14CAC60-12FE-4495-A588-EAC092020319}" type="datetime1">
              <a:rPr lang="es-ES" smtClean="0"/>
              <a:t>02/11/2020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4B8EFE89-6411-4421-B7F3-502ADA5E357F}" type="slidenum">
              <a:rPr lang="es-ES" smtClean="0"/>
              <a:t>‹#›</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895B8AC0-709E-4060-845E-09F015571C97}" type="datetime1">
              <a:rPr lang="es-ES" smtClean="0"/>
              <a:t>02/11/2020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4B8EFE89-6411-4421-B7F3-502ADA5E357F}" type="slidenum">
              <a:rPr lang="es-ES" smtClean="0"/>
              <a:t>‹#›</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D3763425-F2E6-455E-905D-521050219FEF}" type="datetime1">
              <a:rPr lang="es-ES" smtClean="0"/>
              <a:t>02/11/2020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4B8EFE89-6411-4421-B7F3-502ADA5E357F}" type="slidenum">
              <a:rPr lang="es-ES" smtClean="0"/>
              <a:t>‹#›</a:t>
            </a:fld>
            <a:endParaRPr lang="es-ES"/>
          </a:p>
        </p:txBody>
      </p:sp>
      <p:sp>
        <p:nvSpPr>
          <p:cNvPr id="8" name="7 Título"/>
          <p:cNvSpPr>
            <a:spLocks noGrp="1"/>
          </p:cNvSpPr>
          <p:nvPr>
            <p:ph type="title"/>
          </p:nvPr>
        </p:nvSpPr>
        <p:spPr/>
        <p:txBody>
          <a:bodyPr/>
          <a:lstStyle/>
          <a:p>
            <a:r>
              <a:rPr lang="es-ES"/>
              <a:t>Haga clic para modificar el estilo de título del patrón</a:t>
            </a:r>
          </a:p>
        </p:txBody>
      </p:sp>
      <p:grpSp>
        <p:nvGrpSpPr>
          <p:cNvPr id="9" name="Group 1"/>
          <p:cNvGrpSpPr>
            <a:grpSpLocks/>
          </p:cNvGrpSpPr>
          <p:nvPr userDrawn="1"/>
        </p:nvGrpSpPr>
        <p:grpSpPr bwMode="auto">
          <a:xfrm>
            <a:off x="8786842" y="0"/>
            <a:ext cx="214282" cy="6867525"/>
            <a:chOff x="0" y="0"/>
            <a:chExt cx="4027" cy="68602"/>
          </a:xfrm>
        </p:grpSpPr>
        <p:sp>
          <p:nvSpPr>
            <p:cNvPr id="10" name="Rectangle 3"/>
            <p:cNvSpPr>
              <a:spLocks noChangeArrowheads="1"/>
            </p:cNvSpPr>
            <p:nvPr/>
          </p:nvSpPr>
          <p:spPr bwMode="auto">
            <a:xfrm>
              <a:off x="0" y="0"/>
              <a:ext cx="4027" cy="4050"/>
            </a:xfrm>
            <a:prstGeom prst="rect">
              <a:avLst/>
            </a:prstGeom>
            <a:solidFill>
              <a:srgbClr val="31849B"/>
            </a:solidFill>
            <a:ln w="38100">
              <a:noFill/>
              <a:miter lim="800000"/>
              <a:headEnd/>
              <a:tailEnd/>
            </a:ln>
            <a:effectLst/>
          </p:spPr>
          <p:txBody>
            <a:bodyPr vert="horz" wrap="square" lIns="91440" tIns="45720" rIns="91440" bIns="45720" numCol="1" anchor="ctr" anchorCtr="0" compatLnSpc="1">
              <a:prstTxWarp prst="textNoShape">
                <a:avLst/>
              </a:prstTxWarp>
            </a:bodyPr>
            <a:lstStyle/>
            <a:p>
              <a:endParaRPr lang="es-ES"/>
            </a:p>
          </p:txBody>
        </p:sp>
        <p:sp>
          <p:nvSpPr>
            <p:cNvPr id="11" name="Rectangle 4"/>
            <p:cNvSpPr>
              <a:spLocks noChangeArrowheads="1"/>
            </p:cNvSpPr>
            <p:nvPr/>
          </p:nvSpPr>
          <p:spPr bwMode="auto">
            <a:xfrm>
              <a:off x="0" y="4050"/>
              <a:ext cx="4027" cy="4050"/>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2" name="Rectangle 5"/>
            <p:cNvSpPr>
              <a:spLocks noChangeArrowheads="1"/>
            </p:cNvSpPr>
            <p:nvPr/>
          </p:nvSpPr>
          <p:spPr bwMode="auto">
            <a:xfrm>
              <a:off x="0" y="8100"/>
              <a:ext cx="4027" cy="4051"/>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3" name="Rectangle 6"/>
            <p:cNvSpPr>
              <a:spLocks noChangeArrowheads="1"/>
            </p:cNvSpPr>
            <p:nvPr/>
          </p:nvSpPr>
          <p:spPr bwMode="auto">
            <a:xfrm>
              <a:off x="0" y="12151"/>
              <a:ext cx="4027" cy="4050"/>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4" name="Rectangle 7"/>
            <p:cNvSpPr>
              <a:spLocks noChangeArrowheads="1"/>
            </p:cNvSpPr>
            <p:nvPr/>
          </p:nvSpPr>
          <p:spPr bwMode="auto">
            <a:xfrm>
              <a:off x="0" y="16201"/>
              <a:ext cx="4027" cy="4050"/>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5" name="Rectangle 8"/>
            <p:cNvSpPr>
              <a:spLocks noChangeArrowheads="1"/>
            </p:cNvSpPr>
            <p:nvPr/>
          </p:nvSpPr>
          <p:spPr bwMode="auto">
            <a:xfrm>
              <a:off x="0" y="20251"/>
              <a:ext cx="4027" cy="4051"/>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6" name="Rectangle 9"/>
            <p:cNvSpPr>
              <a:spLocks noChangeArrowheads="1"/>
            </p:cNvSpPr>
            <p:nvPr/>
          </p:nvSpPr>
          <p:spPr bwMode="auto">
            <a:xfrm>
              <a:off x="0" y="24302"/>
              <a:ext cx="4027" cy="4050"/>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7" name="Rectangle 10"/>
            <p:cNvSpPr>
              <a:spLocks noChangeArrowheads="1"/>
            </p:cNvSpPr>
            <p:nvPr/>
          </p:nvSpPr>
          <p:spPr bwMode="auto">
            <a:xfrm>
              <a:off x="0" y="28352"/>
              <a:ext cx="4027" cy="4051"/>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8" name="Rectangle 11"/>
            <p:cNvSpPr>
              <a:spLocks noChangeArrowheads="1"/>
            </p:cNvSpPr>
            <p:nvPr/>
          </p:nvSpPr>
          <p:spPr bwMode="auto">
            <a:xfrm>
              <a:off x="0" y="32403"/>
              <a:ext cx="4027" cy="4050"/>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9" name="Rectangle 12"/>
            <p:cNvSpPr>
              <a:spLocks noChangeArrowheads="1"/>
            </p:cNvSpPr>
            <p:nvPr/>
          </p:nvSpPr>
          <p:spPr bwMode="auto">
            <a:xfrm>
              <a:off x="0" y="36453"/>
              <a:ext cx="4027" cy="4050"/>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20" name="Rectangle 13"/>
            <p:cNvSpPr>
              <a:spLocks noChangeArrowheads="1"/>
            </p:cNvSpPr>
            <p:nvPr/>
          </p:nvSpPr>
          <p:spPr bwMode="auto">
            <a:xfrm>
              <a:off x="0" y="40446"/>
              <a:ext cx="4027" cy="4835"/>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21" name="Rectangle 14"/>
            <p:cNvSpPr>
              <a:spLocks noChangeArrowheads="1"/>
            </p:cNvSpPr>
            <p:nvPr/>
          </p:nvSpPr>
          <p:spPr bwMode="auto">
            <a:xfrm>
              <a:off x="0" y="44875"/>
              <a:ext cx="4027" cy="4051"/>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22" name="Rectangle 15"/>
            <p:cNvSpPr>
              <a:spLocks noChangeArrowheads="1"/>
            </p:cNvSpPr>
            <p:nvPr/>
          </p:nvSpPr>
          <p:spPr bwMode="auto">
            <a:xfrm>
              <a:off x="0" y="48897"/>
              <a:ext cx="4027" cy="4051"/>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23" name="Rectangle 16"/>
            <p:cNvSpPr>
              <a:spLocks noChangeArrowheads="1"/>
            </p:cNvSpPr>
            <p:nvPr/>
          </p:nvSpPr>
          <p:spPr bwMode="auto">
            <a:xfrm>
              <a:off x="0" y="52919"/>
              <a:ext cx="4027" cy="4051"/>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24" name="Rectangle 17"/>
            <p:cNvSpPr>
              <a:spLocks noChangeArrowheads="1"/>
            </p:cNvSpPr>
            <p:nvPr/>
          </p:nvSpPr>
          <p:spPr bwMode="auto">
            <a:xfrm>
              <a:off x="0" y="56913"/>
              <a:ext cx="4027" cy="4050"/>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25" name="Rectangle 18"/>
            <p:cNvSpPr>
              <a:spLocks noChangeArrowheads="1"/>
            </p:cNvSpPr>
            <p:nvPr/>
          </p:nvSpPr>
          <p:spPr bwMode="auto">
            <a:xfrm>
              <a:off x="0" y="60935"/>
              <a:ext cx="4027" cy="4050"/>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26" name="Rectangle 19"/>
            <p:cNvSpPr>
              <a:spLocks noChangeArrowheads="1"/>
            </p:cNvSpPr>
            <p:nvPr/>
          </p:nvSpPr>
          <p:spPr bwMode="auto">
            <a:xfrm>
              <a:off x="0" y="64928"/>
              <a:ext cx="4027" cy="3674"/>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92EE3F00-1569-44BD-9B1B-AABCDE0C84D7}" type="datetime1">
              <a:rPr lang="es-ES" smtClean="0"/>
              <a:t>02/11/2020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4B8EFE89-6411-4421-B7F3-502ADA5E357F}" type="slidenum">
              <a:rPr lang="es-ES" smtClean="0"/>
              <a:t>‹#›</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fld id="{1C6E5D35-83F4-4E11-8D14-8F9981BAB037}" type="datetime1">
              <a:rPr lang="es-ES" smtClean="0"/>
              <a:t>02/11/2020</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4B8EFE89-6411-4421-B7F3-502ADA5E357F}" type="slidenum">
              <a:rPr lang="es-ES" smtClean="0"/>
              <a:t>‹#›</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fld id="{76E6F7D5-E6F2-4B12-B44D-25EF51726B95}" type="datetime1">
              <a:rPr lang="es-ES" smtClean="0"/>
              <a:t>02/11/2020</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4B8EFE89-6411-4421-B7F3-502ADA5E357F}" type="slidenum">
              <a:rPr lang="es-ES" smtClean="0"/>
              <a:t>‹#›</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fld id="{4385E2C8-A92E-43BC-83A6-CDDAA17F08F6}" type="datetime1">
              <a:rPr lang="es-ES" smtClean="0"/>
              <a:t>02/11/2020</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4B8EFE89-6411-4421-B7F3-502ADA5E357F}" type="slidenum">
              <a:rPr lang="es-ES" smtClean="0"/>
              <a:t>‹#›</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DC8FEFE7-F64B-4782-85FD-E011CCA9E414}" type="datetime1">
              <a:rPr lang="es-ES" smtClean="0"/>
              <a:t>02/11/2020</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4B8EFE89-6411-4421-B7F3-502ADA5E357F}" type="slidenum">
              <a:rPr lang="es-ES" smtClean="0"/>
              <a:t>‹#›</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F36E93DC-380B-4434-A485-1CE3527319ED}" type="datetime1">
              <a:rPr lang="es-ES" smtClean="0"/>
              <a:t>02/11/2020</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4B8EFE89-6411-4421-B7F3-502ADA5E357F}" type="slidenum">
              <a:rPr lang="es-ES" smtClean="0"/>
              <a:t>‹#›</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7170116A-CC66-40A7-85C3-A5D17203DF02}" type="datetime1">
              <a:rPr lang="es-ES" smtClean="0"/>
              <a:t>02/11/2020</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4B8EFE89-6411-4421-B7F3-502ADA5E357F}" type="slidenum">
              <a:rPr lang="es-ES" smtClean="0"/>
              <a:t>‹#›</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2629FF-00DE-49D8-B245-D5B2BE31E072}" type="datetime1">
              <a:rPr lang="es-ES" smtClean="0"/>
              <a:t>02/11/2020</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8EFE89-6411-4421-B7F3-502ADA5E357F}" type="slidenum">
              <a:rPr lang="es-ES" smtClean="0"/>
              <a:t>‹#›</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gif"/><Relationship Id="rId13" Type="http://schemas.openxmlformats.org/officeDocument/2006/relationships/image" Target="../media/image11.png"/><Relationship Id="rId3" Type="http://schemas.openxmlformats.org/officeDocument/2006/relationships/image" Target="../media/image1.jpeg"/><Relationship Id="rId7" Type="http://schemas.openxmlformats.org/officeDocument/2006/relationships/image" Target="../media/image5.jpe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6" name="Group 1"/>
          <p:cNvGrpSpPr>
            <a:grpSpLocks/>
          </p:cNvGrpSpPr>
          <p:nvPr/>
        </p:nvGrpSpPr>
        <p:grpSpPr bwMode="auto">
          <a:xfrm>
            <a:off x="142844" y="0"/>
            <a:ext cx="214281" cy="6867525"/>
            <a:chOff x="0" y="0"/>
            <a:chExt cx="4027" cy="68602"/>
          </a:xfrm>
        </p:grpSpPr>
        <p:sp>
          <p:nvSpPr>
            <p:cNvPr id="25" name="Rectangle 3"/>
            <p:cNvSpPr>
              <a:spLocks noChangeArrowheads="1"/>
            </p:cNvSpPr>
            <p:nvPr/>
          </p:nvSpPr>
          <p:spPr bwMode="auto">
            <a:xfrm>
              <a:off x="0" y="0"/>
              <a:ext cx="4027" cy="4050"/>
            </a:xfrm>
            <a:prstGeom prst="rect">
              <a:avLst/>
            </a:prstGeom>
            <a:solidFill>
              <a:srgbClr val="31849B"/>
            </a:solidFill>
            <a:ln w="38100">
              <a:noFill/>
              <a:miter lim="800000"/>
              <a:headEnd/>
              <a:tailEnd/>
            </a:ln>
            <a:effectLst/>
          </p:spPr>
          <p:txBody>
            <a:bodyPr vert="horz" wrap="square" lIns="91440" tIns="45720" rIns="91440" bIns="45720" numCol="1" anchor="ctr" anchorCtr="0" compatLnSpc="1">
              <a:prstTxWarp prst="textNoShape">
                <a:avLst/>
              </a:prstTxWarp>
            </a:bodyPr>
            <a:lstStyle/>
            <a:p>
              <a:endParaRPr lang="es-ES"/>
            </a:p>
          </p:txBody>
        </p:sp>
        <p:sp>
          <p:nvSpPr>
            <p:cNvPr id="26" name="Rectangle 4"/>
            <p:cNvSpPr>
              <a:spLocks noChangeArrowheads="1"/>
            </p:cNvSpPr>
            <p:nvPr/>
          </p:nvSpPr>
          <p:spPr bwMode="auto">
            <a:xfrm>
              <a:off x="0" y="4050"/>
              <a:ext cx="4027" cy="4050"/>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27" name="Rectangle 5"/>
            <p:cNvSpPr>
              <a:spLocks noChangeArrowheads="1"/>
            </p:cNvSpPr>
            <p:nvPr/>
          </p:nvSpPr>
          <p:spPr bwMode="auto">
            <a:xfrm>
              <a:off x="0" y="8100"/>
              <a:ext cx="4027" cy="4051"/>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28" name="Rectangle 6"/>
            <p:cNvSpPr>
              <a:spLocks noChangeArrowheads="1"/>
            </p:cNvSpPr>
            <p:nvPr/>
          </p:nvSpPr>
          <p:spPr bwMode="auto">
            <a:xfrm>
              <a:off x="0" y="12151"/>
              <a:ext cx="4027" cy="4050"/>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29" name="Rectangle 7"/>
            <p:cNvSpPr>
              <a:spLocks noChangeArrowheads="1"/>
            </p:cNvSpPr>
            <p:nvPr/>
          </p:nvSpPr>
          <p:spPr bwMode="auto">
            <a:xfrm>
              <a:off x="0" y="16201"/>
              <a:ext cx="4027" cy="4050"/>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30" name="Rectangle 8"/>
            <p:cNvSpPr>
              <a:spLocks noChangeArrowheads="1"/>
            </p:cNvSpPr>
            <p:nvPr/>
          </p:nvSpPr>
          <p:spPr bwMode="auto">
            <a:xfrm>
              <a:off x="0" y="20251"/>
              <a:ext cx="4027" cy="4051"/>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31" name="Rectangle 9"/>
            <p:cNvSpPr>
              <a:spLocks noChangeArrowheads="1"/>
            </p:cNvSpPr>
            <p:nvPr/>
          </p:nvSpPr>
          <p:spPr bwMode="auto">
            <a:xfrm>
              <a:off x="0" y="24302"/>
              <a:ext cx="4027" cy="4050"/>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32" name="Rectangle 10"/>
            <p:cNvSpPr>
              <a:spLocks noChangeArrowheads="1"/>
            </p:cNvSpPr>
            <p:nvPr/>
          </p:nvSpPr>
          <p:spPr bwMode="auto">
            <a:xfrm>
              <a:off x="0" y="28352"/>
              <a:ext cx="4027" cy="4051"/>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33" name="Rectangle 11"/>
            <p:cNvSpPr>
              <a:spLocks noChangeArrowheads="1"/>
            </p:cNvSpPr>
            <p:nvPr/>
          </p:nvSpPr>
          <p:spPr bwMode="auto">
            <a:xfrm>
              <a:off x="0" y="32403"/>
              <a:ext cx="4027" cy="4050"/>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34" name="Rectangle 12"/>
            <p:cNvSpPr>
              <a:spLocks noChangeArrowheads="1"/>
            </p:cNvSpPr>
            <p:nvPr/>
          </p:nvSpPr>
          <p:spPr bwMode="auto">
            <a:xfrm>
              <a:off x="0" y="36453"/>
              <a:ext cx="4027" cy="4050"/>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35" name="Rectangle 13"/>
            <p:cNvSpPr>
              <a:spLocks noChangeArrowheads="1"/>
            </p:cNvSpPr>
            <p:nvPr/>
          </p:nvSpPr>
          <p:spPr bwMode="auto">
            <a:xfrm>
              <a:off x="0" y="40446"/>
              <a:ext cx="4027" cy="4835"/>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36" name="Rectangle 14"/>
            <p:cNvSpPr>
              <a:spLocks noChangeArrowheads="1"/>
            </p:cNvSpPr>
            <p:nvPr/>
          </p:nvSpPr>
          <p:spPr bwMode="auto">
            <a:xfrm>
              <a:off x="0" y="44875"/>
              <a:ext cx="4027" cy="4051"/>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37" name="Rectangle 15"/>
            <p:cNvSpPr>
              <a:spLocks noChangeArrowheads="1"/>
            </p:cNvSpPr>
            <p:nvPr/>
          </p:nvSpPr>
          <p:spPr bwMode="auto">
            <a:xfrm>
              <a:off x="0" y="48897"/>
              <a:ext cx="4027" cy="4051"/>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38" name="Rectangle 16"/>
            <p:cNvSpPr>
              <a:spLocks noChangeArrowheads="1"/>
            </p:cNvSpPr>
            <p:nvPr/>
          </p:nvSpPr>
          <p:spPr bwMode="auto">
            <a:xfrm>
              <a:off x="0" y="52919"/>
              <a:ext cx="4027" cy="4051"/>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39" name="Rectangle 17"/>
            <p:cNvSpPr>
              <a:spLocks noChangeArrowheads="1"/>
            </p:cNvSpPr>
            <p:nvPr/>
          </p:nvSpPr>
          <p:spPr bwMode="auto">
            <a:xfrm>
              <a:off x="0" y="56913"/>
              <a:ext cx="4027" cy="4050"/>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40" name="Rectangle 18"/>
            <p:cNvSpPr>
              <a:spLocks noChangeArrowheads="1"/>
            </p:cNvSpPr>
            <p:nvPr/>
          </p:nvSpPr>
          <p:spPr bwMode="auto">
            <a:xfrm>
              <a:off x="0" y="60935"/>
              <a:ext cx="4027" cy="4050"/>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41" name="Rectangle 19"/>
            <p:cNvSpPr>
              <a:spLocks noChangeArrowheads="1"/>
            </p:cNvSpPr>
            <p:nvPr/>
          </p:nvSpPr>
          <p:spPr bwMode="auto">
            <a:xfrm>
              <a:off x="0" y="64928"/>
              <a:ext cx="4027" cy="3674"/>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grpSp>
      <p:sp>
        <p:nvSpPr>
          <p:cNvPr id="2" name="1 Título"/>
          <p:cNvSpPr>
            <a:spLocks noGrp="1"/>
          </p:cNvSpPr>
          <p:nvPr>
            <p:ph type="ctrTitle"/>
          </p:nvPr>
        </p:nvSpPr>
        <p:spPr>
          <a:xfrm>
            <a:off x="685783" y="2838227"/>
            <a:ext cx="7772400" cy="1470025"/>
          </a:xfrm>
        </p:spPr>
        <p:style>
          <a:lnRef idx="1">
            <a:schemeClr val="accent3"/>
          </a:lnRef>
          <a:fillRef idx="2">
            <a:schemeClr val="accent3"/>
          </a:fillRef>
          <a:effectRef idx="1">
            <a:schemeClr val="accent3"/>
          </a:effectRef>
          <a:fontRef idx="minor">
            <a:schemeClr val="dk1"/>
          </a:fontRef>
        </p:style>
        <p:txBody>
          <a:bodyPr/>
          <a:lstStyle/>
          <a:p>
            <a:r>
              <a:rPr lang="sk-SK" dirty="0"/>
              <a:t>ON TRACK at TU Košice, Slovakia</a:t>
            </a:r>
            <a:endParaRPr lang="es-ES" dirty="0"/>
          </a:p>
        </p:txBody>
      </p:sp>
      <p:sp>
        <p:nvSpPr>
          <p:cNvPr id="3" name="2 Subtítulo"/>
          <p:cNvSpPr>
            <a:spLocks noGrp="1"/>
          </p:cNvSpPr>
          <p:nvPr>
            <p:ph type="subTitle" idx="1"/>
          </p:nvPr>
        </p:nvSpPr>
        <p:spPr>
          <a:xfrm>
            <a:off x="1357290" y="4177586"/>
            <a:ext cx="6400800" cy="971560"/>
          </a:xfrm>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r>
              <a:rPr lang="sk-SK" dirty="0"/>
              <a:t>Nataša Urbančíková</a:t>
            </a:r>
          </a:p>
          <a:p>
            <a:r>
              <a:rPr lang="sk-SK" dirty="0" err="1"/>
              <a:t>Technical</a:t>
            </a:r>
            <a:r>
              <a:rPr lang="sk-SK" dirty="0"/>
              <a:t> </a:t>
            </a:r>
            <a:r>
              <a:rPr lang="sk-SK" dirty="0" err="1"/>
              <a:t>University</a:t>
            </a:r>
            <a:r>
              <a:rPr lang="sk-SK" dirty="0"/>
              <a:t> of Košice</a:t>
            </a:r>
            <a:endParaRPr lang="es-ES" dirty="0"/>
          </a:p>
        </p:txBody>
      </p:sp>
      <p:grpSp>
        <p:nvGrpSpPr>
          <p:cNvPr id="22" name="Group 1"/>
          <p:cNvGrpSpPr>
            <a:grpSpLocks/>
          </p:cNvGrpSpPr>
          <p:nvPr/>
        </p:nvGrpSpPr>
        <p:grpSpPr bwMode="auto">
          <a:xfrm>
            <a:off x="8786842" y="0"/>
            <a:ext cx="214282" cy="6867525"/>
            <a:chOff x="0" y="0"/>
            <a:chExt cx="4027" cy="68602"/>
          </a:xfrm>
        </p:grpSpPr>
        <p:sp>
          <p:nvSpPr>
            <p:cNvPr id="23" name="Rectangle 3"/>
            <p:cNvSpPr>
              <a:spLocks noChangeArrowheads="1"/>
            </p:cNvSpPr>
            <p:nvPr/>
          </p:nvSpPr>
          <p:spPr bwMode="auto">
            <a:xfrm>
              <a:off x="0" y="0"/>
              <a:ext cx="4027" cy="4050"/>
            </a:xfrm>
            <a:prstGeom prst="rect">
              <a:avLst/>
            </a:prstGeom>
            <a:solidFill>
              <a:srgbClr val="31849B"/>
            </a:solidFill>
            <a:ln w="38100">
              <a:noFill/>
              <a:miter lim="800000"/>
              <a:headEnd/>
              <a:tailEnd/>
            </a:ln>
            <a:effectLst/>
          </p:spPr>
          <p:txBody>
            <a:bodyPr vert="horz" wrap="square" lIns="91440" tIns="45720" rIns="91440" bIns="45720" numCol="1" anchor="ctr" anchorCtr="0" compatLnSpc="1">
              <a:prstTxWarp prst="textNoShape">
                <a:avLst/>
              </a:prstTxWarp>
            </a:bodyPr>
            <a:lstStyle/>
            <a:p>
              <a:endParaRPr lang="es-ES"/>
            </a:p>
          </p:txBody>
        </p:sp>
        <p:sp>
          <p:nvSpPr>
            <p:cNvPr id="24" name="Rectangle 4"/>
            <p:cNvSpPr>
              <a:spLocks noChangeArrowheads="1"/>
            </p:cNvSpPr>
            <p:nvPr/>
          </p:nvSpPr>
          <p:spPr bwMode="auto">
            <a:xfrm>
              <a:off x="0" y="4050"/>
              <a:ext cx="4027" cy="4050"/>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42" name="Rectangle 5"/>
            <p:cNvSpPr>
              <a:spLocks noChangeArrowheads="1"/>
            </p:cNvSpPr>
            <p:nvPr/>
          </p:nvSpPr>
          <p:spPr bwMode="auto">
            <a:xfrm>
              <a:off x="0" y="8100"/>
              <a:ext cx="4027" cy="4051"/>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43" name="Rectangle 6"/>
            <p:cNvSpPr>
              <a:spLocks noChangeArrowheads="1"/>
            </p:cNvSpPr>
            <p:nvPr/>
          </p:nvSpPr>
          <p:spPr bwMode="auto">
            <a:xfrm>
              <a:off x="0" y="12151"/>
              <a:ext cx="4027" cy="4050"/>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44" name="Rectangle 7"/>
            <p:cNvSpPr>
              <a:spLocks noChangeArrowheads="1"/>
            </p:cNvSpPr>
            <p:nvPr/>
          </p:nvSpPr>
          <p:spPr bwMode="auto">
            <a:xfrm>
              <a:off x="0" y="16201"/>
              <a:ext cx="4027" cy="4050"/>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45" name="Rectangle 8"/>
            <p:cNvSpPr>
              <a:spLocks noChangeArrowheads="1"/>
            </p:cNvSpPr>
            <p:nvPr/>
          </p:nvSpPr>
          <p:spPr bwMode="auto">
            <a:xfrm>
              <a:off x="0" y="20251"/>
              <a:ext cx="4027" cy="4051"/>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46" name="Rectangle 9"/>
            <p:cNvSpPr>
              <a:spLocks noChangeArrowheads="1"/>
            </p:cNvSpPr>
            <p:nvPr/>
          </p:nvSpPr>
          <p:spPr bwMode="auto">
            <a:xfrm>
              <a:off x="0" y="24302"/>
              <a:ext cx="4027" cy="4050"/>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47" name="Rectangle 10"/>
            <p:cNvSpPr>
              <a:spLocks noChangeArrowheads="1"/>
            </p:cNvSpPr>
            <p:nvPr/>
          </p:nvSpPr>
          <p:spPr bwMode="auto">
            <a:xfrm>
              <a:off x="0" y="28352"/>
              <a:ext cx="4027" cy="4051"/>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48" name="Rectangle 11"/>
            <p:cNvSpPr>
              <a:spLocks noChangeArrowheads="1"/>
            </p:cNvSpPr>
            <p:nvPr/>
          </p:nvSpPr>
          <p:spPr bwMode="auto">
            <a:xfrm>
              <a:off x="0" y="32403"/>
              <a:ext cx="4027" cy="4050"/>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49" name="Rectangle 12"/>
            <p:cNvSpPr>
              <a:spLocks noChangeArrowheads="1"/>
            </p:cNvSpPr>
            <p:nvPr/>
          </p:nvSpPr>
          <p:spPr bwMode="auto">
            <a:xfrm>
              <a:off x="0" y="36453"/>
              <a:ext cx="4027" cy="4050"/>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50" name="Rectangle 13"/>
            <p:cNvSpPr>
              <a:spLocks noChangeArrowheads="1"/>
            </p:cNvSpPr>
            <p:nvPr/>
          </p:nvSpPr>
          <p:spPr bwMode="auto">
            <a:xfrm>
              <a:off x="0" y="40446"/>
              <a:ext cx="4027" cy="4835"/>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51" name="Rectangle 14"/>
            <p:cNvSpPr>
              <a:spLocks noChangeArrowheads="1"/>
            </p:cNvSpPr>
            <p:nvPr/>
          </p:nvSpPr>
          <p:spPr bwMode="auto">
            <a:xfrm>
              <a:off x="0" y="44875"/>
              <a:ext cx="4027" cy="4051"/>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52" name="Rectangle 15"/>
            <p:cNvSpPr>
              <a:spLocks noChangeArrowheads="1"/>
            </p:cNvSpPr>
            <p:nvPr/>
          </p:nvSpPr>
          <p:spPr bwMode="auto">
            <a:xfrm>
              <a:off x="0" y="48897"/>
              <a:ext cx="4027" cy="4051"/>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53" name="Rectangle 16"/>
            <p:cNvSpPr>
              <a:spLocks noChangeArrowheads="1"/>
            </p:cNvSpPr>
            <p:nvPr/>
          </p:nvSpPr>
          <p:spPr bwMode="auto">
            <a:xfrm>
              <a:off x="0" y="52919"/>
              <a:ext cx="4027" cy="4051"/>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54" name="Rectangle 17"/>
            <p:cNvSpPr>
              <a:spLocks noChangeArrowheads="1"/>
            </p:cNvSpPr>
            <p:nvPr/>
          </p:nvSpPr>
          <p:spPr bwMode="auto">
            <a:xfrm>
              <a:off x="0" y="56913"/>
              <a:ext cx="4027" cy="4050"/>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55" name="Rectangle 18"/>
            <p:cNvSpPr>
              <a:spLocks noChangeArrowheads="1"/>
            </p:cNvSpPr>
            <p:nvPr/>
          </p:nvSpPr>
          <p:spPr bwMode="auto">
            <a:xfrm>
              <a:off x="0" y="60935"/>
              <a:ext cx="4027" cy="4050"/>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56" name="Rectangle 19"/>
            <p:cNvSpPr>
              <a:spLocks noChangeArrowheads="1"/>
            </p:cNvSpPr>
            <p:nvPr/>
          </p:nvSpPr>
          <p:spPr bwMode="auto">
            <a:xfrm>
              <a:off x="0" y="64928"/>
              <a:ext cx="4027" cy="3674"/>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grpSp>
      <p:pic>
        <p:nvPicPr>
          <p:cNvPr id="1045" name="Picture 21" descr="https://lh5.googleusercontent.com/PNdEKDc6XKhKaOTQrtPHzAEPlgJU1iQ7UllqB9XO56gtRAgITCAOPqRsvSjkUitJ3u9Tvq8hzJdORDSPq8Dsj_55gIus0YtbPjJcPGsmjB2BMeMAaLu7S-j2PMm8_egomr5oLPvQFz-MXY_o9A"/>
          <p:cNvPicPr>
            <a:picLocks noChangeAspect="1" noChangeArrowheads="1"/>
          </p:cNvPicPr>
          <p:nvPr/>
        </p:nvPicPr>
        <p:blipFill>
          <a:blip r:embed="rId3"/>
          <a:srcRect/>
          <a:stretch>
            <a:fillRect/>
          </a:stretch>
        </p:blipFill>
        <p:spPr bwMode="auto">
          <a:xfrm>
            <a:off x="1357290" y="1500174"/>
            <a:ext cx="3511746" cy="852489"/>
          </a:xfrm>
          <a:prstGeom prst="rect">
            <a:avLst/>
          </a:prstGeom>
          <a:noFill/>
        </p:spPr>
      </p:pic>
      <p:sp>
        <p:nvSpPr>
          <p:cNvPr id="1046" name="Rectangle 22"/>
          <p:cNvSpPr>
            <a:spLocks noChangeArrowheads="1"/>
          </p:cNvSpPr>
          <p:nvPr/>
        </p:nvSpPr>
        <p:spPr bwMode="auto">
          <a:xfrm>
            <a:off x="5072066" y="1571612"/>
            <a:ext cx="2643206"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small" normalizeH="0" dirty="0">
                <a:ln>
                  <a:noFill/>
                </a:ln>
                <a:solidFill>
                  <a:srgbClr val="215868"/>
                </a:solidFill>
                <a:effectLst/>
                <a:ea typeface="Calibri" pitchFamily="34" charset="0"/>
                <a:cs typeface="Times New Roman" pitchFamily="18" charset="0"/>
              </a:rPr>
              <a:t>Tracking </a:t>
            </a:r>
            <a:r>
              <a:rPr kumimoji="0" lang="en-US" sz="1400" b="1" i="0" u="none" strike="noStrike" cap="small" normalizeH="0" dirty="0">
                <a:ln>
                  <a:noFill/>
                </a:ln>
                <a:solidFill>
                  <a:srgbClr val="595959"/>
                </a:solidFill>
                <a:effectLst/>
                <a:ea typeface="Calibri" pitchFamily="34" charset="0"/>
                <a:cs typeface="Times New Roman" pitchFamily="18" charset="0"/>
              </a:rPr>
              <a:t>Learning </a:t>
            </a:r>
            <a:r>
              <a:rPr kumimoji="0" lang="en-US" sz="1400" b="1" i="0" u="none" strike="noStrike" cap="small" normalizeH="0" dirty="0">
                <a:ln>
                  <a:noFill/>
                </a:ln>
                <a:solidFill>
                  <a:srgbClr val="215868"/>
                </a:solidFill>
                <a:effectLst/>
                <a:ea typeface="Calibri" pitchFamily="34" charset="0"/>
                <a:cs typeface="Times New Roman" pitchFamily="18" charset="0"/>
              </a:rPr>
              <a:t>and </a:t>
            </a:r>
            <a:r>
              <a:rPr kumimoji="0" lang="en-US" sz="1400" b="1" i="0" u="none" strike="noStrike" cap="small" normalizeH="0" dirty="0">
                <a:ln>
                  <a:noFill/>
                </a:ln>
                <a:solidFill>
                  <a:srgbClr val="595959"/>
                </a:solidFill>
                <a:effectLst/>
                <a:ea typeface="Calibri" pitchFamily="34" charset="0"/>
                <a:cs typeface="Times New Roman" pitchFamily="18" charset="0"/>
              </a:rPr>
              <a:t>Career </a:t>
            </a:r>
            <a:r>
              <a:rPr kumimoji="0" lang="en-US" sz="1400" b="1" i="0" u="none" strike="noStrike" cap="small" normalizeH="0" dirty="0">
                <a:ln>
                  <a:noFill/>
                </a:ln>
                <a:solidFill>
                  <a:srgbClr val="215868"/>
                </a:solidFill>
                <a:effectLst/>
                <a:ea typeface="Calibri" pitchFamily="34" charset="0"/>
                <a:cs typeface="Times New Roman" pitchFamily="18" charset="0"/>
              </a:rPr>
              <a:t>Paths </a:t>
            </a:r>
            <a:r>
              <a:rPr kumimoji="0" lang="en-US" sz="1400" b="1" i="0" u="none" strike="noStrike" cap="small" normalizeH="0" dirty="0">
                <a:ln>
                  <a:noFill/>
                </a:ln>
                <a:solidFill>
                  <a:srgbClr val="595959"/>
                </a:solidFill>
                <a:effectLst/>
                <a:ea typeface="Calibri" pitchFamily="34" charset="0"/>
                <a:cs typeface="Times New Roman" pitchFamily="18" charset="0"/>
              </a:rPr>
              <a:t>of </a:t>
            </a:r>
            <a:r>
              <a:rPr kumimoji="0" lang="en-US" sz="1400" b="1" i="0" u="none" strike="noStrike" cap="small" normalizeH="0" dirty="0">
                <a:ln>
                  <a:noFill/>
                </a:ln>
                <a:solidFill>
                  <a:srgbClr val="215868"/>
                </a:solidFill>
                <a:effectLst/>
                <a:ea typeface="Calibri" pitchFamily="34" charset="0"/>
                <a:cs typeface="Times New Roman" pitchFamily="18" charset="0"/>
              </a:rPr>
              <a:t>VET </a:t>
            </a:r>
            <a:r>
              <a:rPr kumimoji="0" lang="en-US" sz="1400" b="1" i="0" u="none" strike="noStrike" cap="small" normalizeH="0" dirty="0">
                <a:ln>
                  <a:noFill/>
                </a:ln>
                <a:solidFill>
                  <a:srgbClr val="595959"/>
                </a:solidFill>
                <a:effectLst/>
                <a:ea typeface="Calibri" pitchFamily="34" charset="0"/>
                <a:cs typeface="Times New Roman" pitchFamily="18" charset="0"/>
              </a:rPr>
              <a:t>graduates </a:t>
            </a:r>
            <a:r>
              <a:rPr kumimoji="0" lang="en-US" sz="1400" b="1" i="0" u="none" strike="noStrike" cap="small" normalizeH="0" dirty="0">
                <a:ln>
                  <a:noFill/>
                </a:ln>
                <a:solidFill>
                  <a:srgbClr val="215868"/>
                </a:solidFill>
                <a:effectLst/>
                <a:ea typeface="Calibri" pitchFamily="34" charset="0"/>
                <a:cs typeface="Times New Roman" pitchFamily="18" charset="0"/>
              </a:rPr>
              <a:t>to </a:t>
            </a:r>
            <a:r>
              <a:rPr kumimoji="0" lang="en-US" sz="1400" b="1" i="0" u="none" strike="noStrike" cap="small" normalizeH="0" dirty="0">
                <a:ln>
                  <a:noFill/>
                </a:ln>
                <a:solidFill>
                  <a:srgbClr val="595959"/>
                </a:solidFill>
                <a:effectLst/>
                <a:ea typeface="Calibri" pitchFamily="34" charset="0"/>
                <a:cs typeface="Times New Roman" pitchFamily="18" charset="0"/>
              </a:rPr>
              <a:t>improve </a:t>
            </a:r>
            <a:r>
              <a:rPr kumimoji="0" lang="en-US" sz="1400" b="1" i="0" u="none" strike="noStrike" cap="small" normalizeH="0" dirty="0">
                <a:ln>
                  <a:noFill/>
                </a:ln>
                <a:solidFill>
                  <a:srgbClr val="215868"/>
                </a:solidFill>
                <a:effectLst/>
                <a:ea typeface="Calibri" pitchFamily="34" charset="0"/>
                <a:cs typeface="Times New Roman" pitchFamily="18" charset="0"/>
              </a:rPr>
              <a:t>quality </a:t>
            </a:r>
            <a:r>
              <a:rPr kumimoji="0" lang="en-US" sz="1400" b="1" i="0" u="none" strike="noStrike" cap="small" normalizeH="0" dirty="0">
                <a:ln>
                  <a:noFill/>
                </a:ln>
                <a:solidFill>
                  <a:srgbClr val="595959"/>
                </a:solidFill>
                <a:effectLst/>
                <a:ea typeface="Calibri" pitchFamily="34" charset="0"/>
                <a:cs typeface="Times New Roman" pitchFamily="18" charset="0"/>
              </a:rPr>
              <a:t>of </a:t>
            </a:r>
            <a:r>
              <a:rPr kumimoji="0" lang="en-US" sz="1400" b="1" i="0" u="none" strike="noStrike" cap="small" normalizeH="0" dirty="0">
                <a:ln>
                  <a:noFill/>
                </a:ln>
                <a:solidFill>
                  <a:srgbClr val="215868"/>
                </a:solidFill>
                <a:effectLst/>
                <a:ea typeface="Calibri" pitchFamily="34" charset="0"/>
                <a:cs typeface="Times New Roman" pitchFamily="18" charset="0"/>
              </a:rPr>
              <a:t>VET </a:t>
            </a:r>
            <a:r>
              <a:rPr kumimoji="0" lang="en-US" sz="1400" b="1" i="0" u="none" strike="noStrike" cap="small" normalizeH="0" dirty="0">
                <a:ln>
                  <a:noFill/>
                </a:ln>
                <a:solidFill>
                  <a:srgbClr val="595959"/>
                </a:solidFill>
                <a:effectLst/>
                <a:ea typeface="Calibri" pitchFamily="34" charset="0"/>
                <a:cs typeface="Times New Roman" pitchFamily="18" charset="0"/>
              </a:rPr>
              <a:t>provision</a:t>
            </a:r>
            <a:endParaRPr kumimoji="0" lang="en-US" sz="1800" b="0" i="0" u="none" strike="noStrike" cap="small" normalizeH="0" dirty="0">
              <a:ln>
                <a:noFill/>
              </a:ln>
              <a:solidFill>
                <a:schemeClr val="tx1"/>
              </a:solidFill>
              <a:effectLst/>
              <a:cs typeface="Arial" pitchFamily="34" charset="0"/>
            </a:endParaRPr>
          </a:p>
        </p:txBody>
      </p:sp>
      <p:pic>
        <p:nvPicPr>
          <p:cNvPr id="58" name="57 Imagen" descr="astra_logo_rgb_08@2x.png"/>
          <p:cNvPicPr>
            <a:picLocks noChangeAspect="1"/>
          </p:cNvPicPr>
          <p:nvPr/>
        </p:nvPicPr>
        <p:blipFill>
          <a:blip r:embed="rId4" cstate="print"/>
          <a:stretch>
            <a:fillRect/>
          </a:stretch>
        </p:blipFill>
        <p:spPr>
          <a:xfrm>
            <a:off x="552095" y="226011"/>
            <a:ext cx="1142976" cy="312815"/>
          </a:xfrm>
          <a:prstGeom prst="rect">
            <a:avLst/>
          </a:prstGeom>
        </p:spPr>
      </p:pic>
      <p:pic>
        <p:nvPicPr>
          <p:cNvPr id="59" name="58 Imagen" descr="IEK DELTA LOGO 2014 BW 2.png"/>
          <p:cNvPicPr>
            <a:picLocks noChangeAspect="1"/>
          </p:cNvPicPr>
          <p:nvPr/>
        </p:nvPicPr>
        <p:blipFill>
          <a:blip r:embed="rId5" cstate="print"/>
          <a:stretch>
            <a:fillRect/>
          </a:stretch>
        </p:blipFill>
        <p:spPr>
          <a:xfrm>
            <a:off x="1792374" y="213353"/>
            <a:ext cx="590259" cy="285752"/>
          </a:xfrm>
          <a:prstGeom prst="rect">
            <a:avLst/>
          </a:prstGeom>
        </p:spPr>
      </p:pic>
      <p:pic>
        <p:nvPicPr>
          <p:cNvPr id="60" name="59 Imagen" descr="INTERCOLLEGE_WWW_BLACK.png"/>
          <p:cNvPicPr>
            <a:picLocks noChangeAspect="1"/>
          </p:cNvPicPr>
          <p:nvPr/>
        </p:nvPicPr>
        <p:blipFill>
          <a:blip r:embed="rId6" cstate="print"/>
          <a:stretch>
            <a:fillRect/>
          </a:stretch>
        </p:blipFill>
        <p:spPr>
          <a:xfrm>
            <a:off x="2576000" y="252448"/>
            <a:ext cx="853436" cy="259940"/>
          </a:xfrm>
          <a:prstGeom prst="rect">
            <a:avLst/>
          </a:prstGeom>
        </p:spPr>
      </p:pic>
      <p:pic>
        <p:nvPicPr>
          <p:cNvPr id="61" name="60 Imagen" descr="Logotyp_TUKE_ang.jpg"/>
          <p:cNvPicPr>
            <a:picLocks noChangeAspect="1"/>
          </p:cNvPicPr>
          <p:nvPr/>
        </p:nvPicPr>
        <p:blipFill>
          <a:blip r:embed="rId7" cstate="print"/>
          <a:stretch>
            <a:fillRect/>
          </a:stretch>
        </p:blipFill>
        <p:spPr>
          <a:xfrm>
            <a:off x="3608929" y="252448"/>
            <a:ext cx="1417515" cy="221026"/>
          </a:xfrm>
          <a:prstGeom prst="rect">
            <a:avLst/>
          </a:prstGeom>
        </p:spPr>
      </p:pic>
      <p:pic>
        <p:nvPicPr>
          <p:cNvPr id="62" name="61 Imagen" descr="NAVET_400X249PX.gif"/>
          <p:cNvPicPr>
            <a:picLocks noChangeAspect="1"/>
          </p:cNvPicPr>
          <p:nvPr/>
        </p:nvPicPr>
        <p:blipFill>
          <a:blip r:embed="rId8"/>
          <a:stretch>
            <a:fillRect/>
          </a:stretch>
        </p:blipFill>
        <p:spPr>
          <a:xfrm>
            <a:off x="5205937" y="178252"/>
            <a:ext cx="527882" cy="328607"/>
          </a:xfrm>
          <a:prstGeom prst="rect">
            <a:avLst/>
          </a:prstGeom>
        </p:spPr>
      </p:pic>
      <p:pic>
        <p:nvPicPr>
          <p:cNvPr id="63" name="4 Imagen" descr="logo_txorierri.jpg"/>
          <p:cNvPicPr/>
          <p:nvPr/>
        </p:nvPicPr>
        <p:blipFill>
          <a:blip r:embed="rId9" cstate="print"/>
          <a:srcRect/>
          <a:stretch>
            <a:fillRect/>
          </a:stretch>
        </p:blipFill>
        <p:spPr bwMode="auto">
          <a:xfrm>
            <a:off x="5928789" y="208591"/>
            <a:ext cx="781050" cy="295275"/>
          </a:xfrm>
          <a:prstGeom prst="rect">
            <a:avLst/>
          </a:prstGeom>
          <a:noFill/>
          <a:ln w="9525">
            <a:noFill/>
            <a:miter lim="800000"/>
            <a:headEnd/>
            <a:tailEnd/>
          </a:ln>
        </p:spPr>
      </p:pic>
      <p:sp>
        <p:nvSpPr>
          <p:cNvPr id="64" name="63 Elipse"/>
          <p:cNvSpPr/>
          <p:nvPr/>
        </p:nvSpPr>
        <p:spPr>
          <a:xfrm>
            <a:off x="6866340" y="-30897"/>
            <a:ext cx="1165111" cy="841761"/>
          </a:xfrm>
          <a:prstGeom prst="ellipse">
            <a:avLst/>
          </a:prstGeom>
          <a:blipFill rotWithShape="0">
            <a:blip r:embed="rId10"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4" name="Imagen 3"/>
          <p:cNvPicPr>
            <a:picLocks noChangeAspect="1"/>
          </p:cNvPicPr>
          <p:nvPr/>
        </p:nvPicPr>
        <p:blipFill>
          <a:blip r:embed="rId11"/>
          <a:stretch>
            <a:fillRect/>
          </a:stretch>
        </p:blipFill>
        <p:spPr>
          <a:xfrm>
            <a:off x="8187047" y="157585"/>
            <a:ext cx="353124" cy="369939"/>
          </a:xfrm>
          <a:prstGeom prst="rect">
            <a:avLst/>
          </a:prstGeom>
        </p:spPr>
      </p:pic>
      <p:pic>
        <p:nvPicPr>
          <p:cNvPr id="2055"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00266" y="15208139"/>
            <a:ext cx="1609725" cy="4572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9"/>
          <p:cNvSpPr>
            <a:spLocks noChangeArrowheads="1"/>
          </p:cNvSpPr>
          <p:nvPr/>
        </p:nvSpPr>
        <p:spPr bwMode="auto">
          <a:xfrm>
            <a:off x="1357290" y="5900093"/>
            <a:ext cx="360900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s-ES" sz="8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This project has been funded with support from the European Commission.</a:t>
            </a:r>
            <a:endParaRPr kumimoji="0" lang="es-ES" altLang="es-ES" sz="800"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s-ES" sz="8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This communication reflects the views only of the author, and the Commission</a:t>
            </a:r>
            <a:endParaRPr kumimoji="0" lang="es-ES" altLang="es-ES" sz="800"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s-ES" sz="8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cannot be held responsible for any use which may be made of the information</a:t>
            </a:r>
            <a:endParaRPr kumimoji="0" lang="es-ES" altLang="es-ES" sz="800"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s-ES" sz="8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contained therein.</a:t>
            </a:r>
            <a:endParaRPr kumimoji="0" lang="es-ES" altLang="es-ES" sz="800"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s-ES" sz="8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Project number: 2018-1-SK01-KA202-046331</a:t>
            </a:r>
            <a:endParaRPr kumimoji="0" lang="en-US" altLang="es-ES" sz="1800" b="0" i="0" u="none" strike="noStrike" cap="none" normalizeH="0" baseline="0" dirty="0">
              <a:ln>
                <a:noFill/>
              </a:ln>
              <a:solidFill>
                <a:schemeClr val="tx1"/>
              </a:solidFill>
              <a:effectLst/>
              <a:latin typeface="Arial" panose="020B0604020202020204" pitchFamily="34" charset="0"/>
            </a:endParaRPr>
          </a:p>
        </p:txBody>
      </p:sp>
      <p:pic>
        <p:nvPicPr>
          <p:cNvPr id="13" name="Imagen 12"/>
          <p:cNvPicPr>
            <a:picLocks noChangeAspect="1"/>
          </p:cNvPicPr>
          <p:nvPr/>
        </p:nvPicPr>
        <p:blipFill>
          <a:blip r:embed="rId13"/>
          <a:stretch>
            <a:fillRect/>
          </a:stretch>
        </p:blipFill>
        <p:spPr>
          <a:xfrm>
            <a:off x="5966463" y="5900093"/>
            <a:ext cx="2152474" cy="6114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Zástupný objekt pre obsah 3">
            <a:extLst>
              <a:ext uri="{FF2B5EF4-FFF2-40B4-BE49-F238E27FC236}">
                <a16:creationId xmlns:a16="http://schemas.microsoft.com/office/drawing/2014/main" id="{412916FB-EA53-475A-B45F-399F287F6672}"/>
              </a:ext>
            </a:extLst>
          </p:cNvPr>
          <p:cNvPicPr>
            <a:picLocks noGrp="1" noChangeAspect="1"/>
          </p:cNvPicPr>
          <p:nvPr>
            <p:ph idx="1"/>
          </p:nvPr>
        </p:nvPicPr>
        <p:blipFill>
          <a:blip r:embed="rId2"/>
          <a:stretch>
            <a:fillRect/>
          </a:stretch>
        </p:blipFill>
        <p:spPr>
          <a:xfrm>
            <a:off x="3262312" y="2991644"/>
            <a:ext cx="2619375" cy="1743075"/>
          </a:xfrm>
          <a:prstGeom prst="rect">
            <a:avLst/>
          </a:prstGeom>
        </p:spPr>
      </p:pic>
      <p:sp>
        <p:nvSpPr>
          <p:cNvPr id="3" name="Nadpis 2">
            <a:extLst>
              <a:ext uri="{FF2B5EF4-FFF2-40B4-BE49-F238E27FC236}">
                <a16:creationId xmlns:a16="http://schemas.microsoft.com/office/drawing/2014/main" id="{9A1C43F4-345A-435F-8266-EC7D28297EAC}"/>
              </a:ext>
            </a:extLst>
          </p:cNvPr>
          <p:cNvSpPr>
            <a:spLocks noGrp="1"/>
          </p:cNvSpPr>
          <p:nvPr>
            <p:ph type="title"/>
          </p:nvPr>
        </p:nvSpPr>
        <p:spPr>
          <a:xfrm>
            <a:off x="179512" y="332656"/>
            <a:ext cx="8229600" cy="1143000"/>
          </a:xfrm>
        </p:spPr>
        <p:txBody>
          <a:bodyPr/>
          <a:lstStyle/>
          <a:p>
            <a:r>
              <a:rPr lang="sk-SK" dirty="0"/>
              <a:t>natasa.urbancikova@tuke.sk</a:t>
            </a:r>
          </a:p>
        </p:txBody>
      </p:sp>
    </p:spTree>
    <p:extLst>
      <p:ext uri="{BB962C8B-B14F-4D97-AF65-F5344CB8AC3E}">
        <p14:creationId xmlns:p14="http://schemas.microsoft.com/office/powerpoint/2010/main" val="40237532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85720" y="214290"/>
            <a:ext cx="8229600" cy="1143000"/>
          </a:xfrm>
        </p:spPr>
        <p:txBody>
          <a:bodyPr/>
          <a:lstStyle/>
          <a:p>
            <a:r>
              <a:rPr lang="sk-SK" b="1" dirty="0">
                <a:solidFill>
                  <a:schemeClr val="tx2"/>
                </a:solidFill>
              </a:rPr>
              <a:t>ABOUT TUKE</a:t>
            </a:r>
            <a:endParaRPr lang="es-ES" b="1" dirty="0">
              <a:solidFill>
                <a:schemeClr val="tx2"/>
              </a:solidFill>
            </a:endParaRPr>
          </a:p>
        </p:txBody>
      </p:sp>
      <p:sp>
        <p:nvSpPr>
          <p:cNvPr id="3" name="2 Marcador de contenido"/>
          <p:cNvSpPr>
            <a:spLocks noGrp="1"/>
          </p:cNvSpPr>
          <p:nvPr>
            <p:ph idx="1"/>
          </p:nvPr>
        </p:nvSpPr>
        <p:spPr>
          <a:xfrm>
            <a:off x="-7891" y="1263051"/>
            <a:ext cx="8543924" cy="4525963"/>
          </a:xfrm>
        </p:spPr>
        <p:txBody>
          <a:bodyPr>
            <a:normAutofit/>
          </a:bodyPr>
          <a:lstStyle/>
          <a:p>
            <a:pPr>
              <a:buNone/>
            </a:pPr>
            <a:r>
              <a:rPr lang="sk-SK"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dirty="0">
                <a:effectLst/>
                <a:latin typeface="Calibri" panose="020F0502020204030204" pitchFamily="34" charset="0"/>
                <a:ea typeface="Calibri" panose="020F0502020204030204" pitchFamily="34" charset="0"/>
                <a:cs typeface="Times New Roman" panose="02020603050405020304" pitchFamily="18" charset="0"/>
              </a:rPr>
              <a:t>Technical University of </a:t>
            </a:r>
            <a:r>
              <a:rPr lang="en-GB" sz="2000" dirty="0" err="1">
                <a:effectLst/>
                <a:latin typeface="Calibri" panose="020F0502020204030204" pitchFamily="34" charset="0"/>
                <a:ea typeface="Calibri" panose="020F0502020204030204" pitchFamily="34" charset="0"/>
                <a:cs typeface="Times New Roman" panose="02020603050405020304" pitchFamily="18" charset="0"/>
              </a:rPr>
              <a:t>Košice</a:t>
            </a:r>
            <a:r>
              <a:rPr lang="en-GB" sz="2000" dirty="0">
                <a:effectLst/>
                <a:latin typeface="Calibri" panose="020F0502020204030204" pitchFamily="34" charset="0"/>
                <a:ea typeface="Calibri" panose="020F0502020204030204" pitchFamily="34" charset="0"/>
                <a:cs typeface="Times New Roman" panose="02020603050405020304" pitchFamily="18" charset="0"/>
              </a:rPr>
              <a:t> (TU </a:t>
            </a:r>
            <a:r>
              <a:rPr lang="en-GB" sz="2000" dirty="0" err="1">
                <a:effectLst/>
                <a:latin typeface="Calibri" panose="020F0502020204030204" pitchFamily="34" charset="0"/>
                <a:ea typeface="Calibri" panose="020F0502020204030204" pitchFamily="34" charset="0"/>
                <a:cs typeface="Times New Roman" panose="02020603050405020304" pitchFamily="18" charset="0"/>
              </a:rPr>
              <a:t>Košice</a:t>
            </a:r>
            <a:r>
              <a:rPr lang="en-GB" sz="2000" dirty="0">
                <a:effectLst/>
                <a:latin typeface="Calibri" panose="020F0502020204030204" pitchFamily="34" charset="0"/>
                <a:ea typeface="Calibri" panose="020F0502020204030204" pitchFamily="34" charset="0"/>
                <a:cs typeface="Times New Roman" panose="02020603050405020304" pitchFamily="18" charset="0"/>
              </a:rPr>
              <a:t>), Slovakia consists of </a:t>
            </a:r>
            <a:r>
              <a:rPr lang="en-GB" sz="2000" b="1" dirty="0">
                <a:effectLst/>
                <a:latin typeface="Calibri" panose="020F0502020204030204" pitchFamily="34" charset="0"/>
                <a:ea typeface="Calibri" panose="020F0502020204030204" pitchFamily="34" charset="0"/>
                <a:cs typeface="Times New Roman" panose="02020603050405020304" pitchFamily="18" charset="0"/>
              </a:rPr>
              <a:t>nine faculties</a:t>
            </a:r>
            <a:r>
              <a:rPr lang="en-GB" sz="2000" dirty="0">
                <a:effectLst/>
                <a:latin typeface="Calibri" panose="020F0502020204030204" pitchFamily="34" charset="0"/>
                <a:ea typeface="Calibri" panose="020F0502020204030204" pitchFamily="34" charset="0"/>
                <a:cs typeface="Times New Roman" panose="02020603050405020304" pitchFamily="18" charset="0"/>
              </a:rPr>
              <a:t> and provides</a:t>
            </a:r>
            <a:r>
              <a:rPr lang="sk-SK" sz="20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dirty="0">
                <a:effectLst/>
                <a:latin typeface="Calibri" panose="020F0502020204030204" pitchFamily="34" charset="0"/>
                <a:ea typeface="Calibri" panose="020F0502020204030204" pitchFamily="34" charset="0"/>
                <a:cs typeface="Times New Roman" panose="02020603050405020304" pitchFamily="18" charset="0"/>
              </a:rPr>
              <a:t>education and research mainly in various engineering disciplines, but also in economics and the arts. </a:t>
            </a:r>
          </a:p>
          <a:p>
            <a:pPr>
              <a:buNone/>
            </a:pPr>
            <a:endParaRPr lang="sk-SK" sz="2000" dirty="0">
              <a:effectLst/>
              <a:latin typeface="Calibri" panose="020F0502020204030204" pitchFamily="34" charset="0"/>
              <a:ea typeface="Calibri" panose="020F0502020204030204" pitchFamily="34" charset="0"/>
              <a:cs typeface="Times New Roman" panose="02020603050405020304" pitchFamily="18" charset="0"/>
            </a:endParaRPr>
          </a:p>
          <a:p>
            <a:pPr>
              <a:buNone/>
            </a:pPr>
            <a:r>
              <a:rPr lang="sk-SK" sz="20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dirty="0">
                <a:effectLst/>
                <a:latin typeface="Calibri" panose="020F0502020204030204" pitchFamily="34" charset="0"/>
                <a:ea typeface="Calibri" panose="020F0502020204030204" pitchFamily="34" charset="0"/>
                <a:cs typeface="Times New Roman" panose="02020603050405020304" pitchFamily="18" charset="0"/>
              </a:rPr>
              <a:t>At present, TU </a:t>
            </a:r>
            <a:r>
              <a:rPr lang="en-GB" sz="2000" dirty="0" err="1">
                <a:effectLst/>
                <a:latin typeface="Calibri" panose="020F0502020204030204" pitchFamily="34" charset="0"/>
                <a:ea typeface="Calibri" panose="020F0502020204030204" pitchFamily="34" charset="0"/>
                <a:cs typeface="Times New Roman" panose="02020603050405020304" pitchFamily="18" charset="0"/>
              </a:rPr>
              <a:t>Košice</a:t>
            </a:r>
            <a:r>
              <a:rPr lang="en-GB" sz="2000" dirty="0">
                <a:effectLst/>
                <a:latin typeface="Calibri" panose="020F0502020204030204" pitchFamily="34" charset="0"/>
                <a:ea typeface="Calibri" panose="020F0502020204030204" pitchFamily="34" charset="0"/>
                <a:cs typeface="Times New Roman" panose="02020603050405020304" pitchFamily="18" charset="0"/>
              </a:rPr>
              <a:t> has approximately </a:t>
            </a:r>
            <a:r>
              <a:rPr lang="en-GB" sz="2000" b="1" dirty="0">
                <a:effectLst/>
                <a:latin typeface="Calibri" panose="020F0502020204030204" pitchFamily="34" charset="0"/>
                <a:ea typeface="Calibri" panose="020F0502020204030204" pitchFamily="34" charset="0"/>
                <a:cs typeface="Times New Roman" panose="02020603050405020304" pitchFamily="18" charset="0"/>
              </a:rPr>
              <a:t>9</a:t>
            </a:r>
            <a:r>
              <a:rPr lang="sk-SK" sz="2000" b="1" dirty="0">
                <a:effectLst/>
                <a:latin typeface="Calibri" panose="020F0502020204030204" pitchFamily="34" charset="0"/>
                <a:ea typeface="Calibri" panose="020F0502020204030204" pitchFamily="34" charset="0"/>
                <a:cs typeface="Times New Roman" panose="02020603050405020304" pitchFamily="18" charset="0"/>
              </a:rPr>
              <a:t>.</a:t>
            </a:r>
            <a:r>
              <a:rPr lang="en-GB" sz="2000" b="1" dirty="0">
                <a:effectLst/>
                <a:latin typeface="Calibri" panose="020F0502020204030204" pitchFamily="34" charset="0"/>
                <a:ea typeface="Calibri" panose="020F0502020204030204" pitchFamily="34" charset="0"/>
                <a:cs typeface="Times New Roman" panose="02020603050405020304" pitchFamily="18" charset="0"/>
              </a:rPr>
              <a:t>500 students</a:t>
            </a:r>
            <a:r>
              <a:rPr lang="en-GB" sz="2000" dirty="0">
                <a:effectLst/>
                <a:latin typeface="Calibri" panose="020F0502020204030204" pitchFamily="34" charset="0"/>
                <a:ea typeface="Calibri" panose="020F0502020204030204" pitchFamily="34" charset="0"/>
                <a:cs typeface="Times New Roman" panose="02020603050405020304" pitchFamily="18" charset="0"/>
              </a:rPr>
              <a:t> studying at </a:t>
            </a:r>
            <a:r>
              <a:rPr lang="en-GB" sz="2000" b="1" dirty="0">
                <a:effectLst/>
                <a:latin typeface="Calibri" panose="020F0502020204030204" pitchFamily="34" charset="0"/>
                <a:ea typeface="Calibri" panose="020F0502020204030204" pitchFamily="34" charset="0"/>
                <a:cs typeface="Times New Roman" panose="02020603050405020304" pitchFamily="18" charset="0"/>
              </a:rPr>
              <a:t>three levels of study (bachelor's, engineering and doctoral)</a:t>
            </a:r>
            <a:r>
              <a:rPr lang="en-GB" sz="2000" dirty="0">
                <a:effectLst/>
                <a:latin typeface="Calibri" panose="020F0502020204030204" pitchFamily="34" charset="0"/>
                <a:ea typeface="Calibri" panose="020F0502020204030204" pitchFamily="34" charset="0"/>
                <a:cs typeface="Times New Roman" panose="02020603050405020304" pitchFamily="18" charset="0"/>
              </a:rPr>
              <a:t>. </a:t>
            </a:r>
            <a:endParaRPr lang="sk-SK" sz="2000" dirty="0">
              <a:effectLst/>
              <a:latin typeface="Calibri" panose="020F0502020204030204" pitchFamily="34" charset="0"/>
              <a:ea typeface="Calibri" panose="020F0502020204030204" pitchFamily="34" charset="0"/>
              <a:cs typeface="Times New Roman" panose="02020603050405020304" pitchFamily="18" charset="0"/>
            </a:endParaRPr>
          </a:p>
          <a:p>
            <a:pPr>
              <a:buNone/>
            </a:pPr>
            <a:r>
              <a:rPr lang="sk-SK" sz="1800" dirty="0">
                <a:latin typeface="Calibri" panose="020F0502020204030204" pitchFamily="34" charset="0"/>
                <a:ea typeface="Calibri" panose="020F0502020204030204" pitchFamily="34" charset="0"/>
                <a:cs typeface="Times New Roman" panose="02020603050405020304" pitchFamily="18" charset="0"/>
              </a:rPr>
              <a:t>	</a:t>
            </a:r>
          </a:p>
          <a:p>
            <a:pPr>
              <a:buNone/>
            </a:pPr>
            <a:r>
              <a:rPr lang="sk-SK" sz="1800" dirty="0">
                <a:effectLst/>
                <a:latin typeface="Calibri" panose="020F0502020204030204" pitchFamily="34" charset="0"/>
                <a:ea typeface="Calibri" panose="020F0502020204030204" pitchFamily="34" charset="0"/>
                <a:cs typeface="Times New Roman" panose="02020603050405020304" pitchFamily="18" charset="0"/>
              </a:rPr>
              <a:t>	</a:t>
            </a:r>
            <a:endParaRPr lang="es-ES" dirty="0">
              <a:solidFill>
                <a:schemeClr val="tx2"/>
              </a:solidFill>
            </a:endParaRPr>
          </a:p>
          <a:p>
            <a:endParaRPr lang="es-ES" dirty="0">
              <a:solidFill>
                <a:schemeClr val="tx2"/>
              </a:solidFill>
            </a:endParaRPr>
          </a:p>
        </p:txBody>
      </p:sp>
      <p:grpSp>
        <p:nvGrpSpPr>
          <p:cNvPr id="4" name="Group 1"/>
          <p:cNvGrpSpPr>
            <a:grpSpLocks/>
          </p:cNvGrpSpPr>
          <p:nvPr/>
        </p:nvGrpSpPr>
        <p:grpSpPr bwMode="auto">
          <a:xfrm>
            <a:off x="8786842" y="0"/>
            <a:ext cx="214282" cy="6867525"/>
            <a:chOff x="0" y="0"/>
            <a:chExt cx="4027" cy="68602"/>
          </a:xfrm>
        </p:grpSpPr>
        <p:sp>
          <p:nvSpPr>
            <p:cNvPr id="5" name="Rectangle 3"/>
            <p:cNvSpPr>
              <a:spLocks noChangeArrowheads="1"/>
            </p:cNvSpPr>
            <p:nvPr/>
          </p:nvSpPr>
          <p:spPr bwMode="auto">
            <a:xfrm>
              <a:off x="0" y="0"/>
              <a:ext cx="4027" cy="4050"/>
            </a:xfrm>
            <a:prstGeom prst="rect">
              <a:avLst/>
            </a:prstGeom>
            <a:solidFill>
              <a:srgbClr val="31849B"/>
            </a:solidFill>
            <a:ln w="38100">
              <a:noFill/>
              <a:miter lim="800000"/>
              <a:headEnd/>
              <a:tailEnd/>
            </a:ln>
            <a:effectLst/>
          </p:spPr>
          <p:txBody>
            <a:bodyPr vert="horz" wrap="square" lIns="91440" tIns="45720" rIns="91440" bIns="45720" numCol="1" anchor="ctr" anchorCtr="0" compatLnSpc="1">
              <a:prstTxWarp prst="textNoShape">
                <a:avLst/>
              </a:prstTxWarp>
            </a:bodyPr>
            <a:lstStyle/>
            <a:p>
              <a:endParaRPr lang="es-ES"/>
            </a:p>
          </p:txBody>
        </p:sp>
        <p:sp>
          <p:nvSpPr>
            <p:cNvPr id="6" name="Rectangle 4"/>
            <p:cNvSpPr>
              <a:spLocks noChangeArrowheads="1"/>
            </p:cNvSpPr>
            <p:nvPr/>
          </p:nvSpPr>
          <p:spPr bwMode="auto">
            <a:xfrm>
              <a:off x="0" y="4050"/>
              <a:ext cx="4027" cy="4050"/>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7" name="Rectangle 5"/>
            <p:cNvSpPr>
              <a:spLocks noChangeArrowheads="1"/>
            </p:cNvSpPr>
            <p:nvPr/>
          </p:nvSpPr>
          <p:spPr bwMode="auto">
            <a:xfrm>
              <a:off x="0" y="8100"/>
              <a:ext cx="4027" cy="4051"/>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8" name="Rectangle 6"/>
            <p:cNvSpPr>
              <a:spLocks noChangeArrowheads="1"/>
            </p:cNvSpPr>
            <p:nvPr/>
          </p:nvSpPr>
          <p:spPr bwMode="auto">
            <a:xfrm>
              <a:off x="0" y="12151"/>
              <a:ext cx="4027" cy="4050"/>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9" name="Rectangle 7"/>
            <p:cNvSpPr>
              <a:spLocks noChangeArrowheads="1"/>
            </p:cNvSpPr>
            <p:nvPr/>
          </p:nvSpPr>
          <p:spPr bwMode="auto">
            <a:xfrm>
              <a:off x="0" y="16201"/>
              <a:ext cx="4027" cy="4050"/>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0" name="Rectangle 8"/>
            <p:cNvSpPr>
              <a:spLocks noChangeArrowheads="1"/>
            </p:cNvSpPr>
            <p:nvPr/>
          </p:nvSpPr>
          <p:spPr bwMode="auto">
            <a:xfrm>
              <a:off x="0" y="20251"/>
              <a:ext cx="4027" cy="4051"/>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1" name="Rectangle 9"/>
            <p:cNvSpPr>
              <a:spLocks noChangeArrowheads="1"/>
            </p:cNvSpPr>
            <p:nvPr/>
          </p:nvSpPr>
          <p:spPr bwMode="auto">
            <a:xfrm>
              <a:off x="0" y="24302"/>
              <a:ext cx="4027" cy="4050"/>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2" name="Rectangle 10"/>
            <p:cNvSpPr>
              <a:spLocks noChangeArrowheads="1"/>
            </p:cNvSpPr>
            <p:nvPr/>
          </p:nvSpPr>
          <p:spPr bwMode="auto">
            <a:xfrm>
              <a:off x="0" y="28352"/>
              <a:ext cx="4027" cy="4051"/>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3" name="Rectangle 11"/>
            <p:cNvSpPr>
              <a:spLocks noChangeArrowheads="1"/>
            </p:cNvSpPr>
            <p:nvPr/>
          </p:nvSpPr>
          <p:spPr bwMode="auto">
            <a:xfrm>
              <a:off x="0" y="32403"/>
              <a:ext cx="4027" cy="4050"/>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4" name="Rectangle 12"/>
            <p:cNvSpPr>
              <a:spLocks noChangeArrowheads="1"/>
            </p:cNvSpPr>
            <p:nvPr/>
          </p:nvSpPr>
          <p:spPr bwMode="auto">
            <a:xfrm>
              <a:off x="0" y="36453"/>
              <a:ext cx="4027" cy="4050"/>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5" name="Rectangle 13"/>
            <p:cNvSpPr>
              <a:spLocks noChangeArrowheads="1"/>
            </p:cNvSpPr>
            <p:nvPr/>
          </p:nvSpPr>
          <p:spPr bwMode="auto">
            <a:xfrm>
              <a:off x="0" y="40446"/>
              <a:ext cx="4027" cy="4835"/>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6" name="Rectangle 14"/>
            <p:cNvSpPr>
              <a:spLocks noChangeArrowheads="1"/>
            </p:cNvSpPr>
            <p:nvPr/>
          </p:nvSpPr>
          <p:spPr bwMode="auto">
            <a:xfrm>
              <a:off x="0" y="44875"/>
              <a:ext cx="4027" cy="4051"/>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7" name="Rectangle 15"/>
            <p:cNvSpPr>
              <a:spLocks noChangeArrowheads="1"/>
            </p:cNvSpPr>
            <p:nvPr/>
          </p:nvSpPr>
          <p:spPr bwMode="auto">
            <a:xfrm>
              <a:off x="0" y="48897"/>
              <a:ext cx="4027" cy="4051"/>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8" name="Rectangle 16"/>
            <p:cNvSpPr>
              <a:spLocks noChangeArrowheads="1"/>
            </p:cNvSpPr>
            <p:nvPr/>
          </p:nvSpPr>
          <p:spPr bwMode="auto">
            <a:xfrm>
              <a:off x="0" y="52919"/>
              <a:ext cx="4027" cy="4051"/>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19" name="Rectangle 17"/>
            <p:cNvSpPr>
              <a:spLocks noChangeArrowheads="1"/>
            </p:cNvSpPr>
            <p:nvPr/>
          </p:nvSpPr>
          <p:spPr bwMode="auto">
            <a:xfrm>
              <a:off x="0" y="56913"/>
              <a:ext cx="4027" cy="4050"/>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20" name="Rectangle 18"/>
            <p:cNvSpPr>
              <a:spLocks noChangeArrowheads="1"/>
            </p:cNvSpPr>
            <p:nvPr/>
          </p:nvSpPr>
          <p:spPr bwMode="auto">
            <a:xfrm>
              <a:off x="0" y="60935"/>
              <a:ext cx="4027" cy="4050"/>
            </a:xfrm>
            <a:prstGeom prst="rect">
              <a:avLst/>
            </a:prstGeom>
            <a:solidFill>
              <a:srgbClr val="808080"/>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sp>
          <p:nvSpPr>
            <p:cNvPr id="21" name="Rectangle 19"/>
            <p:cNvSpPr>
              <a:spLocks noChangeArrowheads="1"/>
            </p:cNvSpPr>
            <p:nvPr/>
          </p:nvSpPr>
          <p:spPr bwMode="auto">
            <a:xfrm>
              <a:off x="0" y="64928"/>
              <a:ext cx="4027" cy="3674"/>
            </a:xfrm>
            <a:prstGeom prst="rect">
              <a:avLst/>
            </a:prstGeom>
            <a:solidFill>
              <a:srgbClr val="31849B"/>
            </a:solidFill>
            <a:ln w="12700">
              <a:noFill/>
              <a:miter lim="800000"/>
              <a:headEnd/>
              <a:tailEnd/>
            </a:ln>
          </p:spPr>
          <p:txBody>
            <a:bodyPr vert="horz" wrap="square" lIns="91440" tIns="45720" rIns="91440" bIns="45720" numCol="1" anchor="ctr" anchorCtr="0" compatLnSpc="1">
              <a:prstTxWarp prst="textNoShape">
                <a:avLst/>
              </a:prstTxWarp>
            </a:bodyPr>
            <a:lstStyle/>
            <a:p>
              <a:endParaRPr lang="es-ES"/>
            </a:p>
          </p:txBody>
        </p:sp>
      </p:grpSp>
      <p:pic>
        <p:nvPicPr>
          <p:cNvPr id="23" name="Obrázok 22">
            <a:extLst>
              <a:ext uri="{FF2B5EF4-FFF2-40B4-BE49-F238E27FC236}">
                <a16:creationId xmlns:a16="http://schemas.microsoft.com/office/drawing/2014/main" id="{E56DBC5F-F5A2-4FE2-8AF3-F5D1494DAF01}"/>
              </a:ext>
            </a:extLst>
          </p:cNvPr>
          <p:cNvPicPr>
            <a:picLocks noChangeAspect="1"/>
          </p:cNvPicPr>
          <p:nvPr/>
        </p:nvPicPr>
        <p:blipFill>
          <a:blip r:embed="rId3"/>
          <a:stretch>
            <a:fillRect/>
          </a:stretch>
        </p:blipFill>
        <p:spPr>
          <a:xfrm>
            <a:off x="6058529" y="3817136"/>
            <a:ext cx="2551347" cy="2290023"/>
          </a:xfrm>
          <a:prstGeom prst="rect">
            <a:avLst/>
          </a:prstGeom>
          <a:ln>
            <a:solidFill>
              <a:schemeClr val="accent1"/>
            </a:solidFill>
          </a:ln>
        </p:spPr>
      </p:pic>
      <p:pic>
        <p:nvPicPr>
          <p:cNvPr id="24" name="Obrázok 23">
            <a:extLst>
              <a:ext uri="{FF2B5EF4-FFF2-40B4-BE49-F238E27FC236}">
                <a16:creationId xmlns:a16="http://schemas.microsoft.com/office/drawing/2014/main" id="{C73010BB-E5B9-47E0-AC6A-C17DD8043BBF}"/>
              </a:ext>
            </a:extLst>
          </p:cNvPr>
          <p:cNvPicPr>
            <a:picLocks noChangeAspect="1"/>
          </p:cNvPicPr>
          <p:nvPr/>
        </p:nvPicPr>
        <p:blipFill>
          <a:blip r:embed="rId4"/>
          <a:stretch>
            <a:fillRect/>
          </a:stretch>
        </p:blipFill>
        <p:spPr>
          <a:xfrm>
            <a:off x="153727" y="3526033"/>
            <a:ext cx="2229688" cy="3311500"/>
          </a:xfrm>
          <a:prstGeom prst="rect">
            <a:avLst/>
          </a:prstGeom>
          <a:ln>
            <a:solidFill>
              <a:schemeClr val="accent1"/>
            </a:solidFill>
          </a:ln>
        </p:spPr>
      </p:pic>
      <p:pic>
        <p:nvPicPr>
          <p:cNvPr id="25" name="Obrázok 24">
            <a:extLst>
              <a:ext uri="{FF2B5EF4-FFF2-40B4-BE49-F238E27FC236}">
                <a16:creationId xmlns:a16="http://schemas.microsoft.com/office/drawing/2014/main" id="{0D70DFD9-4C4F-40DD-A8F9-96D7BF683876}"/>
              </a:ext>
            </a:extLst>
          </p:cNvPr>
          <p:cNvPicPr>
            <a:picLocks noChangeAspect="1"/>
          </p:cNvPicPr>
          <p:nvPr/>
        </p:nvPicPr>
        <p:blipFill>
          <a:blip r:embed="rId5"/>
          <a:stretch>
            <a:fillRect/>
          </a:stretch>
        </p:blipFill>
        <p:spPr>
          <a:xfrm>
            <a:off x="2642113" y="3526032"/>
            <a:ext cx="3144881" cy="3302125"/>
          </a:xfrm>
          <a:prstGeom prst="rect">
            <a:avLst/>
          </a:prstGeom>
          <a:ln>
            <a:solidFill>
              <a:schemeClr val="accent1"/>
            </a:solidFill>
          </a:ln>
        </p:spPr>
      </p:pic>
      <p:sp>
        <p:nvSpPr>
          <p:cNvPr id="27" name="Bublina reči: obdĺžnik 26">
            <a:extLst>
              <a:ext uri="{FF2B5EF4-FFF2-40B4-BE49-F238E27FC236}">
                <a16:creationId xmlns:a16="http://schemas.microsoft.com/office/drawing/2014/main" id="{CEBA40A5-6072-4DEB-84A3-EB3F53C1D6ED}"/>
              </a:ext>
            </a:extLst>
          </p:cNvPr>
          <p:cNvSpPr/>
          <p:nvPr/>
        </p:nvSpPr>
        <p:spPr>
          <a:xfrm>
            <a:off x="6804248" y="6499732"/>
            <a:ext cx="1488696" cy="241635"/>
          </a:xfrm>
          <a:prstGeom prst="wedgeRectCallout">
            <a:avLst>
              <a:gd name="adj1" fmla="val -163807"/>
              <a:gd name="adj2" fmla="val -520422"/>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dirty="0"/>
              <a:t>Ko</a:t>
            </a:r>
            <a:r>
              <a:rPr lang="sk-SK" dirty="0" err="1"/>
              <a:t>šice</a:t>
            </a:r>
            <a:endParaRPr lang="sk-SK"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sah 1">
            <a:extLst>
              <a:ext uri="{FF2B5EF4-FFF2-40B4-BE49-F238E27FC236}">
                <a16:creationId xmlns:a16="http://schemas.microsoft.com/office/drawing/2014/main" id="{B4E9430C-8838-43B8-BA2A-BA730575A09F}"/>
              </a:ext>
            </a:extLst>
          </p:cNvPr>
          <p:cNvSpPr>
            <a:spLocks noGrp="1"/>
          </p:cNvSpPr>
          <p:nvPr>
            <p:ph idx="1"/>
          </p:nvPr>
        </p:nvSpPr>
        <p:spPr/>
        <p:txBody>
          <a:bodyPr>
            <a:normAutofit/>
          </a:bodyPr>
          <a:lstStyle/>
          <a:p>
            <a:r>
              <a:rPr lang="en-GB" sz="3200" dirty="0">
                <a:effectLst/>
                <a:latin typeface="Calibri" panose="020F0502020204030204" pitchFamily="34" charset="0"/>
                <a:ea typeface="Calibri" panose="020F0502020204030204" pitchFamily="34" charset="0"/>
                <a:cs typeface="Times New Roman" panose="02020603050405020304" pitchFamily="18" charset="0"/>
              </a:rPr>
              <a:t>TU </a:t>
            </a:r>
            <a:r>
              <a:rPr lang="en-GB" sz="3200" dirty="0" err="1">
                <a:effectLst/>
                <a:latin typeface="Calibri" panose="020F0502020204030204" pitchFamily="34" charset="0"/>
                <a:ea typeface="Calibri" panose="020F0502020204030204" pitchFamily="34" charset="0"/>
                <a:cs typeface="Times New Roman" panose="02020603050405020304" pitchFamily="18" charset="0"/>
              </a:rPr>
              <a:t>Košice</a:t>
            </a:r>
            <a:r>
              <a:rPr lang="en-GB" sz="3200" dirty="0">
                <a:effectLst/>
                <a:latin typeface="Calibri" panose="020F0502020204030204" pitchFamily="34" charset="0"/>
                <a:ea typeface="Calibri" panose="020F0502020204030204" pitchFamily="34" charset="0"/>
                <a:cs typeface="Times New Roman" panose="02020603050405020304" pitchFamily="18" charset="0"/>
              </a:rPr>
              <a:t> has been receiving feedback from students for a long time and tries to support closer relations with its graduates</a:t>
            </a:r>
            <a:endParaRPr lang="sk-SK"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sk-SK" sz="3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3200" dirty="0">
                <a:effectLst/>
                <a:latin typeface="Calibri" panose="020F0502020204030204" pitchFamily="34" charset="0"/>
                <a:ea typeface="Calibri" panose="020F0502020204030204" pitchFamily="34" charset="0"/>
                <a:cs typeface="Times New Roman" panose="02020603050405020304" pitchFamily="18" charset="0"/>
              </a:rPr>
              <a:t>monitoring the employability of graduates is </a:t>
            </a:r>
            <a:r>
              <a:rPr lang="en-GB" sz="3200" b="1" dirty="0">
                <a:effectLst/>
                <a:latin typeface="Calibri" panose="020F0502020204030204" pitchFamily="34" charset="0"/>
                <a:ea typeface="Calibri" panose="020F0502020204030204" pitchFamily="34" charset="0"/>
                <a:cs typeface="Times New Roman" panose="02020603050405020304" pitchFamily="18" charset="0"/>
              </a:rPr>
              <a:t>uncoordinated </a:t>
            </a:r>
            <a:r>
              <a:rPr lang="en-GB" sz="3200" dirty="0">
                <a:effectLst/>
                <a:latin typeface="Calibri" panose="020F0502020204030204" pitchFamily="34" charset="0"/>
                <a:ea typeface="Calibri" panose="020F0502020204030204" pitchFamily="34" charset="0"/>
                <a:cs typeface="Times New Roman" panose="02020603050405020304" pitchFamily="18" charset="0"/>
              </a:rPr>
              <a:t>and </a:t>
            </a:r>
            <a:r>
              <a:rPr lang="en-GB" sz="3200" b="1" dirty="0">
                <a:effectLst/>
                <a:latin typeface="Calibri" panose="020F0502020204030204" pitchFamily="34" charset="0"/>
                <a:ea typeface="Calibri" panose="020F0502020204030204" pitchFamily="34" charset="0"/>
                <a:cs typeface="Times New Roman" panose="02020603050405020304" pitchFamily="18" charset="0"/>
              </a:rPr>
              <a:t>one-off</a:t>
            </a:r>
            <a:r>
              <a:rPr lang="en-GB" sz="3200" dirty="0">
                <a:effectLst/>
                <a:latin typeface="Calibri" panose="020F0502020204030204" pitchFamily="34" charset="0"/>
                <a:ea typeface="Calibri" panose="020F0502020204030204" pitchFamily="34" charset="0"/>
                <a:cs typeface="Times New Roman" panose="02020603050405020304" pitchFamily="18" charset="0"/>
              </a:rPr>
              <a:t> and takes place at the level of faculties. </a:t>
            </a:r>
            <a:endParaRPr lang="sk-SK"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sk-SK" dirty="0"/>
          </a:p>
        </p:txBody>
      </p:sp>
      <p:sp>
        <p:nvSpPr>
          <p:cNvPr id="3" name="Nadpis 2">
            <a:extLst>
              <a:ext uri="{FF2B5EF4-FFF2-40B4-BE49-F238E27FC236}">
                <a16:creationId xmlns:a16="http://schemas.microsoft.com/office/drawing/2014/main" id="{6EDD4E78-3BB2-4C53-9B5B-411A1073649B}"/>
              </a:ext>
            </a:extLst>
          </p:cNvPr>
          <p:cNvSpPr>
            <a:spLocks noGrp="1"/>
          </p:cNvSpPr>
          <p:nvPr>
            <p:ph type="title"/>
          </p:nvPr>
        </p:nvSpPr>
        <p:spPr/>
        <p:txBody>
          <a:bodyPr/>
          <a:lstStyle/>
          <a:p>
            <a:r>
              <a:rPr lang="sk-SK" b="1" dirty="0"/>
              <a:t>HISTORY OF TRACKING</a:t>
            </a:r>
          </a:p>
        </p:txBody>
      </p:sp>
    </p:spTree>
    <p:extLst>
      <p:ext uri="{BB962C8B-B14F-4D97-AF65-F5344CB8AC3E}">
        <p14:creationId xmlns:p14="http://schemas.microsoft.com/office/powerpoint/2010/main" val="3309675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sah 1">
            <a:extLst>
              <a:ext uri="{FF2B5EF4-FFF2-40B4-BE49-F238E27FC236}">
                <a16:creationId xmlns:a16="http://schemas.microsoft.com/office/drawing/2014/main" id="{17BD4E13-0351-4076-A8B5-9CC700A0E2AE}"/>
              </a:ext>
            </a:extLst>
          </p:cNvPr>
          <p:cNvSpPr>
            <a:spLocks noGrp="1"/>
          </p:cNvSpPr>
          <p:nvPr>
            <p:ph idx="1"/>
          </p:nvPr>
        </p:nvSpPr>
        <p:spPr/>
        <p:txBody>
          <a:bodyPr>
            <a:normAutofit fontScale="85000" lnSpcReduction="10000"/>
          </a:bodyPr>
          <a:lstStyle/>
          <a:p>
            <a:r>
              <a:rPr lang="en-GB" sz="3200" dirty="0">
                <a:effectLst/>
                <a:latin typeface="Calibri" panose="020F0502020204030204" pitchFamily="34" charset="0"/>
                <a:ea typeface="Calibri" panose="020F0502020204030204" pitchFamily="34" charset="0"/>
                <a:cs typeface="Times New Roman" panose="02020603050405020304" pitchFamily="18" charset="0"/>
              </a:rPr>
              <a:t>At present, the Slovak Accreditation Agency for Higher Education is striving to increase the quality of </a:t>
            </a:r>
            <a:r>
              <a:rPr lang="sk-SK" sz="3200" dirty="0" err="1">
                <a:effectLst/>
                <a:latin typeface="Calibri" panose="020F0502020204030204" pitchFamily="34" charset="0"/>
                <a:ea typeface="Calibri" panose="020F0502020204030204" pitchFamily="34" charset="0"/>
                <a:cs typeface="Times New Roman" panose="02020603050405020304" pitchFamily="18" charset="0"/>
              </a:rPr>
              <a:t>HEIs</a:t>
            </a:r>
            <a:r>
              <a:rPr lang="en-GB" sz="3200" dirty="0">
                <a:effectLst/>
                <a:latin typeface="Calibri" panose="020F0502020204030204" pitchFamily="34" charset="0"/>
                <a:ea typeface="Calibri" panose="020F0502020204030204" pitchFamily="34" charset="0"/>
                <a:cs typeface="Times New Roman" panose="02020603050405020304" pitchFamily="18" charset="0"/>
              </a:rPr>
              <a:t> and has prepared </a:t>
            </a:r>
            <a:r>
              <a:rPr lang="en-GB" sz="3200" b="1" dirty="0">
                <a:effectLst/>
                <a:latin typeface="Calibri" panose="020F0502020204030204" pitchFamily="34" charset="0"/>
                <a:ea typeface="Calibri" panose="020F0502020204030204" pitchFamily="34" charset="0"/>
                <a:cs typeface="Times New Roman" panose="02020603050405020304" pitchFamily="18" charset="0"/>
              </a:rPr>
              <a:t>new standards </a:t>
            </a:r>
            <a:r>
              <a:rPr lang="en-GB" sz="3200" dirty="0">
                <a:effectLst/>
                <a:latin typeface="Calibri" panose="020F0502020204030204" pitchFamily="34" charset="0"/>
                <a:ea typeface="Calibri" panose="020F0502020204030204" pitchFamily="34" charset="0"/>
                <a:cs typeface="Times New Roman" panose="02020603050405020304" pitchFamily="18" charset="0"/>
              </a:rPr>
              <a:t>for universities. </a:t>
            </a:r>
            <a:endParaRPr lang="sk-SK"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sk-SK" sz="3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3200" dirty="0">
                <a:effectLst/>
                <a:latin typeface="Calibri" panose="020F0502020204030204" pitchFamily="34" charset="0"/>
                <a:ea typeface="Calibri" panose="020F0502020204030204" pitchFamily="34" charset="0"/>
                <a:cs typeface="Times New Roman" panose="02020603050405020304" pitchFamily="18" charset="0"/>
              </a:rPr>
              <a:t>Universities are </a:t>
            </a:r>
            <a:r>
              <a:rPr lang="en-GB" sz="3200" b="1" dirty="0">
                <a:effectLst/>
                <a:latin typeface="Calibri" panose="020F0502020204030204" pitchFamily="34" charset="0"/>
                <a:ea typeface="Calibri" panose="020F0502020204030204" pitchFamily="34" charset="0"/>
                <a:cs typeface="Times New Roman" panose="02020603050405020304" pitchFamily="18" charset="0"/>
              </a:rPr>
              <a:t>obliged to collect, analyse and use relevant information for effective management of the study programs and other activities. </a:t>
            </a:r>
            <a:endParaRPr lang="sk-SK" sz="3200" b="1" dirty="0">
              <a:effectLst/>
              <a:latin typeface="Calibri" panose="020F0502020204030204" pitchFamily="34" charset="0"/>
              <a:ea typeface="Calibri" panose="020F0502020204030204" pitchFamily="34" charset="0"/>
              <a:cs typeface="Times New Roman" panose="02020603050405020304" pitchFamily="18" charset="0"/>
            </a:endParaRPr>
          </a:p>
          <a:p>
            <a:endParaRPr lang="sk-SK" sz="3200" b="1" dirty="0">
              <a:effectLst/>
              <a:latin typeface="Calibri" panose="020F0502020204030204" pitchFamily="34" charset="0"/>
              <a:ea typeface="Calibri" panose="020F0502020204030204" pitchFamily="34" charset="0"/>
              <a:cs typeface="Times New Roman" panose="02020603050405020304" pitchFamily="18" charset="0"/>
            </a:endParaRPr>
          </a:p>
          <a:p>
            <a:r>
              <a:rPr lang="en-GB" sz="3200" dirty="0">
                <a:effectLst/>
                <a:latin typeface="Calibri" panose="020F0502020204030204" pitchFamily="34" charset="0"/>
                <a:ea typeface="Calibri" panose="020F0502020204030204" pitchFamily="34" charset="0"/>
                <a:cs typeface="Times New Roman" panose="02020603050405020304" pitchFamily="18" charset="0"/>
              </a:rPr>
              <a:t>The key indicators of education also include the </a:t>
            </a:r>
            <a:r>
              <a:rPr lang="en-GB" sz="3200" b="1" dirty="0">
                <a:effectLst/>
                <a:latin typeface="Calibri" panose="020F0502020204030204" pitchFamily="34" charset="0"/>
                <a:ea typeface="Calibri" panose="020F0502020204030204" pitchFamily="34" charset="0"/>
                <a:cs typeface="Times New Roman" panose="02020603050405020304" pitchFamily="18" charset="0"/>
              </a:rPr>
              <a:t>opinions of graduates</a:t>
            </a:r>
            <a:r>
              <a:rPr lang="en-GB" sz="3200" dirty="0">
                <a:effectLst/>
                <a:latin typeface="Calibri" panose="020F0502020204030204" pitchFamily="34" charset="0"/>
                <a:ea typeface="Calibri" panose="020F0502020204030204" pitchFamily="34" charset="0"/>
                <a:cs typeface="Times New Roman" panose="02020603050405020304" pitchFamily="18" charset="0"/>
              </a:rPr>
              <a:t> and employers and the employment of graduates</a:t>
            </a:r>
            <a:r>
              <a:rPr lang="sk-SK" sz="3200" dirty="0">
                <a:effectLst/>
                <a:latin typeface="Calibri" panose="020F0502020204030204" pitchFamily="34" charset="0"/>
                <a:ea typeface="Calibri" panose="020F0502020204030204" pitchFamily="34" charset="0"/>
                <a:cs typeface="Times New Roman" panose="02020603050405020304" pitchFamily="18" charset="0"/>
              </a:rPr>
              <a:t>.</a:t>
            </a:r>
          </a:p>
          <a:p>
            <a:endParaRPr lang="sk-SK"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sk-SK" dirty="0"/>
          </a:p>
        </p:txBody>
      </p:sp>
      <p:sp>
        <p:nvSpPr>
          <p:cNvPr id="3" name="Nadpis 2">
            <a:extLst>
              <a:ext uri="{FF2B5EF4-FFF2-40B4-BE49-F238E27FC236}">
                <a16:creationId xmlns:a16="http://schemas.microsoft.com/office/drawing/2014/main" id="{9555C0E9-226E-4E07-AD87-898783EF17B0}"/>
              </a:ext>
            </a:extLst>
          </p:cNvPr>
          <p:cNvSpPr>
            <a:spLocks noGrp="1"/>
          </p:cNvSpPr>
          <p:nvPr>
            <p:ph type="title"/>
          </p:nvPr>
        </p:nvSpPr>
        <p:spPr>
          <a:xfrm>
            <a:off x="-540568" y="274638"/>
            <a:ext cx="6707088" cy="1143000"/>
          </a:xfrm>
        </p:spPr>
        <p:txBody>
          <a:bodyPr/>
          <a:lstStyle/>
          <a:p>
            <a:r>
              <a:rPr lang="sk-SK" b="1" dirty="0"/>
              <a:t>OPPORTUNITY</a:t>
            </a:r>
          </a:p>
        </p:txBody>
      </p:sp>
      <p:pic>
        <p:nvPicPr>
          <p:cNvPr id="4" name="Obrázok 3">
            <a:extLst>
              <a:ext uri="{FF2B5EF4-FFF2-40B4-BE49-F238E27FC236}">
                <a16:creationId xmlns:a16="http://schemas.microsoft.com/office/drawing/2014/main" id="{E29C4677-E1EB-4F1B-9291-5CE8B24CB2A7}"/>
              </a:ext>
            </a:extLst>
          </p:cNvPr>
          <p:cNvPicPr>
            <a:picLocks noChangeAspect="1"/>
          </p:cNvPicPr>
          <p:nvPr/>
        </p:nvPicPr>
        <p:blipFill>
          <a:blip r:embed="rId2"/>
          <a:stretch>
            <a:fillRect/>
          </a:stretch>
        </p:blipFill>
        <p:spPr>
          <a:xfrm>
            <a:off x="5868144" y="65088"/>
            <a:ext cx="2933700" cy="1562100"/>
          </a:xfrm>
          <a:prstGeom prst="rect">
            <a:avLst/>
          </a:prstGeom>
          <a:ln>
            <a:solidFill>
              <a:schemeClr val="accent1"/>
            </a:solidFill>
          </a:ln>
        </p:spPr>
      </p:pic>
    </p:spTree>
    <p:extLst>
      <p:ext uri="{BB962C8B-B14F-4D97-AF65-F5344CB8AC3E}">
        <p14:creationId xmlns:p14="http://schemas.microsoft.com/office/powerpoint/2010/main" val="3778615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sah 1">
            <a:extLst>
              <a:ext uri="{FF2B5EF4-FFF2-40B4-BE49-F238E27FC236}">
                <a16:creationId xmlns:a16="http://schemas.microsoft.com/office/drawing/2014/main" id="{49AD3A7E-CDBE-4ADB-A8FD-22E5471C599D}"/>
              </a:ext>
            </a:extLst>
          </p:cNvPr>
          <p:cNvSpPr>
            <a:spLocks noGrp="1"/>
          </p:cNvSpPr>
          <p:nvPr>
            <p:ph idx="1"/>
          </p:nvPr>
        </p:nvSpPr>
        <p:spPr>
          <a:xfrm>
            <a:off x="457200" y="1340768"/>
            <a:ext cx="8229600" cy="4785395"/>
          </a:xfrm>
        </p:spPr>
        <p:txBody>
          <a:bodyPr>
            <a:normAutofit fontScale="92500" lnSpcReduction="10000"/>
          </a:bodyPr>
          <a:lstStyle/>
          <a:p>
            <a:r>
              <a:rPr lang="en-GB" sz="2400" dirty="0">
                <a:effectLst/>
                <a:latin typeface="Calibri" panose="020F0502020204030204" pitchFamily="34" charset="0"/>
                <a:ea typeface="Calibri" panose="020F0502020204030204" pitchFamily="34" charset="0"/>
                <a:cs typeface="Times New Roman" panose="02020603050405020304" pitchFamily="18" charset="0"/>
              </a:rPr>
              <a:t>The Technical University, as ON TRACK project Applicant, has decided to introduce ON TRACK system for monitoring the employability of its graduates. </a:t>
            </a:r>
            <a:endParaRPr lang="sk-SK" sz="2400" dirty="0">
              <a:effectLst/>
              <a:latin typeface="Calibri" panose="020F0502020204030204" pitchFamily="34" charset="0"/>
              <a:ea typeface="Calibri" panose="020F0502020204030204" pitchFamily="34" charset="0"/>
              <a:cs typeface="Times New Roman" panose="02020603050405020304" pitchFamily="18" charset="0"/>
            </a:endParaRPr>
          </a:p>
          <a:p>
            <a:endParaRPr lang="sk-SK" sz="2400" dirty="0">
              <a:effectLst/>
              <a:latin typeface="Calibri" panose="020F0502020204030204" pitchFamily="34" charset="0"/>
              <a:ea typeface="Calibri" panose="020F0502020204030204" pitchFamily="34" charset="0"/>
              <a:cs typeface="Times New Roman" panose="02020603050405020304" pitchFamily="18" charset="0"/>
            </a:endParaRPr>
          </a:p>
          <a:p>
            <a:r>
              <a:rPr lang="en-GB" sz="2400" dirty="0">
                <a:effectLst/>
                <a:latin typeface="Calibri" panose="020F0502020204030204" pitchFamily="34" charset="0"/>
                <a:ea typeface="Calibri" panose="020F0502020204030204" pitchFamily="34" charset="0"/>
                <a:cs typeface="Times New Roman" panose="02020603050405020304" pitchFamily="18" charset="0"/>
              </a:rPr>
              <a:t>Three employees of TU </a:t>
            </a:r>
            <a:r>
              <a:rPr lang="en-GB" sz="2400" dirty="0" err="1">
                <a:effectLst/>
                <a:latin typeface="Calibri" panose="020F0502020204030204" pitchFamily="34" charset="0"/>
                <a:ea typeface="Calibri" panose="020F0502020204030204" pitchFamily="34" charset="0"/>
                <a:cs typeface="Times New Roman" panose="02020603050405020304" pitchFamily="18" charset="0"/>
              </a:rPr>
              <a:t>Košice</a:t>
            </a:r>
            <a:r>
              <a:rPr lang="en-GB" sz="2400" dirty="0">
                <a:effectLst/>
                <a:latin typeface="Calibri" panose="020F0502020204030204" pitchFamily="34" charset="0"/>
                <a:ea typeface="Calibri" panose="020F0502020204030204" pitchFamily="34" charset="0"/>
                <a:cs typeface="Times New Roman" panose="02020603050405020304" pitchFamily="18" charset="0"/>
              </a:rPr>
              <a:t> </a:t>
            </a:r>
            <a:endParaRPr lang="sk-SK"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participated in training in Athens </a:t>
            </a:r>
            <a:endParaRPr lang="sk-SK"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(employee of the study department of the</a:t>
            </a:r>
            <a:endParaRPr lang="sk-SK"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Rector's Office, </a:t>
            </a:r>
            <a:r>
              <a:rPr lang="sk-SK" sz="2400" dirty="0">
                <a:effectLst/>
                <a:latin typeface="Calibri" panose="020F0502020204030204" pitchFamily="34" charset="0"/>
                <a:ea typeface="Calibri" panose="020F0502020204030204" pitchFamily="34" charset="0"/>
                <a:cs typeface="Times New Roman" panose="02020603050405020304" pitchFamily="18" charset="0"/>
              </a:rPr>
              <a:t>V</a:t>
            </a:r>
            <a:r>
              <a:rPr lang="en-GB" sz="2400" dirty="0">
                <a:effectLst/>
                <a:latin typeface="Calibri" panose="020F0502020204030204" pitchFamily="34" charset="0"/>
                <a:ea typeface="Calibri" panose="020F0502020204030204" pitchFamily="34" charset="0"/>
                <a:cs typeface="Times New Roman" panose="02020603050405020304" pitchFamily="18" charset="0"/>
              </a:rPr>
              <a:t>ice-dean for education of one </a:t>
            </a:r>
            <a:endParaRPr lang="sk-SK"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of the faculties and one of the ON TRACK </a:t>
            </a:r>
            <a:endParaRPr lang="sk-SK"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project experts), where they actively worked </a:t>
            </a:r>
            <a:endParaRPr lang="sk-SK"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on adapting the questionnaire survey for EQF </a:t>
            </a:r>
            <a:endParaRPr lang="sk-SK"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level 6-7.</a:t>
            </a:r>
            <a:endParaRPr lang="sk-SK"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 </a:t>
            </a:r>
            <a:endParaRPr lang="sk-SK" sz="2400" dirty="0">
              <a:effectLst/>
              <a:latin typeface="Calibri" panose="020F0502020204030204" pitchFamily="34" charset="0"/>
              <a:ea typeface="Calibri" panose="020F0502020204030204" pitchFamily="34" charset="0"/>
              <a:cs typeface="Times New Roman" panose="02020603050405020304" pitchFamily="18" charset="0"/>
            </a:endParaRPr>
          </a:p>
          <a:p>
            <a:endParaRPr lang="sk-SK" dirty="0"/>
          </a:p>
        </p:txBody>
      </p:sp>
      <p:sp>
        <p:nvSpPr>
          <p:cNvPr id="3" name="Nadpis 2">
            <a:extLst>
              <a:ext uri="{FF2B5EF4-FFF2-40B4-BE49-F238E27FC236}">
                <a16:creationId xmlns:a16="http://schemas.microsoft.com/office/drawing/2014/main" id="{87D6FF90-079A-4518-A8CF-DE1B1E25DB38}"/>
              </a:ext>
            </a:extLst>
          </p:cNvPr>
          <p:cNvSpPr>
            <a:spLocks noGrp="1"/>
          </p:cNvSpPr>
          <p:nvPr>
            <p:ph type="title"/>
          </p:nvPr>
        </p:nvSpPr>
        <p:spPr/>
        <p:txBody>
          <a:bodyPr>
            <a:normAutofit fontScale="90000"/>
          </a:bodyPr>
          <a:lstStyle/>
          <a:p>
            <a:r>
              <a:rPr lang="en-US" b="1" dirty="0"/>
              <a:t>Experience with the On Track system </a:t>
            </a:r>
            <a:endParaRPr lang="sk-SK" b="1" dirty="0"/>
          </a:p>
        </p:txBody>
      </p:sp>
      <p:pic>
        <p:nvPicPr>
          <p:cNvPr id="4" name="Obrázok 3">
            <a:extLst>
              <a:ext uri="{FF2B5EF4-FFF2-40B4-BE49-F238E27FC236}">
                <a16:creationId xmlns:a16="http://schemas.microsoft.com/office/drawing/2014/main" id="{05A2848D-BC48-49E4-A826-4CC41B109D2A}"/>
              </a:ext>
            </a:extLst>
          </p:cNvPr>
          <p:cNvPicPr>
            <a:picLocks noChangeAspect="1"/>
          </p:cNvPicPr>
          <p:nvPr/>
        </p:nvPicPr>
        <p:blipFill>
          <a:blip r:embed="rId3"/>
          <a:stretch>
            <a:fillRect/>
          </a:stretch>
        </p:blipFill>
        <p:spPr>
          <a:xfrm>
            <a:off x="5868144" y="2539873"/>
            <a:ext cx="2835431" cy="2126573"/>
          </a:xfrm>
          <a:prstGeom prst="rect">
            <a:avLst/>
          </a:prstGeom>
          <a:ln>
            <a:solidFill>
              <a:schemeClr val="accent1"/>
            </a:solidFill>
          </a:ln>
        </p:spPr>
      </p:pic>
    </p:spTree>
    <p:extLst>
      <p:ext uri="{BB962C8B-B14F-4D97-AF65-F5344CB8AC3E}">
        <p14:creationId xmlns:p14="http://schemas.microsoft.com/office/powerpoint/2010/main" val="3486357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sah 1">
            <a:extLst>
              <a:ext uri="{FF2B5EF4-FFF2-40B4-BE49-F238E27FC236}">
                <a16:creationId xmlns:a16="http://schemas.microsoft.com/office/drawing/2014/main" id="{A06B7B90-553A-468F-AD7D-447BC590BAC3}"/>
              </a:ext>
            </a:extLst>
          </p:cNvPr>
          <p:cNvSpPr>
            <a:spLocks noGrp="1"/>
          </p:cNvSpPr>
          <p:nvPr>
            <p:ph idx="1"/>
          </p:nvPr>
        </p:nvSpPr>
        <p:spPr>
          <a:xfrm>
            <a:off x="179512" y="447749"/>
            <a:ext cx="8496944" cy="6135613"/>
          </a:xfrm>
        </p:spPr>
        <p:txBody>
          <a:bodyPr>
            <a:noAutofit/>
          </a:bodyPr>
          <a:lstStyle/>
          <a:p>
            <a:r>
              <a:rPr lang="en-GB" sz="2400" b="1" dirty="0">
                <a:effectLst/>
                <a:latin typeface="Calibri" panose="020F0502020204030204" pitchFamily="34" charset="0"/>
                <a:ea typeface="Calibri" panose="020F0502020204030204" pitchFamily="34" charset="0"/>
                <a:cs typeface="Times New Roman" panose="02020603050405020304" pitchFamily="18" charset="0"/>
              </a:rPr>
              <a:t>The first obstacle </a:t>
            </a:r>
            <a:r>
              <a:rPr lang="en-GB" sz="2400" dirty="0">
                <a:effectLst/>
                <a:latin typeface="Calibri" panose="020F0502020204030204" pitchFamily="34" charset="0"/>
                <a:ea typeface="Calibri" panose="020F0502020204030204" pitchFamily="34" charset="0"/>
                <a:cs typeface="Times New Roman" panose="02020603050405020304" pitchFamily="18" charset="0"/>
              </a:rPr>
              <a:t>which they identified was </a:t>
            </a:r>
            <a:endParaRPr lang="sk-SK" sz="2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obtaining </a:t>
            </a:r>
            <a:r>
              <a:rPr lang="en-GB" sz="2400" b="1" u="sng" dirty="0">
                <a:effectLst/>
                <a:latin typeface="Calibri" panose="020F0502020204030204" pitchFamily="34" charset="0"/>
                <a:ea typeface="Calibri" panose="020F0502020204030204" pitchFamily="34" charset="0"/>
                <a:cs typeface="Times New Roman" panose="02020603050405020304" pitchFamily="18" charset="0"/>
              </a:rPr>
              <a:t>consent</a:t>
            </a:r>
            <a:r>
              <a:rPr lang="en-GB" sz="2400" dirty="0">
                <a:effectLst/>
                <a:latin typeface="Calibri" panose="020F0502020204030204" pitchFamily="34" charset="0"/>
                <a:ea typeface="Calibri" panose="020F0502020204030204" pitchFamily="34" charset="0"/>
                <a:cs typeface="Times New Roman" panose="02020603050405020304" pitchFamily="18" charset="0"/>
              </a:rPr>
              <a:t> to participate in the survey.</a:t>
            </a:r>
            <a:endParaRPr lang="sk-SK"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All graduating students </a:t>
            </a:r>
            <a:r>
              <a:rPr lang="en-GB" sz="2400" b="1" dirty="0">
                <a:effectLst/>
                <a:latin typeface="Calibri" panose="020F0502020204030204" pitchFamily="34" charset="0"/>
                <a:ea typeface="Calibri" panose="020F0502020204030204" pitchFamily="34" charset="0"/>
                <a:cs typeface="Times New Roman" panose="02020603050405020304" pitchFamily="18" charset="0"/>
              </a:rPr>
              <a:t>were contacted </a:t>
            </a:r>
            <a:r>
              <a:rPr lang="en-GB" sz="2400" dirty="0">
                <a:effectLst/>
                <a:latin typeface="Calibri" panose="020F0502020204030204" pitchFamily="34" charset="0"/>
                <a:ea typeface="Calibri" panose="020F0502020204030204" pitchFamily="34" charset="0"/>
                <a:cs typeface="Times New Roman" panose="02020603050405020304" pitchFamily="18" charset="0"/>
              </a:rPr>
              <a:t>with </a:t>
            </a:r>
            <a:endParaRPr lang="sk-SK"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a request to obtain a private email address, to which it will be possible to send them a questionnaire after graduation. </a:t>
            </a:r>
            <a:endParaRPr lang="sk-SK"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GB" sz="2400" dirty="0">
                <a:effectLst/>
                <a:latin typeface="Calibri" panose="020F0502020204030204" pitchFamily="34" charset="0"/>
                <a:ea typeface="Calibri" panose="020F0502020204030204" pitchFamily="34" charset="0"/>
                <a:cs typeface="Times New Roman" panose="02020603050405020304" pitchFamily="18" charset="0"/>
              </a:rPr>
              <a:t>All students of TU </a:t>
            </a:r>
            <a:r>
              <a:rPr lang="en-GB" sz="2400" dirty="0" err="1">
                <a:effectLst/>
                <a:latin typeface="Calibri" panose="020F0502020204030204" pitchFamily="34" charset="0"/>
                <a:ea typeface="Calibri" panose="020F0502020204030204" pitchFamily="34" charset="0"/>
                <a:cs typeface="Times New Roman" panose="02020603050405020304" pitchFamily="18" charset="0"/>
              </a:rPr>
              <a:t>Košice</a:t>
            </a:r>
            <a:r>
              <a:rPr lang="en-GB" sz="2400" dirty="0">
                <a:effectLst/>
                <a:latin typeface="Calibri" panose="020F0502020204030204" pitchFamily="34" charset="0"/>
                <a:ea typeface="Calibri" panose="020F0502020204030204" pitchFamily="34" charset="0"/>
                <a:cs typeface="Times New Roman" panose="02020603050405020304" pitchFamily="18" charset="0"/>
              </a:rPr>
              <a:t> have school email addresses, which, however, are only valid for a limited period after graduation. Obtaining new email addresses as well as consent was key to conducting the survey. </a:t>
            </a:r>
            <a:endParaRPr lang="sk-SK" sz="2400" dirty="0">
              <a:latin typeface="Calibri" panose="020F0502020204030204" pitchFamily="34" charset="0"/>
              <a:ea typeface="Calibri" panose="020F0502020204030204" pitchFamily="34" charset="0"/>
              <a:cs typeface="Times New Roman" panose="02020603050405020304" pitchFamily="18" charset="0"/>
            </a:endParaRPr>
          </a:p>
          <a:p>
            <a:r>
              <a:rPr lang="en-GB" sz="2400" dirty="0">
                <a:effectLst/>
                <a:latin typeface="Calibri" panose="020F0502020204030204" pitchFamily="34" charset="0"/>
                <a:ea typeface="Calibri" panose="020F0502020204030204" pitchFamily="34" charset="0"/>
                <a:cs typeface="Times New Roman" panose="02020603050405020304" pitchFamily="18" charset="0"/>
              </a:rPr>
              <a:t>Subsequently, the ON TRACK survey was conducted in the months of </a:t>
            </a:r>
            <a:r>
              <a:rPr lang="en-GB" sz="2400" b="1" dirty="0">
                <a:effectLst/>
                <a:latin typeface="Calibri" panose="020F0502020204030204" pitchFamily="34" charset="0"/>
                <a:ea typeface="Calibri" panose="020F0502020204030204" pitchFamily="34" charset="0"/>
                <a:cs typeface="Times New Roman" panose="02020603050405020304" pitchFamily="18" charset="0"/>
              </a:rPr>
              <a:t>September to November 2020 </a:t>
            </a:r>
            <a:r>
              <a:rPr lang="en-GB" sz="2400" dirty="0">
                <a:effectLst/>
                <a:latin typeface="Calibri" panose="020F0502020204030204" pitchFamily="34" charset="0"/>
                <a:ea typeface="Calibri" panose="020F0502020204030204" pitchFamily="34" charset="0"/>
                <a:cs typeface="Times New Roman" panose="02020603050405020304" pitchFamily="18" charset="0"/>
              </a:rPr>
              <a:t>on a sample of </a:t>
            </a:r>
            <a:r>
              <a:rPr lang="en-GB" sz="2400" b="1" dirty="0">
                <a:latin typeface="Calibri" panose="020F0502020204030204" pitchFamily="34" charset="0"/>
                <a:cs typeface="Times New Roman" panose="02020603050405020304" pitchFamily="18" charset="0"/>
              </a:rPr>
              <a:t>620 graduates from 2020 </a:t>
            </a:r>
            <a:r>
              <a:rPr lang="en-GB" sz="2400" dirty="0">
                <a:latin typeface="Calibri" panose="020F0502020204030204" pitchFamily="34" charset="0"/>
                <a:cs typeface="Times New Roman" panose="02020603050405020304" pitchFamily="18" charset="0"/>
              </a:rPr>
              <a:t>and </a:t>
            </a:r>
            <a:r>
              <a:rPr lang="en-GB" sz="2400" b="1" dirty="0">
                <a:latin typeface="Calibri" panose="020F0502020204030204" pitchFamily="34" charset="0"/>
                <a:cs typeface="Times New Roman" panose="02020603050405020304" pitchFamily="18" charset="0"/>
              </a:rPr>
              <a:t>2</a:t>
            </a:r>
            <a:r>
              <a:rPr lang="sk-SK" sz="2400" b="1" dirty="0">
                <a:latin typeface="Calibri" panose="020F0502020204030204" pitchFamily="34" charset="0"/>
                <a:cs typeface="Times New Roman" panose="02020603050405020304" pitchFamily="18" charset="0"/>
              </a:rPr>
              <a:t>.</a:t>
            </a:r>
            <a:r>
              <a:rPr lang="en-GB" sz="2400" b="1" dirty="0">
                <a:latin typeface="Calibri" panose="020F0502020204030204" pitchFamily="34" charset="0"/>
                <a:cs typeface="Times New Roman" panose="02020603050405020304" pitchFamily="18" charset="0"/>
              </a:rPr>
              <a:t>500 graduates from previous years</a:t>
            </a:r>
            <a:r>
              <a:rPr lang="en-GB" sz="2400" dirty="0">
                <a:latin typeface="Calibri" panose="020F0502020204030204" pitchFamily="34" charset="0"/>
                <a:cs typeface="Times New Roman" panose="02020603050405020304" pitchFamily="18" charset="0"/>
              </a:rPr>
              <a:t>. </a:t>
            </a:r>
            <a:endParaRPr lang="sk-SK" sz="2400" dirty="0">
              <a:latin typeface="Calibri" panose="020F0502020204030204" pitchFamily="34" charset="0"/>
              <a:cs typeface="Times New Roman" panose="02020603050405020304" pitchFamily="18" charset="0"/>
            </a:endParaRPr>
          </a:p>
          <a:p>
            <a:r>
              <a:rPr lang="en-GB" sz="2400" dirty="0">
                <a:latin typeface="Calibri" panose="020F0502020204030204" pitchFamily="34" charset="0"/>
                <a:cs typeface="Times New Roman" panose="02020603050405020304" pitchFamily="18" charset="0"/>
              </a:rPr>
              <a:t>Three times during the 6 weeks of the survey, a reminder </a:t>
            </a:r>
            <a:r>
              <a:rPr lang="en-GB" sz="2400" dirty="0">
                <a:effectLst/>
                <a:latin typeface="Calibri" panose="020F0502020204030204" pitchFamily="34" charset="0"/>
                <a:ea typeface="Calibri" panose="020F0502020204030204" pitchFamily="34" charset="0"/>
                <a:cs typeface="Times New Roman" panose="02020603050405020304" pitchFamily="18" charset="0"/>
              </a:rPr>
              <a:t>has</a:t>
            </a:r>
            <a:r>
              <a:rPr lang="sk-SK" sz="2400" dirty="0">
                <a:effectLst/>
                <a:latin typeface="Calibri" panose="020F0502020204030204" pitchFamily="34" charset="0"/>
                <a:ea typeface="Calibri" panose="020F0502020204030204" pitchFamily="34" charset="0"/>
                <a:cs typeface="Times New Roman" panose="02020603050405020304" pitchFamily="18" charset="0"/>
              </a:rPr>
              <a:t>/</a:t>
            </a:r>
            <a:r>
              <a:rPr lang="sk-SK" sz="2400" dirty="0" err="1">
                <a:effectLst/>
                <a:latin typeface="Calibri" panose="020F0502020204030204" pitchFamily="34" charset="0"/>
                <a:ea typeface="Calibri" panose="020F0502020204030204" pitchFamily="34" charset="0"/>
                <a:cs typeface="Times New Roman" panose="02020603050405020304" pitchFamily="18" charset="0"/>
              </a:rPr>
              <a:t>will</a:t>
            </a:r>
            <a:r>
              <a:rPr lang="sk-SK" sz="2400" dirty="0">
                <a:effectLst/>
                <a:latin typeface="Calibri" panose="020F0502020204030204" pitchFamily="34" charset="0"/>
                <a:ea typeface="Calibri" panose="020F0502020204030204" pitchFamily="34" charset="0"/>
                <a:cs typeface="Times New Roman" panose="02020603050405020304" pitchFamily="18" charset="0"/>
              </a:rPr>
              <a:t> </a:t>
            </a:r>
            <a:r>
              <a:rPr lang="sk-SK" sz="2400" dirty="0" err="1">
                <a:effectLst/>
                <a:latin typeface="Calibri" panose="020F0502020204030204" pitchFamily="34" charset="0"/>
                <a:ea typeface="Calibri" panose="020F0502020204030204" pitchFamily="34" charset="0"/>
                <a:cs typeface="Times New Roman" panose="02020603050405020304" pitchFamily="18" charset="0"/>
              </a:rPr>
              <a:t>be</a:t>
            </a:r>
            <a:r>
              <a:rPr lang="en-GB" sz="2400" dirty="0">
                <a:effectLst/>
                <a:latin typeface="Calibri" panose="020F0502020204030204" pitchFamily="34" charset="0"/>
                <a:ea typeface="Calibri" panose="020F0502020204030204" pitchFamily="34" charset="0"/>
                <a:cs typeface="Times New Roman" panose="02020603050405020304" pitchFamily="18" charset="0"/>
              </a:rPr>
              <a:t> sent to  students with a request to fill out a questionnaire, which significantly increased the return rate.</a:t>
            </a:r>
            <a:endParaRPr lang="sk-SK" sz="2400" dirty="0"/>
          </a:p>
        </p:txBody>
      </p:sp>
      <p:pic>
        <p:nvPicPr>
          <p:cNvPr id="5" name="Obrázok 4">
            <a:extLst>
              <a:ext uri="{FF2B5EF4-FFF2-40B4-BE49-F238E27FC236}">
                <a16:creationId xmlns:a16="http://schemas.microsoft.com/office/drawing/2014/main" id="{D8A2D42E-E894-41D8-B54E-806671234643}"/>
              </a:ext>
            </a:extLst>
          </p:cNvPr>
          <p:cNvPicPr>
            <a:picLocks noChangeAspect="1"/>
          </p:cNvPicPr>
          <p:nvPr/>
        </p:nvPicPr>
        <p:blipFill>
          <a:blip r:embed="rId2"/>
          <a:stretch>
            <a:fillRect/>
          </a:stretch>
        </p:blipFill>
        <p:spPr>
          <a:xfrm>
            <a:off x="6156176" y="0"/>
            <a:ext cx="2615411" cy="1798476"/>
          </a:xfrm>
          <a:prstGeom prst="rect">
            <a:avLst/>
          </a:prstGeom>
        </p:spPr>
      </p:pic>
    </p:spTree>
    <p:extLst>
      <p:ext uri="{BB962C8B-B14F-4D97-AF65-F5344CB8AC3E}">
        <p14:creationId xmlns:p14="http://schemas.microsoft.com/office/powerpoint/2010/main" val="36404661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sah 1">
            <a:extLst>
              <a:ext uri="{FF2B5EF4-FFF2-40B4-BE49-F238E27FC236}">
                <a16:creationId xmlns:a16="http://schemas.microsoft.com/office/drawing/2014/main" id="{6CC200AE-5C93-4DC2-A5E8-2E7EBBE49BA7}"/>
              </a:ext>
            </a:extLst>
          </p:cNvPr>
          <p:cNvSpPr>
            <a:spLocks noGrp="1"/>
          </p:cNvSpPr>
          <p:nvPr>
            <p:ph idx="1"/>
          </p:nvPr>
        </p:nvSpPr>
        <p:spPr>
          <a:xfrm>
            <a:off x="457200" y="1417638"/>
            <a:ext cx="8229600" cy="4525963"/>
          </a:xfrm>
        </p:spPr>
        <p:txBody>
          <a:bodyPr>
            <a:normAutofit lnSpcReduction="10000"/>
          </a:bodyPr>
          <a:lstStyle/>
          <a:p>
            <a:pPr marL="0" indent="0">
              <a:buNone/>
            </a:pPr>
            <a:r>
              <a:rPr lang="en-US" dirty="0"/>
              <a:t>The Technical University of </a:t>
            </a:r>
            <a:r>
              <a:rPr lang="en-US" dirty="0" err="1"/>
              <a:t>Košice</a:t>
            </a:r>
            <a:r>
              <a:rPr lang="en-US" dirty="0"/>
              <a:t> understands the importance of increasing the quality of education by monitoring the employability of its graduates. </a:t>
            </a:r>
            <a:endParaRPr lang="sk-SK" dirty="0"/>
          </a:p>
          <a:p>
            <a:pPr marL="0" indent="0">
              <a:buNone/>
            </a:pPr>
            <a:endParaRPr lang="sk-SK" dirty="0"/>
          </a:p>
          <a:p>
            <a:pPr marL="0" indent="0">
              <a:buNone/>
            </a:pPr>
            <a:r>
              <a:rPr lang="en-US" dirty="0"/>
              <a:t>The key moment for success was to gain the </a:t>
            </a:r>
            <a:r>
              <a:rPr lang="en-US" b="1" dirty="0"/>
              <a:t>support of the Vice-Rector for Education</a:t>
            </a:r>
            <a:r>
              <a:rPr lang="en-US" dirty="0"/>
              <a:t>, who subsequently promoted the idea of tracking at the level of all nine faculties. </a:t>
            </a:r>
            <a:endParaRPr lang="sk-SK" dirty="0"/>
          </a:p>
        </p:txBody>
      </p:sp>
      <p:sp>
        <p:nvSpPr>
          <p:cNvPr id="3" name="Nadpis 2">
            <a:extLst>
              <a:ext uri="{FF2B5EF4-FFF2-40B4-BE49-F238E27FC236}">
                <a16:creationId xmlns:a16="http://schemas.microsoft.com/office/drawing/2014/main" id="{AF392A1D-D757-42C3-BCAB-D3F9F429975F}"/>
              </a:ext>
            </a:extLst>
          </p:cNvPr>
          <p:cNvSpPr>
            <a:spLocks noGrp="1"/>
          </p:cNvSpPr>
          <p:nvPr>
            <p:ph type="title"/>
          </p:nvPr>
        </p:nvSpPr>
        <p:spPr/>
        <p:txBody>
          <a:bodyPr/>
          <a:lstStyle/>
          <a:p>
            <a:r>
              <a:rPr lang="sk-SK" b="1" dirty="0" err="1"/>
              <a:t>Results</a:t>
            </a:r>
            <a:r>
              <a:rPr lang="sk-SK" b="1" dirty="0"/>
              <a:t> and </a:t>
            </a:r>
            <a:r>
              <a:rPr lang="sk-SK" b="1" dirty="0" err="1"/>
              <a:t>conclusions</a:t>
            </a:r>
            <a:r>
              <a:rPr lang="sk-SK" b="1" dirty="0"/>
              <a:t> (1) </a:t>
            </a:r>
          </a:p>
        </p:txBody>
      </p:sp>
      <p:pic>
        <p:nvPicPr>
          <p:cNvPr id="7" name="Obrázok 6">
            <a:extLst>
              <a:ext uri="{FF2B5EF4-FFF2-40B4-BE49-F238E27FC236}">
                <a16:creationId xmlns:a16="http://schemas.microsoft.com/office/drawing/2014/main" id="{4EE0E844-47D2-4DEB-877D-B63E643BA9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6177" y="5373216"/>
            <a:ext cx="2511410" cy="1412668"/>
          </a:xfrm>
          <a:prstGeom prst="rect">
            <a:avLst/>
          </a:prstGeom>
          <a:ln>
            <a:solidFill>
              <a:schemeClr val="accent1"/>
            </a:solidFill>
          </a:ln>
        </p:spPr>
      </p:pic>
      <p:sp>
        <p:nvSpPr>
          <p:cNvPr id="8" name="BlokTextu 7">
            <a:extLst>
              <a:ext uri="{FF2B5EF4-FFF2-40B4-BE49-F238E27FC236}">
                <a16:creationId xmlns:a16="http://schemas.microsoft.com/office/drawing/2014/main" id="{87A977A6-913C-40B8-BCD2-7A90B673789C}"/>
              </a:ext>
            </a:extLst>
          </p:cNvPr>
          <p:cNvSpPr txBox="1"/>
          <p:nvPr/>
        </p:nvSpPr>
        <p:spPr>
          <a:xfrm>
            <a:off x="4680069" y="5657671"/>
            <a:ext cx="1488934" cy="1200329"/>
          </a:xfrm>
          <a:prstGeom prst="rect">
            <a:avLst/>
          </a:prstGeom>
          <a:noFill/>
        </p:spPr>
        <p:txBody>
          <a:bodyPr wrap="none" rtlCol="0">
            <a:spAutoFit/>
          </a:bodyPr>
          <a:lstStyle/>
          <a:p>
            <a:r>
              <a:rPr lang="sk-SK" dirty="0"/>
              <a:t>Workshop on </a:t>
            </a:r>
          </a:p>
          <a:p>
            <a:r>
              <a:rPr lang="sk-SK" dirty="0" err="1"/>
              <a:t>tracking</a:t>
            </a:r>
            <a:r>
              <a:rPr lang="sk-SK" dirty="0"/>
              <a:t> </a:t>
            </a:r>
          </a:p>
          <a:p>
            <a:r>
              <a:rPr lang="sk-SK" dirty="0" err="1"/>
              <a:t>promotion</a:t>
            </a:r>
            <a:r>
              <a:rPr lang="sk-SK" dirty="0"/>
              <a:t> at </a:t>
            </a:r>
          </a:p>
          <a:p>
            <a:r>
              <a:rPr lang="sk-SK" dirty="0" err="1"/>
              <a:t>faculties</a:t>
            </a:r>
            <a:r>
              <a:rPr lang="sk-SK" dirty="0"/>
              <a:t> level</a:t>
            </a:r>
          </a:p>
        </p:txBody>
      </p:sp>
    </p:spTree>
    <p:extLst>
      <p:ext uri="{BB962C8B-B14F-4D97-AF65-F5344CB8AC3E}">
        <p14:creationId xmlns:p14="http://schemas.microsoft.com/office/powerpoint/2010/main" val="8421373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objekt pre obsah 1">
            <a:extLst>
              <a:ext uri="{FF2B5EF4-FFF2-40B4-BE49-F238E27FC236}">
                <a16:creationId xmlns:a16="http://schemas.microsoft.com/office/drawing/2014/main" id="{A490CE70-A0FC-4B84-AE69-DDBEF84F78B1}"/>
              </a:ext>
            </a:extLst>
          </p:cNvPr>
          <p:cNvSpPr>
            <a:spLocks noGrp="1"/>
          </p:cNvSpPr>
          <p:nvPr>
            <p:ph idx="1"/>
          </p:nvPr>
        </p:nvSpPr>
        <p:spPr>
          <a:xfrm>
            <a:off x="107504" y="908720"/>
            <a:ext cx="8579296" cy="5949280"/>
          </a:xfrm>
        </p:spPr>
        <p:txBody>
          <a:bodyPr>
            <a:normAutofit lnSpcReduction="10000"/>
          </a:bodyPr>
          <a:lstStyle/>
          <a:p>
            <a:pPr marL="0" indent="0">
              <a:buNone/>
            </a:pPr>
            <a:r>
              <a:rPr lang="en-US" sz="2000" dirty="0"/>
              <a:t>In addition, students of the Faculty of Electrical Engineering and Informatics within the team project </a:t>
            </a:r>
            <a:r>
              <a:rPr lang="en-US" sz="2000" b="1" dirty="0"/>
              <a:t>"Living IT" </a:t>
            </a:r>
            <a:r>
              <a:rPr lang="en-US" sz="2000" dirty="0"/>
              <a:t>were given the </a:t>
            </a:r>
            <a:r>
              <a:rPr lang="sk-SK" sz="2000" dirty="0"/>
              <a:t> </a:t>
            </a:r>
            <a:r>
              <a:rPr lang="en-GB" sz="2000" dirty="0">
                <a:effectLst/>
                <a:ea typeface="Calibri" panose="020F0502020204030204" pitchFamily="34" charset="0"/>
                <a:cs typeface="Times New Roman" panose="02020603050405020304" pitchFamily="18" charset="0"/>
              </a:rPr>
              <a:t>task of</a:t>
            </a:r>
            <a:r>
              <a:rPr lang="sk-SK" sz="2000" dirty="0">
                <a:effectLst/>
                <a:ea typeface="Calibri" panose="020F0502020204030204" pitchFamily="34" charset="0"/>
                <a:cs typeface="Times New Roman" panose="02020603050405020304" pitchFamily="18" charset="0"/>
              </a:rPr>
              <a:t>:</a:t>
            </a:r>
          </a:p>
          <a:p>
            <a:pPr>
              <a:buFont typeface="Wingdings" panose="05000000000000000000" pitchFamily="2" charset="2"/>
              <a:buChar char="q"/>
            </a:pPr>
            <a:r>
              <a:rPr lang="en-GB" sz="2000" dirty="0">
                <a:effectLst/>
                <a:ea typeface="Calibri" panose="020F0502020204030204" pitchFamily="34" charset="0"/>
                <a:cs typeface="Times New Roman" panose="02020603050405020304" pitchFamily="18" charset="0"/>
              </a:rPr>
              <a:t> </a:t>
            </a:r>
            <a:r>
              <a:rPr lang="en-GB" sz="2000" b="1" dirty="0">
                <a:effectLst/>
                <a:ea typeface="Calibri" panose="020F0502020204030204" pitchFamily="34" charset="0"/>
                <a:cs typeface="Times New Roman" panose="02020603050405020304" pitchFamily="18" charset="0"/>
              </a:rPr>
              <a:t>how to prepare the survey for the coming years in the way that it will create only very low burden for administrators and the highest possible return rate will be ensured.</a:t>
            </a:r>
            <a:endParaRPr lang="sk-SK" sz="2000" dirty="0">
              <a:effectLst/>
              <a:ea typeface="Calibri" panose="020F0502020204030204" pitchFamily="34" charset="0"/>
              <a:cs typeface="Times New Roman" panose="02020603050405020304" pitchFamily="18" charset="0"/>
            </a:endParaRPr>
          </a:p>
          <a:p>
            <a:pPr lvl="1">
              <a:buFont typeface="Courier New" panose="02070309020205020404" pitchFamily="49" charset="0"/>
              <a:buChar char="o"/>
            </a:pPr>
            <a:r>
              <a:rPr lang="en-GB" sz="2000" dirty="0">
                <a:effectLst/>
                <a:ea typeface="Calibri" panose="020F0502020204030204" pitchFamily="34" charset="0"/>
                <a:cs typeface="Times New Roman" panose="02020603050405020304" pitchFamily="18" charset="0"/>
              </a:rPr>
              <a:t>A new IT environment for surveys and student databases </a:t>
            </a:r>
            <a:r>
              <a:rPr lang="sk-SK" sz="2000" dirty="0" err="1">
                <a:effectLst/>
                <a:ea typeface="Calibri" panose="020F0502020204030204" pitchFamily="34" charset="0"/>
                <a:cs typeface="Times New Roman" panose="02020603050405020304" pitchFamily="18" charset="0"/>
              </a:rPr>
              <a:t>is</a:t>
            </a:r>
            <a:r>
              <a:rPr lang="sk-SK" sz="2000" dirty="0">
                <a:effectLst/>
                <a:ea typeface="Calibri" panose="020F0502020204030204" pitchFamily="34" charset="0"/>
                <a:cs typeface="Times New Roman" panose="02020603050405020304" pitchFamily="18" charset="0"/>
              </a:rPr>
              <a:t> </a:t>
            </a:r>
            <a:r>
              <a:rPr lang="sk-SK" sz="2000" dirty="0" err="1">
                <a:effectLst/>
                <a:ea typeface="Calibri" panose="020F0502020204030204" pitchFamily="34" charset="0"/>
                <a:cs typeface="Times New Roman" panose="02020603050405020304" pitchFamily="18" charset="0"/>
              </a:rPr>
              <a:t>beying</a:t>
            </a:r>
            <a:r>
              <a:rPr lang="en-GB" sz="2000" dirty="0">
                <a:effectLst/>
                <a:ea typeface="Calibri" panose="020F0502020204030204" pitchFamily="34" charset="0"/>
                <a:cs typeface="Times New Roman" panose="02020603050405020304" pitchFamily="18" charset="0"/>
              </a:rPr>
              <a:t> created, and the issue of obtaining addresses from new graduates via the GDPR form </a:t>
            </a:r>
            <a:r>
              <a:rPr lang="sk-SK" sz="2000" dirty="0">
                <a:effectLst/>
                <a:ea typeface="Calibri" panose="020F0502020204030204" pitchFamily="34" charset="0"/>
                <a:cs typeface="Times New Roman" panose="02020603050405020304" pitchFamily="18" charset="0"/>
              </a:rPr>
              <a:t>are</a:t>
            </a:r>
            <a:r>
              <a:rPr lang="en-GB" sz="2000" dirty="0">
                <a:effectLst/>
                <a:ea typeface="Calibri" panose="020F0502020204030204" pitchFamily="34" charset="0"/>
                <a:cs typeface="Times New Roman" panose="02020603050405020304" pitchFamily="18" charset="0"/>
              </a:rPr>
              <a:t> resolved. </a:t>
            </a:r>
            <a:endParaRPr lang="sk-SK" sz="2000" dirty="0">
              <a:ea typeface="Calibri" panose="020F0502020204030204" pitchFamily="34" charset="0"/>
              <a:cs typeface="Times New Roman" panose="02020603050405020304" pitchFamily="18" charset="0"/>
            </a:endParaRPr>
          </a:p>
          <a:p>
            <a:pPr lvl="1">
              <a:buFont typeface="Courier New" panose="02070309020205020404" pitchFamily="49" charset="0"/>
              <a:buChar char="o"/>
            </a:pPr>
            <a:r>
              <a:rPr lang="en-GB" sz="2000" dirty="0">
                <a:effectLst/>
                <a:ea typeface="Calibri" panose="020F0502020204030204" pitchFamily="34" charset="0"/>
                <a:cs typeface="Times New Roman" panose="02020603050405020304" pitchFamily="18" charset="0"/>
              </a:rPr>
              <a:t>The questionnaire modifications, possibilities of database filtering as well as evaluation of questionnaires at the level of faculties </a:t>
            </a:r>
            <a:r>
              <a:rPr lang="sk-SK" sz="2000" dirty="0">
                <a:effectLst/>
                <a:ea typeface="Calibri" panose="020F0502020204030204" pitchFamily="34" charset="0"/>
                <a:cs typeface="Times New Roman" panose="02020603050405020304" pitchFamily="18" charset="0"/>
              </a:rPr>
              <a:t>are just</a:t>
            </a:r>
            <a:r>
              <a:rPr lang="en-GB" sz="2000" dirty="0">
                <a:effectLst/>
                <a:ea typeface="Calibri" panose="020F0502020204030204" pitchFamily="34" charset="0"/>
                <a:cs typeface="Times New Roman" panose="02020603050405020304" pitchFamily="18" charset="0"/>
              </a:rPr>
              <a:t> </a:t>
            </a:r>
            <a:r>
              <a:rPr lang="en-GB" sz="2000" dirty="0" err="1">
                <a:effectLst/>
                <a:ea typeface="Calibri" panose="020F0502020204030204" pitchFamily="34" charset="0"/>
                <a:cs typeface="Times New Roman" panose="02020603050405020304" pitchFamily="18" charset="0"/>
              </a:rPr>
              <a:t>figur</a:t>
            </a:r>
            <a:r>
              <a:rPr lang="sk-SK" sz="2000" dirty="0" err="1">
                <a:effectLst/>
                <a:ea typeface="Calibri" panose="020F0502020204030204" pitchFamily="34" charset="0"/>
                <a:cs typeface="Times New Roman" panose="02020603050405020304" pitchFamily="18" charset="0"/>
              </a:rPr>
              <a:t>ing</a:t>
            </a:r>
            <a:r>
              <a:rPr lang="en-GB" sz="2000" dirty="0">
                <a:effectLst/>
                <a:ea typeface="Calibri" panose="020F0502020204030204" pitchFamily="34" charset="0"/>
                <a:cs typeface="Times New Roman" panose="02020603050405020304" pitchFamily="18" charset="0"/>
              </a:rPr>
              <a:t> out. </a:t>
            </a:r>
            <a:endParaRPr lang="sk-SK" sz="2000" dirty="0">
              <a:effectLst/>
              <a:ea typeface="Calibri" panose="020F0502020204030204" pitchFamily="34" charset="0"/>
              <a:cs typeface="Times New Roman" panose="02020603050405020304" pitchFamily="18" charset="0"/>
            </a:endParaRPr>
          </a:p>
          <a:p>
            <a:pPr marL="0" indent="0">
              <a:buNone/>
            </a:pPr>
            <a:endParaRPr lang="sk-SK" sz="2000" dirty="0">
              <a:ea typeface="Calibri" panose="020F0502020204030204" pitchFamily="34" charset="0"/>
              <a:cs typeface="Times New Roman" panose="02020603050405020304" pitchFamily="18" charset="0"/>
            </a:endParaRPr>
          </a:p>
          <a:p>
            <a:pPr marL="0" indent="0">
              <a:buNone/>
            </a:pPr>
            <a:r>
              <a:rPr lang="en-GB" sz="2000" dirty="0">
                <a:effectLst/>
                <a:ea typeface="Calibri" panose="020F0502020204030204" pitchFamily="34" charset="0"/>
                <a:cs typeface="Times New Roman" panose="02020603050405020304" pitchFamily="18" charset="0"/>
              </a:rPr>
              <a:t>It can be unequivocally stated that the ON TRACK </a:t>
            </a:r>
            <a:endParaRPr lang="sk-SK" sz="2000" dirty="0">
              <a:effectLst/>
              <a:ea typeface="Calibri" panose="020F0502020204030204" pitchFamily="34" charset="0"/>
              <a:cs typeface="Times New Roman" panose="02020603050405020304" pitchFamily="18" charset="0"/>
            </a:endParaRPr>
          </a:p>
          <a:p>
            <a:pPr marL="0" indent="0">
              <a:buNone/>
            </a:pPr>
            <a:r>
              <a:rPr lang="en-GB" sz="2000" dirty="0">
                <a:effectLst/>
                <a:ea typeface="Calibri" panose="020F0502020204030204" pitchFamily="34" charset="0"/>
                <a:cs typeface="Times New Roman" panose="02020603050405020304" pitchFamily="18" charset="0"/>
              </a:rPr>
              <a:t>project took </a:t>
            </a:r>
            <a:r>
              <a:rPr lang="en-GB" sz="2000" b="1" dirty="0">
                <a:effectLst/>
                <a:ea typeface="Calibri" panose="020F0502020204030204" pitchFamily="34" charset="0"/>
                <a:cs typeface="Times New Roman" panose="02020603050405020304" pitchFamily="18" charset="0"/>
              </a:rPr>
              <a:t>the first significant step </a:t>
            </a:r>
            <a:r>
              <a:rPr lang="en-GB" sz="2000" dirty="0">
                <a:effectLst/>
                <a:ea typeface="Calibri" panose="020F0502020204030204" pitchFamily="34" charset="0"/>
                <a:cs typeface="Times New Roman" panose="02020603050405020304" pitchFamily="18" charset="0"/>
              </a:rPr>
              <a:t>in graduates </a:t>
            </a:r>
            <a:endParaRPr lang="sk-SK" sz="2000" dirty="0">
              <a:effectLst/>
              <a:ea typeface="Calibri" panose="020F0502020204030204" pitchFamily="34" charset="0"/>
              <a:cs typeface="Times New Roman" panose="02020603050405020304" pitchFamily="18" charset="0"/>
            </a:endParaRPr>
          </a:p>
          <a:p>
            <a:pPr marL="0" indent="0">
              <a:buNone/>
            </a:pPr>
            <a:r>
              <a:rPr lang="en-GB" sz="2000" dirty="0">
                <a:effectLst/>
                <a:ea typeface="Calibri" panose="020F0502020204030204" pitchFamily="34" charset="0"/>
                <a:cs typeface="Times New Roman" panose="02020603050405020304" pitchFamily="18" charset="0"/>
              </a:rPr>
              <a:t>tracking and the subsequent steps taken by the </a:t>
            </a:r>
            <a:endParaRPr lang="sk-SK" sz="2000" dirty="0">
              <a:effectLst/>
              <a:ea typeface="Calibri" panose="020F0502020204030204" pitchFamily="34" charset="0"/>
              <a:cs typeface="Times New Roman" panose="02020603050405020304" pitchFamily="18" charset="0"/>
            </a:endParaRPr>
          </a:p>
          <a:p>
            <a:pPr marL="0" indent="0">
              <a:buNone/>
            </a:pPr>
            <a:r>
              <a:rPr lang="en-GB" sz="2000" b="1" dirty="0">
                <a:effectLst/>
                <a:ea typeface="Calibri" panose="020F0502020204030204" pitchFamily="34" charset="0"/>
                <a:cs typeface="Times New Roman" panose="02020603050405020304" pitchFamily="18" charset="0"/>
              </a:rPr>
              <a:t>management of TU </a:t>
            </a:r>
            <a:r>
              <a:rPr lang="en-GB" sz="2000" b="1" dirty="0" err="1">
                <a:effectLst/>
                <a:ea typeface="Calibri" panose="020F0502020204030204" pitchFamily="34" charset="0"/>
                <a:cs typeface="Times New Roman" panose="02020603050405020304" pitchFamily="18" charset="0"/>
              </a:rPr>
              <a:t>Košice</a:t>
            </a:r>
            <a:r>
              <a:rPr lang="en-GB" sz="2000" b="1" dirty="0">
                <a:effectLst/>
                <a:ea typeface="Calibri" panose="020F0502020204030204" pitchFamily="34" charset="0"/>
                <a:cs typeface="Times New Roman" panose="02020603050405020304" pitchFamily="18" charset="0"/>
              </a:rPr>
              <a:t> </a:t>
            </a:r>
            <a:r>
              <a:rPr lang="en-GB" sz="2000" dirty="0">
                <a:effectLst/>
                <a:ea typeface="Calibri" panose="020F0502020204030204" pitchFamily="34" charset="0"/>
                <a:cs typeface="Times New Roman" panose="02020603050405020304" pitchFamily="18" charset="0"/>
              </a:rPr>
              <a:t>ensured the sustainability</a:t>
            </a:r>
            <a:endParaRPr lang="sk-SK" sz="2000" dirty="0">
              <a:effectLst/>
              <a:ea typeface="Calibri" panose="020F0502020204030204" pitchFamily="34" charset="0"/>
              <a:cs typeface="Times New Roman" panose="02020603050405020304" pitchFamily="18" charset="0"/>
            </a:endParaRPr>
          </a:p>
          <a:p>
            <a:pPr marL="0" indent="0">
              <a:buNone/>
            </a:pPr>
            <a:r>
              <a:rPr lang="en-GB" sz="2000" dirty="0">
                <a:effectLst/>
                <a:ea typeface="Calibri" panose="020F0502020204030204" pitchFamily="34" charset="0"/>
                <a:cs typeface="Times New Roman" panose="02020603050405020304" pitchFamily="18" charset="0"/>
              </a:rPr>
              <a:t> of ON TRACK methodology and capacity building in </a:t>
            </a:r>
            <a:endParaRPr lang="sk-SK" sz="2000" dirty="0">
              <a:effectLst/>
              <a:ea typeface="Calibri" panose="020F0502020204030204" pitchFamily="34" charset="0"/>
              <a:cs typeface="Times New Roman" panose="02020603050405020304" pitchFamily="18" charset="0"/>
            </a:endParaRPr>
          </a:p>
          <a:p>
            <a:pPr marL="0" indent="0">
              <a:buNone/>
            </a:pPr>
            <a:r>
              <a:rPr lang="en-GB" sz="2000" dirty="0">
                <a:effectLst/>
                <a:ea typeface="Calibri" panose="020F0502020204030204" pitchFamily="34" charset="0"/>
                <a:cs typeface="Times New Roman" panose="02020603050405020304" pitchFamily="18" charset="0"/>
              </a:rPr>
              <a:t>the field of  the quality of education support.</a:t>
            </a:r>
            <a:endParaRPr lang="sk-SK" sz="2000" dirty="0"/>
          </a:p>
        </p:txBody>
      </p:sp>
      <p:sp>
        <p:nvSpPr>
          <p:cNvPr id="3" name="Nadpis 2">
            <a:extLst>
              <a:ext uri="{FF2B5EF4-FFF2-40B4-BE49-F238E27FC236}">
                <a16:creationId xmlns:a16="http://schemas.microsoft.com/office/drawing/2014/main" id="{31868DD7-811B-4DFB-ACC9-0B260E51AF13}"/>
              </a:ext>
            </a:extLst>
          </p:cNvPr>
          <p:cNvSpPr>
            <a:spLocks noGrp="1"/>
          </p:cNvSpPr>
          <p:nvPr>
            <p:ph type="title"/>
          </p:nvPr>
        </p:nvSpPr>
        <p:spPr>
          <a:xfrm>
            <a:off x="457200" y="319459"/>
            <a:ext cx="8229600" cy="301229"/>
          </a:xfrm>
        </p:spPr>
        <p:txBody>
          <a:bodyPr>
            <a:normAutofit fontScale="90000"/>
          </a:bodyPr>
          <a:lstStyle/>
          <a:p>
            <a:r>
              <a:rPr lang="sk-SK" b="1" dirty="0" err="1"/>
              <a:t>Results</a:t>
            </a:r>
            <a:r>
              <a:rPr lang="sk-SK" b="1" dirty="0"/>
              <a:t> and </a:t>
            </a:r>
            <a:r>
              <a:rPr lang="sk-SK" b="1" dirty="0" err="1"/>
              <a:t>conclusions</a:t>
            </a:r>
            <a:r>
              <a:rPr lang="sk-SK" b="1" dirty="0"/>
              <a:t> (2) </a:t>
            </a:r>
            <a:endParaRPr lang="sk-SK" dirty="0"/>
          </a:p>
        </p:txBody>
      </p:sp>
      <p:pic>
        <p:nvPicPr>
          <p:cNvPr id="4" name="Obrázok 3">
            <a:extLst>
              <a:ext uri="{FF2B5EF4-FFF2-40B4-BE49-F238E27FC236}">
                <a16:creationId xmlns:a16="http://schemas.microsoft.com/office/drawing/2014/main" id="{85895D88-F166-4F46-9DF3-C2A603842383}"/>
              </a:ext>
            </a:extLst>
          </p:cNvPr>
          <p:cNvPicPr>
            <a:picLocks noChangeAspect="1"/>
          </p:cNvPicPr>
          <p:nvPr/>
        </p:nvPicPr>
        <p:blipFill>
          <a:blip r:embed="rId3"/>
          <a:stretch>
            <a:fillRect/>
          </a:stretch>
        </p:blipFill>
        <p:spPr>
          <a:xfrm>
            <a:off x="5706837" y="4653136"/>
            <a:ext cx="2979964" cy="1728192"/>
          </a:xfrm>
          <a:prstGeom prst="rect">
            <a:avLst/>
          </a:prstGeom>
          <a:ln>
            <a:solidFill>
              <a:schemeClr val="accent1"/>
            </a:solidFill>
          </a:ln>
        </p:spPr>
      </p:pic>
    </p:spTree>
    <p:extLst>
      <p:ext uri="{BB962C8B-B14F-4D97-AF65-F5344CB8AC3E}">
        <p14:creationId xmlns:p14="http://schemas.microsoft.com/office/powerpoint/2010/main" val="16257430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Zástupný objekt pre obsah 3">
            <a:extLst>
              <a:ext uri="{FF2B5EF4-FFF2-40B4-BE49-F238E27FC236}">
                <a16:creationId xmlns:a16="http://schemas.microsoft.com/office/drawing/2014/main" id="{EA613102-3E90-41DD-A50F-B5555A977873}"/>
              </a:ext>
            </a:extLst>
          </p:cNvPr>
          <p:cNvPicPr>
            <a:picLocks noGrp="1" noChangeAspect="1"/>
          </p:cNvPicPr>
          <p:nvPr>
            <p:ph idx="1"/>
          </p:nvPr>
        </p:nvPicPr>
        <p:blipFill>
          <a:blip r:embed="rId2"/>
          <a:stretch>
            <a:fillRect/>
          </a:stretch>
        </p:blipFill>
        <p:spPr>
          <a:xfrm>
            <a:off x="323528" y="1615248"/>
            <a:ext cx="2376264" cy="3146809"/>
          </a:xfrm>
          <a:prstGeom prst="rect">
            <a:avLst/>
          </a:prstGeom>
          <a:ln>
            <a:solidFill>
              <a:schemeClr val="accent1"/>
            </a:solidFill>
          </a:ln>
        </p:spPr>
      </p:pic>
      <p:sp>
        <p:nvSpPr>
          <p:cNvPr id="3" name="Nadpis 2">
            <a:extLst>
              <a:ext uri="{FF2B5EF4-FFF2-40B4-BE49-F238E27FC236}">
                <a16:creationId xmlns:a16="http://schemas.microsoft.com/office/drawing/2014/main" id="{8E45E280-832B-43AF-8757-F3E05B4ACB33}"/>
              </a:ext>
            </a:extLst>
          </p:cNvPr>
          <p:cNvSpPr>
            <a:spLocks noGrp="1"/>
          </p:cNvSpPr>
          <p:nvPr>
            <p:ph type="title"/>
          </p:nvPr>
        </p:nvSpPr>
        <p:spPr/>
        <p:txBody>
          <a:bodyPr/>
          <a:lstStyle/>
          <a:p>
            <a:r>
              <a:rPr lang="sk-SK" dirty="0" err="1"/>
              <a:t>Further</a:t>
            </a:r>
            <a:r>
              <a:rPr lang="sk-SK" dirty="0"/>
              <a:t> </a:t>
            </a:r>
            <a:r>
              <a:rPr lang="sk-SK" dirty="0" err="1"/>
              <a:t>promotion</a:t>
            </a:r>
            <a:endParaRPr lang="sk-SK" dirty="0"/>
          </a:p>
        </p:txBody>
      </p:sp>
      <p:pic>
        <p:nvPicPr>
          <p:cNvPr id="5" name="Obrázok 4">
            <a:extLst>
              <a:ext uri="{FF2B5EF4-FFF2-40B4-BE49-F238E27FC236}">
                <a16:creationId xmlns:a16="http://schemas.microsoft.com/office/drawing/2014/main" id="{462E3C87-C9E6-4F99-8BE7-8DDAEBAECB25}"/>
              </a:ext>
            </a:extLst>
          </p:cNvPr>
          <p:cNvPicPr>
            <a:picLocks noChangeAspect="1"/>
          </p:cNvPicPr>
          <p:nvPr/>
        </p:nvPicPr>
        <p:blipFill>
          <a:blip r:embed="rId3"/>
          <a:stretch>
            <a:fillRect/>
          </a:stretch>
        </p:blipFill>
        <p:spPr>
          <a:xfrm>
            <a:off x="457200" y="4959667"/>
            <a:ext cx="1670449" cy="1249788"/>
          </a:xfrm>
          <a:prstGeom prst="rect">
            <a:avLst/>
          </a:prstGeom>
          <a:ln>
            <a:solidFill>
              <a:schemeClr val="accent1"/>
            </a:solidFill>
          </a:ln>
        </p:spPr>
      </p:pic>
      <p:pic>
        <p:nvPicPr>
          <p:cNvPr id="6" name="Obrázok 5">
            <a:extLst>
              <a:ext uri="{FF2B5EF4-FFF2-40B4-BE49-F238E27FC236}">
                <a16:creationId xmlns:a16="http://schemas.microsoft.com/office/drawing/2014/main" id="{6B8FD3CC-D974-4C11-9B2B-CD7BD947A71D}"/>
              </a:ext>
            </a:extLst>
          </p:cNvPr>
          <p:cNvPicPr>
            <a:picLocks noChangeAspect="1"/>
          </p:cNvPicPr>
          <p:nvPr/>
        </p:nvPicPr>
        <p:blipFill>
          <a:blip r:embed="rId4"/>
          <a:stretch>
            <a:fillRect/>
          </a:stretch>
        </p:blipFill>
        <p:spPr>
          <a:xfrm>
            <a:off x="5032289" y="1615248"/>
            <a:ext cx="3609145" cy="2706859"/>
          </a:xfrm>
          <a:prstGeom prst="rect">
            <a:avLst/>
          </a:prstGeom>
        </p:spPr>
      </p:pic>
      <p:pic>
        <p:nvPicPr>
          <p:cNvPr id="7" name="Obrázok 6">
            <a:extLst>
              <a:ext uri="{FF2B5EF4-FFF2-40B4-BE49-F238E27FC236}">
                <a16:creationId xmlns:a16="http://schemas.microsoft.com/office/drawing/2014/main" id="{B34C47F1-9C91-4755-87C4-FCC65F75611F}"/>
              </a:ext>
            </a:extLst>
          </p:cNvPr>
          <p:cNvPicPr>
            <a:picLocks noChangeAspect="1"/>
          </p:cNvPicPr>
          <p:nvPr/>
        </p:nvPicPr>
        <p:blipFill>
          <a:blip r:embed="rId5"/>
          <a:stretch>
            <a:fillRect/>
          </a:stretch>
        </p:blipFill>
        <p:spPr>
          <a:xfrm>
            <a:off x="4139952" y="4477128"/>
            <a:ext cx="2808312" cy="2106234"/>
          </a:xfrm>
          <a:prstGeom prst="rect">
            <a:avLst/>
          </a:prstGeom>
          <a:ln>
            <a:solidFill>
              <a:schemeClr val="accent1"/>
            </a:solidFill>
          </a:ln>
        </p:spPr>
      </p:pic>
      <p:sp>
        <p:nvSpPr>
          <p:cNvPr id="8" name="BlokTextu 7">
            <a:extLst>
              <a:ext uri="{FF2B5EF4-FFF2-40B4-BE49-F238E27FC236}">
                <a16:creationId xmlns:a16="http://schemas.microsoft.com/office/drawing/2014/main" id="{17CEBC47-AC33-49CC-92C7-2A51E143F7B1}"/>
              </a:ext>
            </a:extLst>
          </p:cNvPr>
          <p:cNvSpPr txBox="1"/>
          <p:nvPr/>
        </p:nvSpPr>
        <p:spPr>
          <a:xfrm>
            <a:off x="107504" y="1147111"/>
            <a:ext cx="3257623" cy="369332"/>
          </a:xfrm>
          <a:prstGeom prst="rect">
            <a:avLst/>
          </a:prstGeom>
          <a:noFill/>
        </p:spPr>
        <p:txBody>
          <a:bodyPr wrap="none" rtlCol="0">
            <a:spAutoFit/>
          </a:bodyPr>
          <a:lstStyle/>
          <a:p>
            <a:r>
              <a:rPr lang="sk-SK" b="1" dirty="0" err="1"/>
              <a:t>Secondary</a:t>
            </a:r>
            <a:r>
              <a:rPr lang="sk-SK" b="1" dirty="0"/>
              <a:t> </a:t>
            </a:r>
            <a:r>
              <a:rPr lang="sk-SK" b="1" dirty="0" err="1"/>
              <a:t>School</a:t>
            </a:r>
            <a:r>
              <a:rPr lang="sk-SK" b="1" dirty="0"/>
              <a:t> in </a:t>
            </a:r>
            <a:r>
              <a:rPr lang="sk-SK" b="1" dirty="0" err="1"/>
              <a:t>Secovce</a:t>
            </a:r>
            <a:r>
              <a:rPr lang="sk-SK" b="1" dirty="0"/>
              <a:t>, SK</a:t>
            </a:r>
          </a:p>
        </p:txBody>
      </p:sp>
      <p:sp>
        <p:nvSpPr>
          <p:cNvPr id="9" name="BlokTextu 8">
            <a:extLst>
              <a:ext uri="{FF2B5EF4-FFF2-40B4-BE49-F238E27FC236}">
                <a16:creationId xmlns:a16="http://schemas.microsoft.com/office/drawing/2014/main" id="{6C9C8C56-03B6-4E74-9CCF-C59DA7678B26}"/>
              </a:ext>
            </a:extLst>
          </p:cNvPr>
          <p:cNvSpPr txBox="1"/>
          <p:nvPr/>
        </p:nvSpPr>
        <p:spPr>
          <a:xfrm>
            <a:off x="6084168" y="1221245"/>
            <a:ext cx="2431050" cy="369332"/>
          </a:xfrm>
          <a:prstGeom prst="rect">
            <a:avLst/>
          </a:prstGeom>
          <a:noFill/>
        </p:spPr>
        <p:txBody>
          <a:bodyPr wrap="none" rtlCol="0">
            <a:spAutoFit/>
          </a:bodyPr>
          <a:lstStyle/>
          <a:p>
            <a:r>
              <a:rPr lang="sk-SK" b="1" dirty="0" err="1"/>
              <a:t>University</a:t>
            </a:r>
            <a:r>
              <a:rPr lang="sk-SK" b="1" dirty="0"/>
              <a:t> of </a:t>
            </a:r>
            <a:r>
              <a:rPr lang="sk-SK" b="1" dirty="0" err="1"/>
              <a:t>Presov</a:t>
            </a:r>
            <a:r>
              <a:rPr lang="sk-SK" b="1" dirty="0"/>
              <a:t>, SK</a:t>
            </a:r>
          </a:p>
        </p:txBody>
      </p:sp>
      <p:pic>
        <p:nvPicPr>
          <p:cNvPr id="10" name="Obrázok 9">
            <a:extLst>
              <a:ext uri="{FF2B5EF4-FFF2-40B4-BE49-F238E27FC236}">
                <a16:creationId xmlns:a16="http://schemas.microsoft.com/office/drawing/2014/main" id="{679DEC99-276F-41CA-B039-A2DA91D7ABD8}"/>
              </a:ext>
            </a:extLst>
          </p:cNvPr>
          <p:cNvPicPr>
            <a:picLocks noChangeAspect="1"/>
          </p:cNvPicPr>
          <p:nvPr/>
        </p:nvPicPr>
        <p:blipFill>
          <a:blip r:embed="rId6"/>
          <a:stretch>
            <a:fillRect/>
          </a:stretch>
        </p:blipFill>
        <p:spPr>
          <a:xfrm>
            <a:off x="3350114" y="1651984"/>
            <a:ext cx="1579676" cy="2106234"/>
          </a:xfrm>
          <a:prstGeom prst="rect">
            <a:avLst/>
          </a:prstGeom>
          <a:ln>
            <a:solidFill>
              <a:schemeClr val="accent1"/>
            </a:solidFill>
          </a:ln>
        </p:spPr>
      </p:pic>
      <p:pic>
        <p:nvPicPr>
          <p:cNvPr id="11" name="Obrázok 10">
            <a:extLst>
              <a:ext uri="{FF2B5EF4-FFF2-40B4-BE49-F238E27FC236}">
                <a16:creationId xmlns:a16="http://schemas.microsoft.com/office/drawing/2014/main" id="{BE8A0EB5-735A-4700-81F0-EB976F012D3D}"/>
              </a:ext>
            </a:extLst>
          </p:cNvPr>
          <p:cNvPicPr>
            <a:picLocks noChangeAspect="1"/>
          </p:cNvPicPr>
          <p:nvPr/>
        </p:nvPicPr>
        <p:blipFill>
          <a:blip r:embed="rId7"/>
          <a:stretch>
            <a:fillRect/>
          </a:stretch>
        </p:blipFill>
        <p:spPr>
          <a:xfrm>
            <a:off x="2331528" y="5116632"/>
            <a:ext cx="1249099" cy="935858"/>
          </a:xfrm>
          <a:prstGeom prst="rect">
            <a:avLst/>
          </a:prstGeom>
          <a:ln>
            <a:solidFill>
              <a:schemeClr val="accent1"/>
            </a:solidFill>
          </a:ln>
        </p:spPr>
      </p:pic>
    </p:spTree>
    <p:extLst>
      <p:ext uri="{BB962C8B-B14F-4D97-AF65-F5344CB8AC3E}">
        <p14:creationId xmlns:p14="http://schemas.microsoft.com/office/powerpoint/2010/main" val="330255331"/>
      </p:ext>
    </p:extLst>
  </p:cSld>
  <p:clrMapOvr>
    <a:masterClrMapping/>
  </p:clrMapOvr>
</p:sld>
</file>

<file path=ppt/theme/theme1.xml><?xml version="1.0" encoding="utf-8"?>
<a:theme xmlns:a="http://schemas.openxmlformats.org/drawingml/2006/main" name="Tema de Office">
  <a:themeElements>
    <a:clrScheme name="Personalizado 4">
      <a:dk1>
        <a:srgbClr val="000000"/>
      </a:dk1>
      <a:lt1>
        <a:srgbClr val="FFFFFF"/>
      </a:lt1>
      <a:dk2>
        <a:srgbClr val="196C7F"/>
      </a:dk2>
      <a:lt2>
        <a:srgbClr val="E7E6E6"/>
      </a:lt2>
      <a:accent1>
        <a:srgbClr val="196C7F"/>
      </a:accent1>
      <a:accent2>
        <a:srgbClr val="757070"/>
      </a:accent2>
      <a:accent3>
        <a:srgbClr val="196C7F"/>
      </a:accent3>
      <a:accent4>
        <a:srgbClr val="7B7B7B"/>
      </a:accent4>
      <a:accent5>
        <a:srgbClr val="1E4E79"/>
      </a:accent5>
      <a:accent6>
        <a:srgbClr val="7B7B7B"/>
      </a:accent6>
      <a:hlink>
        <a:srgbClr val="1E4E79"/>
      </a:hlink>
      <a:folHlink>
        <a:srgbClr val="7B7B7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5571</TotalTime>
  <Words>743</Words>
  <Application>Microsoft Office PowerPoint</Application>
  <PresentationFormat>Prezentácia na obrazovke (4:3)</PresentationFormat>
  <Paragraphs>74</Paragraphs>
  <Slides>10</Slides>
  <Notes>5</Notes>
  <HiddenSlides>0</HiddenSlides>
  <MMClips>0</MMClips>
  <ScaleCrop>false</ScaleCrop>
  <HeadingPairs>
    <vt:vector size="6" baseType="variant">
      <vt:variant>
        <vt:lpstr>Použité písma</vt:lpstr>
      </vt:variant>
      <vt:variant>
        <vt:i4>4</vt:i4>
      </vt:variant>
      <vt:variant>
        <vt:lpstr>Motív</vt:lpstr>
      </vt:variant>
      <vt:variant>
        <vt:i4>1</vt:i4>
      </vt:variant>
      <vt:variant>
        <vt:lpstr>Nadpisy snímok</vt:lpstr>
      </vt:variant>
      <vt:variant>
        <vt:i4>10</vt:i4>
      </vt:variant>
    </vt:vector>
  </HeadingPairs>
  <TitlesOfParts>
    <vt:vector size="15" baseType="lpstr">
      <vt:lpstr>Arial</vt:lpstr>
      <vt:lpstr>Calibri</vt:lpstr>
      <vt:lpstr>Courier New</vt:lpstr>
      <vt:lpstr>Wingdings</vt:lpstr>
      <vt:lpstr>Tema de Office</vt:lpstr>
      <vt:lpstr>ON TRACK at TU Košice, Slovakia</vt:lpstr>
      <vt:lpstr>ABOUT TUKE</vt:lpstr>
      <vt:lpstr>HISTORY OF TRACKING</vt:lpstr>
      <vt:lpstr>OPPORTUNITY</vt:lpstr>
      <vt:lpstr>Experience with the On Track system </vt:lpstr>
      <vt:lpstr>Prezentácia programu PowerPoint</vt:lpstr>
      <vt:lpstr>Results and conclusions (1) </vt:lpstr>
      <vt:lpstr>Results and conclusions (2) </vt:lpstr>
      <vt:lpstr>Further promotion</vt:lpstr>
      <vt:lpstr>natasa.urbancikova@tuke.sk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ikaslea</dc:creator>
  <cp:lastModifiedBy>Natasa Urbancikova</cp:lastModifiedBy>
  <cp:revision>38</cp:revision>
  <dcterms:created xsi:type="dcterms:W3CDTF">2018-12-17T09:03:55Z</dcterms:created>
  <dcterms:modified xsi:type="dcterms:W3CDTF">2020-11-03T07:01:56Z</dcterms:modified>
</cp:coreProperties>
</file>