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68" r:id="rId7"/>
    <p:sldId id="258" r:id="rId8"/>
    <p:sldId id="261" r:id="rId9"/>
    <p:sldId id="262" r:id="rId10"/>
    <p:sldId id="263" r:id="rId11"/>
    <p:sldId id="264" r:id="rId12"/>
    <p:sldId id="265" r:id="rId13"/>
    <p:sldId id="259" r:id="rId14"/>
    <p:sldId id="269" r:id="rId15"/>
    <p:sldId id="266" r:id="rId1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707E8F-65A6-4CF9-BC14-6E388C1F306F}" type="datetimeFigureOut">
              <a:rPr lang="es-ES" smtClean="0"/>
              <a:t>11/11/2020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EBBF13-5689-4A03-83A7-6DFEB0B16E5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52903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791CA6-1B4F-4164-A59A-C001E2F620DA}" type="datetimeFigureOut">
              <a:rPr lang="es-ES" smtClean="0"/>
              <a:t>11/11/2020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00EB02-2795-4AFE-AA39-505CDBCC40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28812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00EB02-2795-4AFE-AA39-505CDBCC40FE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6165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6550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8BDFF-17E7-4880-B6D7-9C81E41E447A}" type="datetime1">
              <a:rPr lang="es-ES" smtClean="0"/>
              <a:t>11/11/2020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CAC60-12FE-4495-A588-EAC092020319}" type="datetime1">
              <a:rPr lang="es-ES" smtClean="0"/>
              <a:t>11/11/2020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8AC0-709E-4060-845E-09F015571C97}" type="datetime1">
              <a:rPr lang="es-ES" smtClean="0"/>
              <a:t>11/11/2020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63425-F2E6-455E-905D-521050219FEF}" type="datetime1">
              <a:rPr lang="es-ES" smtClean="0"/>
              <a:t>11/11/2020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grpSp>
        <p:nvGrpSpPr>
          <p:cNvPr id="9" name="Group 1"/>
          <p:cNvGrpSpPr>
            <a:grpSpLocks/>
          </p:cNvGrpSpPr>
          <p:nvPr userDrawn="1"/>
        </p:nvGrpSpPr>
        <p:grpSpPr bwMode="auto">
          <a:xfrm>
            <a:off x="8786842" y="0"/>
            <a:ext cx="214282" cy="6867525"/>
            <a:chOff x="0" y="0"/>
            <a:chExt cx="4027" cy="68602"/>
          </a:xfrm>
        </p:grpSpPr>
        <p:sp>
          <p:nvSpPr>
            <p:cNvPr id="10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027" cy="4050"/>
            </a:xfrm>
            <a:prstGeom prst="rect">
              <a:avLst/>
            </a:prstGeom>
            <a:solidFill>
              <a:srgbClr val="31849B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" name="Rectangle 4"/>
            <p:cNvSpPr>
              <a:spLocks noChangeArrowheads="1"/>
            </p:cNvSpPr>
            <p:nvPr/>
          </p:nvSpPr>
          <p:spPr bwMode="auto">
            <a:xfrm>
              <a:off x="0" y="4050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0" y="8100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" name="Rectangle 6"/>
            <p:cNvSpPr>
              <a:spLocks noChangeArrowheads="1"/>
            </p:cNvSpPr>
            <p:nvPr/>
          </p:nvSpPr>
          <p:spPr bwMode="auto">
            <a:xfrm>
              <a:off x="0" y="12151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4" name="Rectangle 7"/>
            <p:cNvSpPr>
              <a:spLocks noChangeArrowheads="1"/>
            </p:cNvSpPr>
            <p:nvPr/>
          </p:nvSpPr>
          <p:spPr bwMode="auto">
            <a:xfrm>
              <a:off x="0" y="16201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0" y="20251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6" name="Rectangle 9"/>
            <p:cNvSpPr>
              <a:spLocks noChangeArrowheads="1"/>
            </p:cNvSpPr>
            <p:nvPr/>
          </p:nvSpPr>
          <p:spPr bwMode="auto">
            <a:xfrm>
              <a:off x="0" y="24302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" name="Rectangle 10"/>
            <p:cNvSpPr>
              <a:spLocks noChangeArrowheads="1"/>
            </p:cNvSpPr>
            <p:nvPr/>
          </p:nvSpPr>
          <p:spPr bwMode="auto">
            <a:xfrm>
              <a:off x="0" y="28352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" name="Rectangle 11"/>
            <p:cNvSpPr>
              <a:spLocks noChangeArrowheads="1"/>
            </p:cNvSpPr>
            <p:nvPr/>
          </p:nvSpPr>
          <p:spPr bwMode="auto">
            <a:xfrm>
              <a:off x="0" y="3240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9" name="Rectangle 12"/>
            <p:cNvSpPr>
              <a:spLocks noChangeArrowheads="1"/>
            </p:cNvSpPr>
            <p:nvPr/>
          </p:nvSpPr>
          <p:spPr bwMode="auto">
            <a:xfrm>
              <a:off x="0" y="36453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" name="Rectangle 13"/>
            <p:cNvSpPr>
              <a:spLocks noChangeArrowheads="1"/>
            </p:cNvSpPr>
            <p:nvPr/>
          </p:nvSpPr>
          <p:spPr bwMode="auto">
            <a:xfrm>
              <a:off x="0" y="40446"/>
              <a:ext cx="4027" cy="4835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1" name="Rectangle 14"/>
            <p:cNvSpPr>
              <a:spLocks noChangeArrowheads="1"/>
            </p:cNvSpPr>
            <p:nvPr/>
          </p:nvSpPr>
          <p:spPr bwMode="auto">
            <a:xfrm>
              <a:off x="0" y="44875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2" name="Rectangle 15"/>
            <p:cNvSpPr>
              <a:spLocks noChangeArrowheads="1"/>
            </p:cNvSpPr>
            <p:nvPr/>
          </p:nvSpPr>
          <p:spPr bwMode="auto">
            <a:xfrm>
              <a:off x="0" y="48897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3" name="Rectangle 16"/>
            <p:cNvSpPr>
              <a:spLocks noChangeArrowheads="1"/>
            </p:cNvSpPr>
            <p:nvPr/>
          </p:nvSpPr>
          <p:spPr bwMode="auto">
            <a:xfrm>
              <a:off x="0" y="52919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4" name="Rectangle 17"/>
            <p:cNvSpPr>
              <a:spLocks noChangeArrowheads="1"/>
            </p:cNvSpPr>
            <p:nvPr/>
          </p:nvSpPr>
          <p:spPr bwMode="auto">
            <a:xfrm>
              <a:off x="0" y="5691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5" name="Rectangle 18"/>
            <p:cNvSpPr>
              <a:spLocks noChangeArrowheads="1"/>
            </p:cNvSpPr>
            <p:nvPr/>
          </p:nvSpPr>
          <p:spPr bwMode="auto">
            <a:xfrm>
              <a:off x="0" y="60935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6" name="Rectangle 19"/>
            <p:cNvSpPr>
              <a:spLocks noChangeArrowheads="1"/>
            </p:cNvSpPr>
            <p:nvPr/>
          </p:nvSpPr>
          <p:spPr bwMode="auto">
            <a:xfrm>
              <a:off x="0" y="64928"/>
              <a:ext cx="4027" cy="3674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pic>
        <p:nvPicPr>
          <p:cNvPr id="27" name="Imagen 2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34326" y="6100006"/>
            <a:ext cx="2152474" cy="6343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3F00-1569-44BD-9B1B-AABCDE0C84D7}" type="datetime1">
              <a:rPr lang="es-ES" smtClean="0"/>
              <a:t>11/11/2020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E5D35-83F4-4E11-8D14-8F9981BAB037}" type="datetime1">
              <a:rPr lang="es-ES" smtClean="0"/>
              <a:t>11/11/2020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6F7D5-E6F2-4B12-B44D-25EF51726B95}" type="datetime1">
              <a:rPr lang="es-ES" smtClean="0"/>
              <a:t>11/11/2020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5E2C8-A92E-43BC-83A6-CDDAA17F08F6}" type="datetime1">
              <a:rPr lang="es-ES" smtClean="0"/>
              <a:t>11/11/2020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FEFE7-F64B-4782-85FD-E011CCA9E414}" type="datetime1">
              <a:rPr lang="es-ES" smtClean="0"/>
              <a:t>11/11/2020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E93DC-380B-4434-A485-1CE3527319ED}" type="datetime1">
              <a:rPr lang="es-ES" smtClean="0"/>
              <a:t>11/11/2020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116A-CC66-40A7-85C3-A5D17203DF02}" type="datetime1">
              <a:rPr lang="es-ES" smtClean="0"/>
              <a:t>11/11/2020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629FF-00DE-49D8-B245-D5B2BE31E072}" type="datetime1">
              <a:rPr lang="es-ES" smtClean="0"/>
              <a:t>11/11/2020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EFE89-6411-4421-B7F3-502ADA5E357F}" type="slidenum">
              <a:rPr lang="es-ES" smtClean="0"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comunidad.inlan.es/admin/report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.x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"/>
          <p:cNvGrpSpPr>
            <a:grpSpLocks/>
          </p:cNvGrpSpPr>
          <p:nvPr/>
        </p:nvGrpSpPr>
        <p:grpSpPr bwMode="auto">
          <a:xfrm>
            <a:off x="142844" y="0"/>
            <a:ext cx="214281" cy="6867525"/>
            <a:chOff x="0" y="0"/>
            <a:chExt cx="4027" cy="68602"/>
          </a:xfrm>
        </p:grpSpPr>
        <p:sp>
          <p:nvSpPr>
            <p:cNvPr id="2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027" cy="4050"/>
            </a:xfrm>
            <a:prstGeom prst="rect">
              <a:avLst/>
            </a:prstGeom>
            <a:solidFill>
              <a:srgbClr val="31849B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6" name="Rectangle 4"/>
            <p:cNvSpPr>
              <a:spLocks noChangeArrowheads="1"/>
            </p:cNvSpPr>
            <p:nvPr/>
          </p:nvSpPr>
          <p:spPr bwMode="auto">
            <a:xfrm>
              <a:off x="0" y="4050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7" name="Rectangle 5"/>
            <p:cNvSpPr>
              <a:spLocks noChangeArrowheads="1"/>
            </p:cNvSpPr>
            <p:nvPr/>
          </p:nvSpPr>
          <p:spPr bwMode="auto">
            <a:xfrm>
              <a:off x="0" y="8100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8" name="Rectangle 6"/>
            <p:cNvSpPr>
              <a:spLocks noChangeArrowheads="1"/>
            </p:cNvSpPr>
            <p:nvPr/>
          </p:nvSpPr>
          <p:spPr bwMode="auto">
            <a:xfrm>
              <a:off x="0" y="12151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9" name="Rectangle 7"/>
            <p:cNvSpPr>
              <a:spLocks noChangeArrowheads="1"/>
            </p:cNvSpPr>
            <p:nvPr/>
          </p:nvSpPr>
          <p:spPr bwMode="auto">
            <a:xfrm>
              <a:off x="0" y="16201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0" name="Rectangle 8"/>
            <p:cNvSpPr>
              <a:spLocks noChangeArrowheads="1"/>
            </p:cNvSpPr>
            <p:nvPr/>
          </p:nvSpPr>
          <p:spPr bwMode="auto">
            <a:xfrm>
              <a:off x="0" y="20251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1" name="Rectangle 9"/>
            <p:cNvSpPr>
              <a:spLocks noChangeArrowheads="1"/>
            </p:cNvSpPr>
            <p:nvPr/>
          </p:nvSpPr>
          <p:spPr bwMode="auto">
            <a:xfrm>
              <a:off x="0" y="24302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2" name="Rectangle 10"/>
            <p:cNvSpPr>
              <a:spLocks noChangeArrowheads="1"/>
            </p:cNvSpPr>
            <p:nvPr/>
          </p:nvSpPr>
          <p:spPr bwMode="auto">
            <a:xfrm>
              <a:off x="0" y="28352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3" name="Rectangle 11"/>
            <p:cNvSpPr>
              <a:spLocks noChangeArrowheads="1"/>
            </p:cNvSpPr>
            <p:nvPr/>
          </p:nvSpPr>
          <p:spPr bwMode="auto">
            <a:xfrm>
              <a:off x="0" y="3240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4" name="Rectangle 12"/>
            <p:cNvSpPr>
              <a:spLocks noChangeArrowheads="1"/>
            </p:cNvSpPr>
            <p:nvPr/>
          </p:nvSpPr>
          <p:spPr bwMode="auto">
            <a:xfrm>
              <a:off x="0" y="36453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5" name="Rectangle 13"/>
            <p:cNvSpPr>
              <a:spLocks noChangeArrowheads="1"/>
            </p:cNvSpPr>
            <p:nvPr/>
          </p:nvSpPr>
          <p:spPr bwMode="auto">
            <a:xfrm>
              <a:off x="0" y="40446"/>
              <a:ext cx="4027" cy="4835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6" name="Rectangle 14"/>
            <p:cNvSpPr>
              <a:spLocks noChangeArrowheads="1"/>
            </p:cNvSpPr>
            <p:nvPr/>
          </p:nvSpPr>
          <p:spPr bwMode="auto">
            <a:xfrm>
              <a:off x="0" y="44875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7" name="Rectangle 15"/>
            <p:cNvSpPr>
              <a:spLocks noChangeArrowheads="1"/>
            </p:cNvSpPr>
            <p:nvPr/>
          </p:nvSpPr>
          <p:spPr bwMode="auto">
            <a:xfrm>
              <a:off x="0" y="48897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8" name="Rectangle 16"/>
            <p:cNvSpPr>
              <a:spLocks noChangeArrowheads="1"/>
            </p:cNvSpPr>
            <p:nvPr/>
          </p:nvSpPr>
          <p:spPr bwMode="auto">
            <a:xfrm>
              <a:off x="0" y="52919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9" name="Rectangle 17"/>
            <p:cNvSpPr>
              <a:spLocks noChangeArrowheads="1"/>
            </p:cNvSpPr>
            <p:nvPr/>
          </p:nvSpPr>
          <p:spPr bwMode="auto">
            <a:xfrm>
              <a:off x="0" y="5691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0" name="Rectangle 18"/>
            <p:cNvSpPr>
              <a:spLocks noChangeArrowheads="1"/>
            </p:cNvSpPr>
            <p:nvPr/>
          </p:nvSpPr>
          <p:spPr bwMode="auto">
            <a:xfrm>
              <a:off x="0" y="60935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1" name="Rectangle 19"/>
            <p:cNvSpPr>
              <a:spLocks noChangeArrowheads="1"/>
            </p:cNvSpPr>
            <p:nvPr/>
          </p:nvSpPr>
          <p:spPr bwMode="auto">
            <a:xfrm>
              <a:off x="0" y="64928"/>
              <a:ext cx="4027" cy="3674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783" y="2838227"/>
            <a:ext cx="7772400" cy="147002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s-ES" dirty="0"/>
              <a:t>Tracking </a:t>
            </a:r>
            <a:r>
              <a:rPr lang="es-ES" dirty="0" err="1"/>
              <a:t>former</a:t>
            </a:r>
            <a:r>
              <a:rPr lang="es-ES" dirty="0"/>
              <a:t> </a:t>
            </a:r>
            <a:r>
              <a:rPr lang="es-ES" dirty="0" err="1"/>
              <a:t>students</a:t>
            </a:r>
            <a:br>
              <a:rPr lang="es-ES" dirty="0"/>
            </a:br>
            <a:r>
              <a:rPr lang="es-ES" dirty="0"/>
              <a:t>POLITEKNIKA TXORIERRI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57290" y="4177586"/>
            <a:ext cx="6400800" cy="97156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endParaRPr lang="es-ES" dirty="0"/>
          </a:p>
          <a:p>
            <a:r>
              <a:rPr lang="es-ES" dirty="0"/>
              <a:t>KEPA LARRONDO</a:t>
            </a:r>
          </a:p>
        </p:txBody>
      </p:sp>
      <p:grpSp>
        <p:nvGrpSpPr>
          <p:cNvPr id="22" name="Group 1"/>
          <p:cNvGrpSpPr>
            <a:grpSpLocks/>
          </p:cNvGrpSpPr>
          <p:nvPr/>
        </p:nvGrpSpPr>
        <p:grpSpPr bwMode="auto">
          <a:xfrm>
            <a:off x="8786842" y="0"/>
            <a:ext cx="214282" cy="6867525"/>
            <a:chOff x="0" y="0"/>
            <a:chExt cx="4027" cy="68602"/>
          </a:xfrm>
        </p:grpSpPr>
        <p:sp>
          <p:nvSpPr>
            <p:cNvPr id="2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027" cy="4050"/>
            </a:xfrm>
            <a:prstGeom prst="rect">
              <a:avLst/>
            </a:prstGeom>
            <a:solidFill>
              <a:srgbClr val="31849B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4" name="Rectangle 4"/>
            <p:cNvSpPr>
              <a:spLocks noChangeArrowheads="1"/>
            </p:cNvSpPr>
            <p:nvPr/>
          </p:nvSpPr>
          <p:spPr bwMode="auto">
            <a:xfrm>
              <a:off x="0" y="4050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2" name="Rectangle 5"/>
            <p:cNvSpPr>
              <a:spLocks noChangeArrowheads="1"/>
            </p:cNvSpPr>
            <p:nvPr/>
          </p:nvSpPr>
          <p:spPr bwMode="auto">
            <a:xfrm>
              <a:off x="0" y="8100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3" name="Rectangle 6"/>
            <p:cNvSpPr>
              <a:spLocks noChangeArrowheads="1"/>
            </p:cNvSpPr>
            <p:nvPr/>
          </p:nvSpPr>
          <p:spPr bwMode="auto">
            <a:xfrm>
              <a:off x="0" y="12151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4" name="Rectangle 7"/>
            <p:cNvSpPr>
              <a:spLocks noChangeArrowheads="1"/>
            </p:cNvSpPr>
            <p:nvPr/>
          </p:nvSpPr>
          <p:spPr bwMode="auto">
            <a:xfrm>
              <a:off x="0" y="16201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5" name="Rectangle 8"/>
            <p:cNvSpPr>
              <a:spLocks noChangeArrowheads="1"/>
            </p:cNvSpPr>
            <p:nvPr/>
          </p:nvSpPr>
          <p:spPr bwMode="auto">
            <a:xfrm>
              <a:off x="0" y="20251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6" name="Rectangle 9"/>
            <p:cNvSpPr>
              <a:spLocks noChangeArrowheads="1"/>
            </p:cNvSpPr>
            <p:nvPr/>
          </p:nvSpPr>
          <p:spPr bwMode="auto">
            <a:xfrm>
              <a:off x="0" y="24302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7" name="Rectangle 10"/>
            <p:cNvSpPr>
              <a:spLocks noChangeArrowheads="1"/>
            </p:cNvSpPr>
            <p:nvPr/>
          </p:nvSpPr>
          <p:spPr bwMode="auto">
            <a:xfrm>
              <a:off x="0" y="28352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8" name="Rectangle 11"/>
            <p:cNvSpPr>
              <a:spLocks noChangeArrowheads="1"/>
            </p:cNvSpPr>
            <p:nvPr/>
          </p:nvSpPr>
          <p:spPr bwMode="auto">
            <a:xfrm>
              <a:off x="0" y="3240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9" name="Rectangle 12"/>
            <p:cNvSpPr>
              <a:spLocks noChangeArrowheads="1"/>
            </p:cNvSpPr>
            <p:nvPr/>
          </p:nvSpPr>
          <p:spPr bwMode="auto">
            <a:xfrm>
              <a:off x="0" y="36453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0" name="Rectangle 13"/>
            <p:cNvSpPr>
              <a:spLocks noChangeArrowheads="1"/>
            </p:cNvSpPr>
            <p:nvPr/>
          </p:nvSpPr>
          <p:spPr bwMode="auto">
            <a:xfrm>
              <a:off x="0" y="40446"/>
              <a:ext cx="4027" cy="4835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1" name="Rectangle 14"/>
            <p:cNvSpPr>
              <a:spLocks noChangeArrowheads="1"/>
            </p:cNvSpPr>
            <p:nvPr/>
          </p:nvSpPr>
          <p:spPr bwMode="auto">
            <a:xfrm>
              <a:off x="0" y="44875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2" name="Rectangle 15"/>
            <p:cNvSpPr>
              <a:spLocks noChangeArrowheads="1"/>
            </p:cNvSpPr>
            <p:nvPr/>
          </p:nvSpPr>
          <p:spPr bwMode="auto">
            <a:xfrm>
              <a:off x="0" y="48897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3" name="Rectangle 16"/>
            <p:cNvSpPr>
              <a:spLocks noChangeArrowheads="1"/>
            </p:cNvSpPr>
            <p:nvPr/>
          </p:nvSpPr>
          <p:spPr bwMode="auto">
            <a:xfrm>
              <a:off x="0" y="52919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4" name="Rectangle 17"/>
            <p:cNvSpPr>
              <a:spLocks noChangeArrowheads="1"/>
            </p:cNvSpPr>
            <p:nvPr/>
          </p:nvSpPr>
          <p:spPr bwMode="auto">
            <a:xfrm>
              <a:off x="0" y="5691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5" name="Rectangle 18"/>
            <p:cNvSpPr>
              <a:spLocks noChangeArrowheads="1"/>
            </p:cNvSpPr>
            <p:nvPr/>
          </p:nvSpPr>
          <p:spPr bwMode="auto">
            <a:xfrm>
              <a:off x="0" y="60935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6" name="Rectangle 19"/>
            <p:cNvSpPr>
              <a:spLocks noChangeArrowheads="1"/>
            </p:cNvSpPr>
            <p:nvPr/>
          </p:nvSpPr>
          <p:spPr bwMode="auto">
            <a:xfrm>
              <a:off x="0" y="64928"/>
              <a:ext cx="4027" cy="3674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pic>
        <p:nvPicPr>
          <p:cNvPr id="1045" name="Picture 21" descr="https://lh5.googleusercontent.com/PNdEKDc6XKhKaOTQrtPHzAEPlgJU1iQ7UllqB9XO56gtRAgITCAOPqRsvSjkUitJ3u9Tvq8hzJdORDSPq8Dsj_55gIus0YtbPjJcPGsmjB2BMeMAaLu7S-j2PMm8_egomr5oLPvQFz-MXY_o9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500174"/>
            <a:ext cx="3511746" cy="852489"/>
          </a:xfrm>
          <a:prstGeom prst="rect">
            <a:avLst/>
          </a:prstGeom>
          <a:noFill/>
        </p:spPr>
      </p:pic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5072066" y="1571612"/>
            <a:ext cx="264320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215868"/>
                </a:solidFill>
                <a:effectLst/>
                <a:ea typeface="Calibri" pitchFamily="34" charset="0"/>
                <a:cs typeface="Times New Roman" pitchFamily="18" charset="0"/>
              </a:rPr>
              <a:t>Tracking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595959"/>
                </a:solidFill>
                <a:effectLst/>
                <a:ea typeface="Calibri" pitchFamily="34" charset="0"/>
                <a:cs typeface="Times New Roman" pitchFamily="18" charset="0"/>
              </a:rPr>
              <a:t>Learning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215868"/>
                </a:solidFill>
                <a:effectLst/>
                <a:ea typeface="Calibri" pitchFamily="34" charset="0"/>
                <a:cs typeface="Times New Roman" pitchFamily="18" charset="0"/>
              </a:rPr>
              <a:t>and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595959"/>
                </a:solidFill>
                <a:effectLst/>
                <a:ea typeface="Calibri" pitchFamily="34" charset="0"/>
                <a:cs typeface="Times New Roman" pitchFamily="18" charset="0"/>
              </a:rPr>
              <a:t>Career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215868"/>
                </a:solidFill>
                <a:effectLst/>
                <a:ea typeface="Calibri" pitchFamily="34" charset="0"/>
                <a:cs typeface="Times New Roman" pitchFamily="18" charset="0"/>
              </a:rPr>
              <a:t>Paths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595959"/>
                </a:solidFill>
                <a:effectLst/>
                <a:ea typeface="Calibri" pitchFamily="34" charset="0"/>
                <a:cs typeface="Times New Roman" pitchFamily="18" charset="0"/>
              </a:rPr>
              <a:t>of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215868"/>
                </a:solidFill>
                <a:effectLst/>
                <a:ea typeface="Calibri" pitchFamily="34" charset="0"/>
                <a:cs typeface="Times New Roman" pitchFamily="18" charset="0"/>
              </a:rPr>
              <a:t>VET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595959"/>
                </a:solidFill>
                <a:effectLst/>
                <a:ea typeface="Calibri" pitchFamily="34" charset="0"/>
                <a:cs typeface="Times New Roman" pitchFamily="18" charset="0"/>
              </a:rPr>
              <a:t>graduates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215868"/>
                </a:solidFill>
                <a:effectLst/>
                <a:ea typeface="Calibri" pitchFamily="34" charset="0"/>
                <a:cs typeface="Times New Roman" pitchFamily="18" charset="0"/>
              </a:rPr>
              <a:t>to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595959"/>
                </a:solidFill>
                <a:effectLst/>
                <a:ea typeface="Calibri" pitchFamily="34" charset="0"/>
                <a:cs typeface="Times New Roman" pitchFamily="18" charset="0"/>
              </a:rPr>
              <a:t>improve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215868"/>
                </a:solidFill>
                <a:effectLst/>
                <a:ea typeface="Calibri" pitchFamily="34" charset="0"/>
                <a:cs typeface="Times New Roman" pitchFamily="18" charset="0"/>
              </a:rPr>
              <a:t>quality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595959"/>
                </a:solidFill>
                <a:effectLst/>
                <a:ea typeface="Calibri" pitchFamily="34" charset="0"/>
                <a:cs typeface="Times New Roman" pitchFamily="18" charset="0"/>
              </a:rPr>
              <a:t>of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215868"/>
                </a:solidFill>
                <a:effectLst/>
                <a:ea typeface="Calibri" pitchFamily="34" charset="0"/>
                <a:cs typeface="Times New Roman" pitchFamily="18" charset="0"/>
              </a:rPr>
              <a:t>VET </a:t>
            </a:r>
            <a:r>
              <a:rPr kumimoji="0" lang="en-US" sz="1400" b="1" i="0" u="none" strike="noStrike" cap="small" normalizeH="0" dirty="0">
                <a:ln>
                  <a:noFill/>
                </a:ln>
                <a:solidFill>
                  <a:srgbClr val="595959"/>
                </a:solidFill>
                <a:effectLst/>
                <a:ea typeface="Calibri" pitchFamily="34" charset="0"/>
                <a:cs typeface="Times New Roman" pitchFamily="18" charset="0"/>
              </a:rPr>
              <a:t>provision</a:t>
            </a:r>
            <a:endParaRPr kumimoji="0" lang="en-US" sz="1800" b="0" i="0" u="none" strike="noStrike" cap="small" normalizeH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58" name="57 Imagen" descr="astra_logo_rgb_08@2x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2095" y="226011"/>
            <a:ext cx="1142976" cy="312815"/>
          </a:xfrm>
          <a:prstGeom prst="rect">
            <a:avLst/>
          </a:prstGeom>
        </p:spPr>
      </p:pic>
      <p:pic>
        <p:nvPicPr>
          <p:cNvPr id="59" name="58 Imagen" descr="IEK DELTA LOGO 2014 BW 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2374" y="213353"/>
            <a:ext cx="590259" cy="285752"/>
          </a:xfrm>
          <a:prstGeom prst="rect">
            <a:avLst/>
          </a:prstGeom>
        </p:spPr>
      </p:pic>
      <p:pic>
        <p:nvPicPr>
          <p:cNvPr id="60" name="59 Imagen" descr="INTERCOLLEGE_WWW_BLACK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76000" y="252448"/>
            <a:ext cx="853436" cy="259940"/>
          </a:xfrm>
          <a:prstGeom prst="rect">
            <a:avLst/>
          </a:prstGeom>
        </p:spPr>
      </p:pic>
      <p:pic>
        <p:nvPicPr>
          <p:cNvPr id="61" name="60 Imagen" descr="Logotyp_TUKE_an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817882" y="307233"/>
            <a:ext cx="1417515" cy="221026"/>
          </a:xfrm>
          <a:prstGeom prst="rect">
            <a:avLst/>
          </a:prstGeom>
        </p:spPr>
      </p:pic>
      <p:pic>
        <p:nvPicPr>
          <p:cNvPr id="62" name="61 Imagen" descr="NAVET_400X249PX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05937" y="178252"/>
            <a:ext cx="527882" cy="328607"/>
          </a:xfrm>
          <a:prstGeom prst="rect">
            <a:avLst/>
          </a:prstGeom>
        </p:spPr>
      </p:pic>
      <p:pic>
        <p:nvPicPr>
          <p:cNvPr id="63" name="4 Imagen" descr="logo_txorierri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28789" y="208591"/>
            <a:ext cx="7810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" name="63 Elipse"/>
          <p:cNvSpPr/>
          <p:nvPr/>
        </p:nvSpPr>
        <p:spPr>
          <a:xfrm>
            <a:off x="6866340" y="-30897"/>
            <a:ext cx="1165111" cy="841761"/>
          </a:xfrm>
          <a:prstGeom prst="ellipse">
            <a:avLst/>
          </a:prstGeom>
          <a:blipFill rotWithShape="0">
            <a:blip r:embed="rId10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4" name="Imagen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187047" y="157585"/>
            <a:ext cx="353124" cy="369939"/>
          </a:xfrm>
          <a:prstGeom prst="rect">
            <a:avLst/>
          </a:prstGeom>
        </p:spPr>
      </p:pic>
      <p:pic>
        <p:nvPicPr>
          <p:cNvPr id="2055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0266" y="15208139"/>
            <a:ext cx="1609725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357290" y="5900093"/>
            <a:ext cx="360900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project has been funded with support from the European Commission.</a:t>
            </a:r>
            <a:endParaRPr kumimoji="0" lang="es-ES" altLang="es-E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communication reflects the views only of the author, and the Commission</a:t>
            </a:r>
            <a:endParaRPr kumimoji="0" lang="es-ES" altLang="es-E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cannot be held responsible for any use which may be made of the information</a:t>
            </a:r>
            <a:endParaRPr kumimoji="0" lang="es-ES" altLang="es-E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contained therein.</a:t>
            </a:r>
            <a:endParaRPr kumimoji="0" lang="es-ES" altLang="es-E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S" sz="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Project number: 2018-1-SK01-KA202-046331</a:t>
            </a:r>
            <a:endParaRPr kumimoji="0" lang="en-U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966463" y="5900093"/>
            <a:ext cx="2152474" cy="61149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9080"/>
          </a:xfrm>
        </p:spPr>
        <p:txBody>
          <a:bodyPr>
            <a:normAutofit fontScale="77500" lnSpcReduction="20000"/>
          </a:bodyPr>
          <a:lstStyle/>
          <a:p>
            <a:r>
              <a:rPr lang="es-ES" dirty="0" err="1"/>
              <a:t>It</a:t>
            </a:r>
            <a:r>
              <a:rPr lang="es-ES" dirty="0"/>
              <a:t> can be </a:t>
            </a:r>
            <a:r>
              <a:rPr lang="es-ES" dirty="0" err="1"/>
              <a:t>too</a:t>
            </a:r>
            <a:r>
              <a:rPr lang="es-ES" dirty="0"/>
              <a:t> </a:t>
            </a:r>
            <a:r>
              <a:rPr lang="es-ES" dirty="0" err="1"/>
              <a:t>long</a:t>
            </a:r>
            <a:r>
              <a:rPr lang="es-ES" dirty="0"/>
              <a:t> </a:t>
            </a:r>
          </a:p>
          <a:p>
            <a:r>
              <a:rPr lang="es-ES" dirty="0"/>
              <a:t>Short and </a:t>
            </a:r>
            <a:r>
              <a:rPr lang="es-ES" dirty="0" err="1"/>
              <a:t>easy</a:t>
            </a:r>
            <a:r>
              <a:rPr lang="es-ES" dirty="0"/>
              <a:t> </a:t>
            </a:r>
            <a:r>
              <a:rPr lang="es-ES" dirty="0" err="1"/>
              <a:t>questions</a:t>
            </a:r>
            <a:endParaRPr lang="es-ES" dirty="0"/>
          </a:p>
          <a:p>
            <a:r>
              <a:rPr lang="es-ES" dirty="0"/>
              <a:t>Data </a:t>
            </a:r>
            <a:r>
              <a:rPr lang="es-ES" dirty="0" err="1"/>
              <a:t>needs</a:t>
            </a:r>
            <a:r>
              <a:rPr lang="es-ES" dirty="0"/>
              <a:t> to be </a:t>
            </a:r>
            <a:r>
              <a:rPr lang="es-ES" dirty="0" err="1"/>
              <a:t>filtered</a:t>
            </a:r>
            <a:r>
              <a:rPr lang="es-ES" dirty="0"/>
              <a:t>- </a:t>
            </a:r>
            <a:r>
              <a:rPr lang="es-ES" dirty="0" err="1"/>
              <a:t>equity</a:t>
            </a:r>
            <a:endParaRPr lang="es-ES" dirty="0"/>
          </a:p>
          <a:p>
            <a:r>
              <a:rPr lang="en-GB" dirty="0"/>
              <a:t>They don´t access their school´s email (Alexia)</a:t>
            </a:r>
          </a:p>
          <a:p>
            <a:pPr lvl="0"/>
            <a:r>
              <a:rPr lang="en-GB" dirty="0"/>
              <a:t>They don´t see a direct benefit of completing the questionnaire </a:t>
            </a:r>
          </a:p>
          <a:p>
            <a:pPr lvl="0"/>
            <a:r>
              <a:rPr lang="en-GB" dirty="0"/>
              <a:t>Benchmarking </a:t>
            </a:r>
          </a:p>
          <a:p>
            <a:r>
              <a:rPr lang="es-ES" dirty="0" err="1"/>
              <a:t>Send</a:t>
            </a:r>
            <a:r>
              <a:rPr lang="es-ES" dirty="0"/>
              <a:t> </a:t>
            </a:r>
            <a:r>
              <a:rPr lang="es-ES" dirty="0" err="1"/>
              <a:t>it</a:t>
            </a:r>
            <a:r>
              <a:rPr lang="es-ES" dirty="0"/>
              <a:t> </a:t>
            </a:r>
            <a:r>
              <a:rPr lang="es-ES" dirty="0" err="1"/>
              <a:t>Tuesday</a:t>
            </a:r>
            <a:r>
              <a:rPr lang="es-ES" dirty="0"/>
              <a:t> </a:t>
            </a:r>
            <a:r>
              <a:rPr lang="es-ES" dirty="0" err="1"/>
              <a:t>or</a:t>
            </a:r>
            <a:r>
              <a:rPr lang="es-ES" dirty="0"/>
              <a:t> </a:t>
            </a:r>
            <a:r>
              <a:rPr lang="es-ES" dirty="0" err="1"/>
              <a:t>Wednesday</a:t>
            </a:r>
            <a:r>
              <a:rPr lang="es-ES" dirty="0"/>
              <a:t>- </a:t>
            </a:r>
            <a:r>
              <a:rPr lang="es-ES" dirty="0" err="1"/>
              <a:t>Thursday</a:t>
            </a:r>
            <a:r>
              <a:rPr lang="es-ES" dirty="0"/>
              <a:t> </a:t>
            </a:r>
            <a:r>
              <a:rPr lang="es-ES" dirty="0" err="1"/>
              <a:t>reminder</a:t>
            </a:r>
            <a:r>
              <a:rPr lang="es-ES" dirty="0"/>
              <a:t> (</a:t>
            </a:r>
            <a:r>
              <a:rPr lang="es-ES" dirty="0" err="1"/>
              <a:t>last</a:t>
            </a:r>
            <a:r>
              <a:rPr lang="es-ES" dirty="0"/>
              <a:t> </a:t>
            </a:r>
            <a:r>
              <a:rPr lang="es-ES" dirty="0" err="1"/>
              <a:t>day</a:t>
            </a:r>
            <a:r>
              <a:rPr lang="es-ES" dirty="0"/>
              <a:t>) </a:t>
            </a:r>
          </a:p>
          <a:p>
            <a:pPr lvl="0"/>
            <a:endParaRPr lang="es-ES" dirty="0"/>
          </a:p>
          <a:p>
            <a:pPr marL="0" indent="0">
              <a:buNone/>
            </a:pPr>
            <a:r>
              <a:rPr lang="es-ES" dirty="0"/>
              <a:t> 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Conclusions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665274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57200" y="1441048"/>
            <a:ext cx="8229600" cy="1108720"/>
          </a:xfrm>
        </p:spPr>
        <p:txBody>
          <a:bodyPr/>
          <a:lstStyle/>
          <a:p>
            <a:r>
              <a:rPr lang="es-ES" dirty="0">
                <a:solidFill>
                  <a:schemeClr val="bg2">
                    <a:lumMod val="25000"/>
                  </a:schemeClr>
                </a:solidFill>
                <a:hlinkClick r:id="rId2"/>
              </a:rPr>
              <a:t>https://comunidad.inlan.es/admin/reports</a:t>
            </a:r>
            <a:r>
              <a:rPr lang="es-ES" dirty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l="34801" t="28476" r="37021" b="27102"/>
          <a:stretch/>
        </p:blipFill>
        <p:spPr>
          <a:xfrm>
            <a:off x="2483768" y="2348880"/>
            <a:ext cx="3543962" cy="314123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269" y="5877272"/>
            <a:ext cx="1895370" cy="601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9270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1330" b="19895"/>
          <a:stretch/>
        </p:blipFill>
        <p:spPr>
          <a:xfrm>
            <a:off x="1895475" y="2060848"/>
            <a:ext cx="5340821" cy="2160240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07" y="5445224"/>
            <a:ext cx="33909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0259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b="1" dirty="0">
                <a:solidFill>
                  <a:schemeClr val="tx2"/>
                </a:solidFill>
              </a:rPr>
              <a:t>POLITEKNIKA IKASTEGIA TXORIERRI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4341603"/>
            <a:ext cx="6984776" cy="103161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s-ES" dirty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es-ES" dirty="0">
                <a:solidFill>
                  <a:schemeClr val="bg2">
                    <a:lumMod val="25000"/>
                  </a:schemeClr>
                </a:solidFill>
              </a:rPr>
              <a:t>427 </a:t>
            </a:r>
            <a:r>
              <a:rPr lang="es-ES" dirty="0" err="1">
                <a:solidFill>
                  <a:schemeClr val="bg2">
                    <a:lumMod val="25000"/>
                  </a:schemeClr>
                </a:solidFill>
              </a:rPr>
              <a:t>students</a:t>
            </a:r>
            <a:r>
              <a:rPr lang="es-ES" dirty="0">
                <a:solidFill>
                  <a:schemeClr val="bg2">
                    <a:lumMod val="25000"/>
                  </a:schemeClr>
                </a:solidFill>
              </a:rPr>
              <a:t> and 1000 CVET</a:t>
            </a:r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8786842" y="0"/>
            <a:ext cx="214282" cy="6867525"/>
            <a:chOff x="0" y="0"/>
            <a:chExt cx="4027" cy="68602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027" cy="4050"/>
            </a:xfrm>
            <a:prstGeom prst="rect">
              <a:avLst/>
            </a:prstGeom>
            <a:solidFill>
              <a:srgbClr val="31849B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4050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0" y="8100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0" y="12151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0" y="16201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0" y="20251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0" y="24302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0" y="28352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0" y="3240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0" y="36453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0" y="40446"/>
              <a:ext cx="4027" cy="4835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0" y="44875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0" y="48897"/>
              <a:ext cx="4027" cy="4051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0" y="52919"/>
              <a:ext cx="4027" cy="4051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0" y="56913"/>
              <a:ext cx="4027" cy="4050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0" y="60935"/>
              <a:ext cx="4027" cy="4050"/>
            </a:xfrm>
            <a:prstGeom prst="rect">
              <a:avLst/>
            </a:prstGeom>
            <a:solidFill>
              <a:srgbClr val="808080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0" y="64928"/>
              <a:ext cx="4027" cy="3674"/>
            </a:xfrm>
            <a:prstGeom prst="rect">
              <a:avLst/>
            </a:prstGeom>
            <a:solidFill>
              <a:srgbClr val="31849B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pic>
        <p:nvPicPr>
          <p:cNvPr id="23" name="4 Imagen" descr="logo_txorierr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8887" y="5811840"/>
            <a:ext cx="1747272" cy="710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2200" y="5149561"/>
            <a:ext cx="1895370" cy="601061"/>
          </a:xfrm>
          <a:prstGeom prst="rect">
            <a:avLst/>
          </a:prstGeom>
        </p:spPr>
      </p:pic>
      <p:pic>
        <p:nvPicPr>
          <p:cNvPr id="25" name="Picture 8" descr="240px-Localizaci%C3%B3n_del_Pa%C3%ADs_Vas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648" y="1916854"/>
            <a:ext cx="3473067" cy="253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11" descr="Txorierri-aerea-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887" y="1701933"/>
            <a:ext cx="3761926" cy="2236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/>
        </p:nvSpPr>
        <p:spPr>
          <a:xfrm>
            <a:off x="774700" y="1484784"/>
            <a:ext cx="7513637" cy="440055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-101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1600"/>
              <a:buFont typeface="Arial"/>
              <a:buNone/>
            </a:pPr>
            <a:r>
              <a:rPr lang="en-US" sz="2000" b="1" i="0" u="none" dirty="0">
                <a:solidFill>
                  <a:srgbClr val="282828"/>
                </a:solidFill>
                <a:sym typeface="Arial"/>
              </a:rPr>
              <a:t> </a:t>
            </a:r>
            <a:r>
              <a:rPr lang="en-US" sz="2000" b="1" i="0" u="sng" dirty="0">
                <a:solidFill>
                  <a:schemeClr val="hlink"/>
                </a:solidFill>
                <a:sym typeface="Arial"/>
                <a:hlinkClick r:id="rId3"/>
              </a:rPr>
              <a:t>Metal </a:t>
            </a:r>
            <a:r>
              <a:rPr lang="en-US" sz="2000" b="1" u="sng" dirty="0">
                <a:solidFill>
                  <a:schemeClr val="hlink"/>
                </a:solidFill>
                <a:hlinkClick r:id="rId3"/>
              </a:rPr>
              <a:t>Manufacturing</a:t>
            </a:r>
            <a:endParaRPr lang="en-US" sz="2000" b="1" i="0" u="sng" dirty="0">
              <a:solidFill>
                <a:schemeClr val="hlink"/>
              </a:solidFill>
              <a:sym typeface="Arial"/>
              <a:hlinkClick r:id="rId3"/>
            </a:endParaRPr>
          </a:p>
          <a:p>
            <a:pPr marL="723900" marR="0" lvl="1" indent="-2667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SzPts val="960"/>
              <a:buFont typeface="Noto Sans Symbols"/>
              <a:buChar char="■"/>
            </a:pPr>
            <a:r>
              <a:rPr lang="en-US" sz="2000" b="0" i="1" u="none" strike="noStrike" cap="none" dirty="0">
                <a:solidFill>
                  <a:srgbClr val="7030A0"/>
                </a:solidFill>
                <a:sym typeface="Arial"/>
              </a:rPr>
              <a:t>Mechanical Manufacturing Projects and Design  (EQF5)</a:t>
            </a:r>
          </a:p>
          <a:p>
            <a:pPr marL="723900" marR="0" lvl="1" indent="-2667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SzPts val="960"/>
              <a:buFont typeface="Noto Sans Symbols"/>
              <a:buChar char="■"/>
            </a:pPr>
            <a:r>
              <a:rPr lang="en-US" sz="2000" b="0" i="1" u="none" strike="noStrike" cap="none" dirty="0">
                <a:solidFill>
                  <a:srgbClr val="7030A0"/>
                </a:solidFill>
                <a:sym typeface="Arial"/>
              </a:rPr>
              <a:t>Production Scheduling in Mechanical Production (EQF5)</a:t>
            </a:r>
          </a:p>
          <a:p>
            <a:pPr marL="723900" marR="0" lvl="1" indent="-2667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SzPts val="960"/>
              <a:buFont typeface="Noto Sans Symbols"/>
              <a:buChar char="■"/>
            </a:pPr>
            <a:r>
              <a:rPr lang="en-US" sz="2000" b="0" i="1" u="none" strike="noStrike" cap="none" dirty="0">
                <a:solidFill>
                  <a:srgbClr val="7030A0"/>
                </a:solidFill>
                <a:sym typeface="Arial"/>
              </a:rPr>
              <a:t>Machining (EQF3)</a:t>
            </a:r>
          </a:p>
          <a:p>
            <a:pPr marL="0" marR="0" lvl="0" indent="-101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1600"/>
              <a:buFont typeface="Arial"/>
              <a:buNone/>
            </a:pPr>
            <a:r>
              <a:rPr lang="en-US" sz="2000" b="1" i="0" u="sng" dirty="0">
                <a:solidFill>
                  <a:schemeClr val="hlink"/>
                </a:solidFill>
                <a:sym typeface="Arial"/>
                <a:hlinkClick r:id="rId3"/>
              </a:rPr>
              <a:t>Electricity-Electronics</a:t>
            </a:r>
          </a:p>
          <a:p>
            <a:pPr marL="723900" marR="0" lvl="1" indent="-2667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SzPts val="960"/>
              <a:buFont typeface="Noto Sans Symbols"/>
              <a:buChar char="■"/>
            </a:pPr>
            <a:r>
              <a:rPr lang="en-US" sz="2000" b="0" i="1" u="none" strike="noStrike" cap="none" dirty="0">
                <a:solidFill>
                  <a:srgbClr val="7030A0"/>
                </a:solidFill>
                <a:sym typeface="Arial"/>
              </a:rPr>
              <a:t>Telecommunications and Computer Systems (EQF5)</a:t>
            </a:r>
          </a:p>
          <a:p>
            <a:pPr marL="723900" marR="0" lvl="1" indent="-2667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SzPts val="960"/>
              <a:buFont typeface="Noto Sans Symbols"/>
              <a:buChar char="■"/>
            </a:pPr>
            <a:r>
              <a:rPr lang="en-US" sz="2000" b="0" i="1" u="none" strike="noStrike" cap="none" dirty="0">
                <a:solidFill>
                  <a:srgbClr val="7030A0"/>
                </a:solidFill>
                <a:sym typeface="Arial"/>
              </a:rPr>
              <a:t>Automation and Industrial Robotics (EQF5)</a:t>
            </a:r>
          </a:p>
          <a:p>
            <a:pPr marL="0" marR="0" lvl="0" indent="-101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1600"/>
              <a:buFont typeface="Arial"/>
              <a:buNone/>
            </a:pPr>
            <a:r>
              <a:rPr lang="en-US" sz="2000" b="1" i="0" u="sng" dirty="0">
                <a:solidFill>
                  <a:schemeClr val="hlink"/>
                </a:solidFill>
                <a:sym typeface="Arial"/>
                <a:hlinkClick r:id="rId3"/>
              </a:rPr>
              <a:t>Trade and Marketing</a:t>
            </a:r>
          </a:p>
          <a:p>
            <a:pPr marL="723900" marR="0" lvl="1" indent="-2667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SzPts val="960"/>
              <a:buFont typeface="Noto Sans Symbols"/>
              <a:buChar char="■"/>
            </a:pPr>
            <a:r>
              <a:rPr lang="en-US" sz="2000" b="0" i="1" u="none" strike="noStrike" cap="none" dirty="0">
                <a:solidFill>
                  <a:srgbClr val="7030A0"/>
                </a:solidFill>
                <a:sym typeface="Arial"/>
              </a:rPr>
              <a:t>Sales Management and Commercial Premises (EQF5)</a:t>
            </a:r>
          </a:p>
          <a:p>
            <a:pPr marL="0" marR="0" lvl="0" indent="-101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282828"/>
              </a:buClr>
              <a:buSzPts val="1600"/>
              <a:buFont typeface="Arial"/>
              <a:buNone/>
            </a:pPr>
            <a:r>
              <a:rPr lang="en-US" sz="2000" b="1" i="0" u="sng" dirty="0">
                <a:solidFill>
                  <a:schemeClr val="hlink"/>
                </a:solidFill>
                <a:sym typeface="Arial"/>
                <a:hlinkClick r:id="rId3"/>
              </a:rPr>
              <a:t>Security and Environment</a:t>
            </a:r>
          </a:p>
          <a:p>
            <a:pPr marL="723900" marR="0" lvl="1" indent="-2667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SzPts val="1600"/>
              <a:buFont typeface="Noto Sans Symbols"/>
              <a:buChar char="▪"/>
            </a:pPr>
            <a:r>
              <a:rPr lang="en-US" sz="2000" i="1" u="none" strike="noStrike" cap="none" dirty="0">
                <a:solidFill>
                  <a:srgbClr val="7030A0"/>
                </a:solidFill>
                <a:sym typeface="Arial"/>
              </a:rPr>
              <a:t>Environmental Science </a:t>
            </a:r>
            <a:r>
              <a:rPr lang="en-US" sz="2000" b="0" i="1" u="none" strike="noStrike" cap="none" dirty="0">
                <a:solidFill>
                  <a:srgbClr val="7030A0"/>
                </a:solidFill>
                <a:sym typeface="Arial"/>
              </a:rPr>
              <a:t>(EQF5)</a:t>
            </a:r>
          </a:p>
        </p:txBody>
      </p:sp>
      <p:sp>
        <p:nvSpPr>
          <p:cNvPr id="152" name="Shape 152"/>
          <p:cNvSpPr txBox="1"/>
          <p:nvPr/>
        </p:nvSpPr>
        <p:spPr>
          <a:xfrm>
            <a:off x="5486400" y="5976937"/>
            <a:ext cx="184150" cy="40005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Shape 155"/>
          <p:cNvSpPr txBox="1"/>
          <p:nvPr/>
        </p:nvSpPr>
        <p:spPr>
          <a:xfrm>
            <a:off x="2698155" y="702403"/>
            <a:ext cx="5760640" cy="4000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-127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Arial"/>
              <a:buNone/>
            </a:pPr>
            <a:r>
              <a:rPr lang="en-US" sz="2000" b="1" i="0" u="none" dirty="0">
                <a:latin typeface="Arial"/>
                <a:ea typeface="Arial"/>
                <a:cs typeface="Arial"/>
                <a:sym typeface="Arial"/>
              </a:rPr>
              <a:t>VOCATIONAL TRAINING COURSES</a:t>
            </a:r>
          </a:p>
        </p:txBody>
      </p:sp>
      <p:pic>
        <p:nvPicPr>
          <p:cNvPr id="7" name="4 Imagen" descr="logo_txorierri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700" y="391663"/>
            <a:ext cx="1747272" cy="710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32154788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xplosión 1 11"/>
          <p:cNvSpPr/>
          <p:nvPr/>
        </p:nvSpPr>
        <p:spPr>
          <a:xfrm>
            <a:off x="554568" y="4718820"/>
            <a:ext cx="2880320" cy="1296145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57200" y="1600201"/>
            <a:ext cx="7859216" cy="4133056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355 (EQF5) former students     55 answers      			15,5%</a:t>
            </a:r>
            <a:endParaRPr lang="es-ES" dirty="0"/>
          </a:p>
          <a:p>
            <a:pPr lvl="0"/>
            <a:r>
              <a:rPr lang="en-GB" dirty="0"/>
              <a:t>77 (EQF 3) former students     5 answers</a:t>
            </a:r>
          </a:p>
          <a:p>
            <a:pPr marL="0" lvl="0" indent="0">
              <a:buNone/>
            </a:pPr>
            <a:r>
              <a:rPr lang="en-GB" dirty="0"/>
              <a:t>                              6,5%</a:t>
            </a:r>
            <a:endParaRPr lang="es-ES" dirty="0"/>
          </a:p>
          <a:p>
            <a:endParaRPr lang="es-ES" dirty="0">
              <a:solidFill>
                <a:schemeClr val="tx2"/>
              </a:solidFill>
            </a:endParaRPr>
          </a:p>
          <a:p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s-ES" dirty="0" err="1"/>
              <a:t>Pilot</a:t>
            </a:r>
            <a:r>
              <a:rPr lang="es-ES" dirty="0"/>
              <a:t> run</a:t>
            </a:r>
          </a:p>
        </p:txBody>
      </p:sp>
      <p:pic>
        <p:nvPicPr>
          <p:cNvPr id="4" name="Irudia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799198"/>
            <a:ext cx="2520280" cy="2337508"/>
          </a:xfrm>
          <a:prstGeom prst="rect">
            <a:avLst/>
          </a:prstGeom>
        </p:spPr>
      </p:pic>
      <p:sp>
        <p:nvSpPr>
          <p:cNvPr id="7" name="Flecha doblada hacia arriba 6"/>
          <p:cNvSpPr/>
          <p:nvPr/>
        </p:nvSpPr>
        <p:spPr>
          <a:xfrm rot="5400000">
            <a:off x="2771800" y="2204864"/>
            <a:ext cx="288032" cy="28803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Flecha derecha 7"/>
          <p:cNvSpPr/>
          <p:nvPr/>
        </p:nvSpPr>
        <p:spPr>
          <a:xfrm>
            <a:off x="5580112" y="1844824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Flecha derecha 8"/>
          <p:cNvSpPr/>
          <p:nvPr/>
        </p:nvSpPr>
        <p:spPr>
          <a:xfrm>
            <a:off x="5436096" y="2924944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Flecha doblada hacia arriba 9"/>
          <p:cNvSpPr/>
          <p:nvPr/>
        </p:nvSpPr>
        <p:spPr>
          <a:xfrm rot="5400000">
            <a:off x="2783632" y="3378697"/>
            <a:ext cx="288032" cy="28803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>
            <a:off x="1161295" y="5110219"/>
            <a:ext cx="1666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i="1" dirty="0">
                <a:solidFill>
                  <a:schemeClr val="bg1"/>
                </a:solidFill>
              </a:rPr>
              <a:t>Alexia </a:t>
            </a:r>
            <a:r>
              <a:rPr lang="es-ES" b="1" i="1" dirty="0" err="1">
                <a:solidFill>
                  <a:schemeClr val="bg1"/>
                </a:solidFill>
              </a:rPr>
              <a:t>platform</a:t>
            </a:r>
            <a:endParaRPr lang="es-ES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328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Gráfico de respuestas de formularios. Título de la pregunta: I.7: ¿Qué importancia tuvo tu movilidad para tu trabajo/estudio posterior?. Número de respuestas: 8 respuestas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8229600" cy="3466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611560" y="1340768"/>
            <a:ext cx="70671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50% Thinks in was very important, important or slightly important</a:t>
            </a:r>
          </a:p>
          <a:p>
            <a:r>
              <a:rPr lang="en-US" dirty="0"/>
              <a:t>25% Think it was not relevant </a:t>
            </a:r>
          </a:p>
        </p:txBody>
      </p:sp>
      <p:sp>
        <p:nvSpPr>
          <p:cNvPr id="8" name="Título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Was your Erasmus mobility important in order to find a job?</a:t>
            </a:r>
          </a:p>
        </p:txBody>
      </p:sp>
    </p:spTree>
    <p:extLst>
      <p:ext uri="{BB962C8B-B14F-4D97-AF65-F5344CB8AC3E}">
        <p14:creationId xmlns:p14="http://schemas.microsoft.com/office/powerpoint/2010/main" val="2857579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Are </a:t>
            </a:r>
            <a:r>
              <a:rPr lang="es-ES" dirty="0" err="1"/>
              <a:t>you</a:t>
            </a:r>
            <a:r>
              <a:rPr lang="es-ES" dirty="0"/>
              <a:t> </a:t>
            </a:r>
            <a:r>
              <a:rPr lang="es-ES" dirty="0" err="1"/>
              <a:t>planning</a:t>
            </a:r>
            <a:r>
              <a:rPr lang="es-ES" dirty="0"/>
              <a:t> to </a:t>
            </a:r>
            <a:r>
              <a:rPr lang="es-ES" dirty="0" err="1"/>
              <a:t>study</a:t>
            </a:r>
            <a:r>
              <a:rPr lang="es-ES" dirty="0"/>
              <a:t> once </a:t>
            </a:r>
            <a:r>
              <a:rPr lang="es-ES" dirty="0" err="1"/>
              <a:t>again</a:t>
            </a:r>
            <a:r>
              <a:rPr lang="es-ES" dirty="0"/>
              <a:t>?  </a:t>
            </a:r>
          </a:p>
        </p:txBody>
      </p:sp>
      <p:pic>
        <p:nvPicPr>
          <p:cNvPr id="3074" name="Picture 2" descr="Gráfico de respuestas de formularios. Título de la pregunta: ¿Tienes planificado volver a estudiar?. Número de respuestas: 53 respuestas.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692" b="6521"/>
          <a:stretch/>
        </p:blipFill>
        <p:spPr bwMode="auto">
          <a:xfrm>
            <a:off x="971600" y="1700807"/>
            <a:ext cx="6336704" cy="3357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5376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/>
              <a:t>What</a:t>
            </a:r>
            <a:r>
              <a:rPr lang="es-ES" dirty="0"/>
              <a:t> </a:t>
            </a:r>
            <a:r>
              <a:rPr lang="es-ES" dirty="0" err="1"/>
              <a:t>have</a:t>
            </a:r>
            <a:r>
              <a:rPr lang="es-ES" dirty="0"/>
              <a:t> </a:t>
            </a:r>
            <a:r>
              <a:rPr lang="es-ES" dirty="0" err="1"/>
              <a:t>you</a:t>
            </a:r>
            <a:r>
              <a:rPr lang="es-ES" dirty="0"/>
              <a:t> </a:t>
            </a:r>
            <a:r>
              <a:rPr lang="es-ES" dirty="0" err="1"/>
              <a:t>studied</a:t>
            </a:r>
            <a:r>
              <a:rPr lang="es-ES" dirty="0"/>
              <a:t> </a:t>
            </a:r>
            <a:r>
              <a:rPr lang="es-ES" dirty="0" err="1"/>
              <a:t>after</a:t>
            </a:r>
            <a:r>
              <a:rPr lang="es-ES" dirty="0"/>
              <a:t> </a:t>
            </a:r>
            <a:r>
              <a:rPr lang="es-ES" dirty="0" err="1"/>
              <a:t>finalysing</a:t>
            </a:r>
            <a:r>
              <a:rPr lang="es-ES" dirty="0"/>
              <a:t> </a:t>
            </a:r>
            <a:r>
              <a:rPr lang="es-ES" dirty="0" err="1"/>
              <a:t>your</a:t>
            </a:r>
            <a:r>
              <a:rPr lang="es-ES" dirty="0"/>
              <a:t> diploma?  </a:t>
            </a:r>
          </a:p>
        </p:txBody>
      </p:sp>
      <p:pic>
        <p:nvPicPr>
          <p:cNvPr id="4098" name="Picture 2" descr="Gráfico de respuestas de formularios. Título de la pregunta: ¿Qué has estudiado después de haber obtenido el título?. Número de respuestas: 24 respuestas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32581"/>
            <a:ext cx="7436674" cy="3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5148064" y="1916832"/>
            <a:ext cx="3466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54,7% </a:t>
            </a:r>
            <a:r>
              <a:rPr lang="es-ES" dirty="0" err="1"/>
              <a:t>have</a:t>
            </a:r>
            <a:r>
              <a:rPr lang="es-ES" dirty="0"/>
              <a:t> </a:t>
            </a:r>
            <a:r>
              <a:rPr lang="es-ES" dirty="0" err="1"/>
              <a:t>continued</a:t>
            </a:r>
            <a:r>
              <a:rPr lang="es-ES" dirty="0"/>
              <a:t> </a:t>
            </a:r>
            <a:r>
              <a:rPr lang="es-ES" dirty="0" err="1"/>
              <a:t>studying</a:t>
            </a:r>
            <a:r>
              <a:rPr lang="es-ES" dirty="0"/>
              <a:t> 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899592" y="5274297"/>
            <a:ext cx="32403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45,8% </a:t>
            </a:r>
            <a:r>
              <a:rPr lang="es-ES" dirty="0" err="1"/>
              <a:t>University</a:t>
            </a: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37,5% HVET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17%  </a:t>
            </a:r>
            <a:r>
              <a:rPr lang="es-ES" dirty="0" err="1"/>
              <a:t>Courses</a:t>
            </a:r>
            <a:endParaRPr lang="es-ES" dirty="0"/>
          </a:p>
          <a:p>
            <a:br>
              <a:rPr lang="es-ES" dirty="0"/>
            </a:b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11241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/>
              <a:t>Have</a:t>
            </a:r>
            <a:r>
              <a:rPr lang="es-ES" dirty="0"/>
              <a:t> </a:t>
            </a:r>
            <a:r>
              <a:rPr lang="es-ES" dirty="0" err="1"/>
              <a:t>you</a:t>
            </a:r>
            <a:r>
              <a:rPr lang="es-ES" dirty="0"/>
              <a:t> </a:t>
            </a:r>
            <a:r>
              <a:rPr lang="es-ES" dirty="0" err="1"/>
              <a:t>ever</a:t>
            </a:r>
            <a:r>
              <a:rPr lang="es-ES" dirty="0"/>
              <a:t> </a:t>
            </a:r>
            <a:r>
              <a:rPr lang="es-ES" dirty="0" err="1"/>
              <a:t>worked</a:t>
            </a:r>
            <a:r>
              <a:rPr lang="es-ES" dirty="0"/>
              <a:t> in </a:t>
            </a:r>
            <a:r>
              <a:rPr lang="es-ES" dirty="0" err="1"/>
              <a:t>an</a:t>
            </a:r>
            <a:r>
              <a:rPr lang="es-ES" dirty="0"/>
              <a:t> </a:t>
            </a:r>
            <a:r>
              <a:rPr lang="es-ES" dirty="0" err="1"/>
              <a:t>area</a:t>
            </a:r>
            <a:r>
              <a:rPr lang="es-ES" dirty="0"/>
              <a:t> </a:t>
            </a:r>
            <a:r>
              <a:rPr lang="es-ES" dirty="0" err="1"/>
              <a:t>related</a:t>
            </a:r>
            <a:r>
              <a:rPr lang="es-ES" dirty="0"/>
              <a:t> to </a:t>
            </a:r>
            <a:r>
              <a:rPr lang="es-ES" dirty="0" err="1"/>
              <a:t>your</a:t>
            </a:r>
            <a:r>
              <a:rPr lang="es-ES" dirty="0"/>
              <a:t> </a:t>
            </a:r>
            <a:r>
              <a:rPr lang="es-ES" dirty="0" err="1"/>
              <a:t>studies</a:t>
            </a:r>
            <a:r>
              <a:rPr lang="es-ES" dirty="0"/>
              <a:t>? </a:t>
            </a:r>
          </a:p>
        </p:txBody>
      </p:sp>
      <p:pic>
        <p:nvPicPr>
          <p:cNvPr id="5122" name="Picture 2" descr="Gráfico de respuestas de formularios. Título de la pregunta: ¿Has trabajado alguna vez en el área relacionada con tus estudios?. Número de respuestas: 48 respuestas.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586"/>
          <a:stretch/>
        </p:blipFill>
        <p:spPr bwMode="auto">
          <a:xfrm>
            <a:off x="1115616" y="1916832"/>
            <a:ext cx="6041704" cy="3466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7836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Are </a:t>
            </a:r>
            <a:r>
              <a:rPr lang="es-ES" dirty="0" err="1"/>
              <a:t>you</a:t>
            </a:r>
            <a:r>
              <a:rPr lang="es-ES" dirty="0"/>
              <a:t> </a:t>
            </a:r>
            <a:r>
              <a:rPr lang="es-ES" dirty="0" err="1"/>
              <a:t>happy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your</a:t>
            </a:r>
            <a:r>
              <a:rPr lang="es-ES" dirty="0"/>
              <a:t> actual </a:t>
            </a:r>
            <a:r>
              <a:rPr lang="es-ES" dirty="0" err="1"/>
              <a:t>job</a:t>
            </a:r>
            <a:r>
              <a:rPr lang="es-ES" dirty="0"/>
              <a:t>?</a:t>
            </a:r>
          </a:p>
        </p:txBody>
      </p:sp>
      <p:pic>
        <p:nvPicPr>
          <p:cNvPr id="6146" name="Picture 2" descr="Gráfico de respuestas de formularios. Título de la pregunta: ¿Estas satisfecho con tu trabajo actual?. Número de respuestas: 48 respuestas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315" y="1700808"/>
            <a:ext cx="8229600" cy="3466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00865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Personalizado 4">
      <a:dk1>
        <a:srgbClr val="000000"/>
      </a:dk1>
      <a:lt1>
        <a:srgbClr val="FFFFFF"/>
      </a:lt1>
      <a:dk2>
        <a:srgbClr val="196C7F"/>
      </a:dk2>
      <a:lt2>
        <a:srgbClr val="E7E6E6"/>
      </a:lt2>
      <a:accent1>
        <a:srgbClr val="196C7F"/>
      </a:accent1>
      <a:accent2>
        <a:srgbClr val="757070"/>
      </a:accent2>
      <a:accent3>
        <a:srgbClr val="196C7F"/>
      </a:accent3>
      <a:accent4>
        <a:srgbClr val="7B7B7B"/>
      </a:accent4>
      <a:accent5>
        <a:srgbClr val="1E4E79"/>
      </a:accent5>
      <a:accent6>
        <a:srgbClr val="7B7B7B"/>
      </a:accent6>
      <a:hlink>
        <a:srgbClr val="1E4E79"/>
      </a:hlink>
      <a:folHlink>
        <a:srgbClr val="7B7B7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Έγγραφο" ma:contentTypeID="0x0101008AA9389C75F2AA46A7B1CB927C6FF2D4" ma:contentTypeVersion="13" ma:contentTypeDescription="Δημιουργία νέου εγγράφου" ma:contentTypeScope="" ma:versionID="db4e6c251aedd4c8d40194d0d99c8725">
  <xsd:schema xmlns:xsd="http://www.w3.org/2001/XMLSchema" xmlns:xs="http://www.w3.org/2001/XMLSchema" xmlns:p="http://schemas.microsoft.com/office/2006/metadata/properties" xmlns:ns3="3ee8b910-2f2c-44c0-9265-bdd79da590ab" xmlns:ns4="fb8ba53d-021d-4c4f-bc76-9049e073384e" targetNamespace="http://schemas.microsoft.com/office/2006/metadata/properties" ma:root="true" ma:fieldsID="60f82b2676d78d6bccea479b57f60622" ns3:_="" ns4:_="">
    <xsd:import namespace="3ee8b910-2f2c-44c0-9265-bdd79da590ab"/>
    <xsd:import namespace="fb8ba53d-021d-4c4f-bc76-9049e073384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e8b910-2f2c-44c0-9265-bdd79da590a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8ba53d-021d-4c4f-bc76-9049e073384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Κοινή χρήση με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Κοινή χρήση με λεπτομέρειες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Κοινή χρήση κατακερματισμού υπόδειξης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Τύπος περιεχομένου"/>
        <xsd:element ref="dc:title" minOccurs="0" maxOccurs="1" ma:index="4" ma:displayName="Τίτλο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1384B0B-2601-4A16-90EA-14DEC2418D6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ee8b910-2f2c-44c0-9265-bdd79da590ab"/>
    <ds:schemaRef ds:uri="fb8ba53d-021d-4c4f-bc76-9049e073384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B29F66D-F5D7-48F5-B3C3-C00A50684A2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590F174-3A41-4AE3-9480-6B038E3BA1BB}">
  <ds:schemaRefs>
    <ds:schemaRef ds:uri="http://purl.org/dc/elements/1.1/"/>
    <ds:schemaRef ds:uri="http://schemas.microsoft.com/office/2006/documentManagement/types"/>
    <ds:schemaRef ds:uri="fb8ba53d-021d-4c4f-bc76-9049e073384e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3ee8b910-2f2c-44c0-9265-bdd79da590ab"/>
    <ds:schemaRef ds:uri="http://www.w3.org/XML/1998/namespace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5037</TotalTime>
  <Words>314</Words>
  <Application>Microsoft Office PowerPoint</Application>
  <PresentationFormat>On-screen Show (4:3)</PresentationFormat>
  <Paragraphs>67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Noto Sans Symbols</vt:lpstr>
      <vt:lpstr>Tema de Office</vt:lpstr>
      <vt:lpstr>Tracking former students POLITEKNIKA TXORIERRI</vt:lpstr>
      <vt:lpstr>POLITEKNIKA IKASTEGIA TXORIERRI</vt:lpstr>
      <vt:lpstr>PowerPoint Presentation</vt:lpstr>
      <vt:lpstr>Pilot run</vt:lpstr>
      <vt:lpstr>Was your Erasmus mobility important in order to find a job?</vt:lpstr>
      <vt:lpstr>Are you planning to study once again?  </vt:lpstr>
      <vt:lpstr>What have you studied after finalysing your diploma?  </vt:lpstr>
      <vt:lpstr>Have you ever worked in an area related to your studies? </vt:lpstr>
      <vt:lpstr>Are you happy with your actual job?</vt:lpstr>
      <vt:lpstr>Conclusions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ikaslea</dc:creator>
  <cp:lastModifiedBy>Eirini Gkotsi</cp:lastModifiedBy>
  <cp:revision>56</cp:revision>
  <dcterms:created xsi:type="dcterms:W3CDTF">2018-12-17T09:03:55Z</dcterms:created>
  <dcterms:modified xsi:type="dcterms:W3CDTF">2020-11-11T12:45:22Z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0x0101008AA9389C75F2AA46A7B1CB927C6FF2D4</vt:lpwstr>
  </property>
</Properties>
</file>