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4033" r:id="rId4"/>
  </p:sldMasterIdLst>
  <p:sldIdLst>
    <p:sldId id="259" r:id="rId5"/>
    <p:sldId id="261" r:id="rId6"/>
    <p:sldId id="260" r:id="rId7"/>
    <p:sldId id="262" r:id="rId8"/>
    <p:sldId id="263" r:id="rId9"/>
    <p:sldId id="264" r:id="rId10"/>
    <p:sldId id="265" r:id="rId11"/>
    <p:sldId id="266" r:id="rId12"/>
    <p:sldId id="267" r:id="rId13"/>
    <p:sldId id="273" r:id="rId14"/>
    <p:sldId id="275" r:id="rId15"/>
    <p:sldId id="274" r:id="rId16"/>
    <p:sldId id="272" r:id="rId17"/>
    <p:sldId id="268" r:id="rId18"/>
    <p:sldId id="269" r:id="rId19"/>
    <p:sldId id="276" r:id="rId20"/>
    <p:sldId id="270" r:id="rId21"/>
    <p:sldId id="271" r:id="rId22"/>
    <p:sldId id="277" r:id="rId23"/>
    <p:sldId id="258"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47" d="100"/>
          <a:sy n="47" d="100"/>
        </p:scale>
        <p:origin x="48" y="221"/>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500733-1146-4FB9-AD37-1C614139380D}" type="doc">
      <dgm:prSet loTypeId="urn:microsoft.com/office/officeart/2016/7/layout/LinearBlockProcessNumbered" loCatId="process" qsTypeId="urn:microsoft.com/office/officeart/2005/8/quickstyle/simple1" qsCatId="simple" csTypeId="urn:microsoft.com/office/officeart/2005/8/colors/colorful1#1" csCatId="colorful" phldr="1"/>
      <dgm:spPr/>
      <dgm:t>
        <a:bodyPr/>
        <a:lstStyle/>
        <a:p>
          <a:endParaRPr lang="en-US"/>
        </a:p>
      </dgm:t>
    </dgm:pt>
    <dgm:pt modelId="{1996BDEA-0916-450E-9F11-07E84DB0CB71}">
      <dgm:prSet/>
      <dgm:spPr/>
      <dgm:t>
        <a:bodyPr/>
        <a:lstStyle/>
        <a:p>
          <a:r>
            <a:rPr lang="el-GR" dirty="0"/>
            <a:t>Συγκέντρωση των απαραίτητων πληροφοριών για την </a:t>
          </a:r>
          <a:r>
            <a:rPr lang="el-GR" b="1" dirty="0"/>
            <a:t>ποιοτική αναβάθμιση της κατάρτισης </a:t>
          </a:r>
          <a:r>
            <a:rPr lang="el-GR" dirty="0"/>
            <a:t>και τον επανασχεδιασμό της από τους </a:t>
          </a:r>
          <a:r>
            <a:rPr lang="el-GR" dirty="0" err="1"/>
            <a:t>παρόχους</a:t>
          </a:r>
          <a:r>
            <a:rPr lang="el-GR" dirty="0"/>
            <a:t> Επαγγελματικής Κατάρτισης, έτσι ώστε να </a:t>
          </a:r>
          <a:r>
            <a:rPr lang="el-GR" b="1" dirty="0"/>
            <a:t>αντανακλά τις ανάγκες των σπουδαστών και των εργοδοτών</a:t>
          </a:r>
          <a:r>
            <a:rPr lang="el-GR" dirty="0"/>
            <a:t>.   </a:t>
          </a:r>
          <a:endParaRPr lang="en-US" dirty="0"/>
        </a:p>
      </dgm:t>
    </dgm:pt>
    <dgm:pt modelId="{2F388970-8476-4D34-97E5-D0009CEC6323}" type="parTrans" cxnId="{25120F6A-E7EC-4EA0-A94A-79F72BF608DF}">
      <dgm:prSet/>
      <dgm:spPr/>
      <dgm:t>
        <a:bodyPr/>
        <a:lstStyle/>
        <a:p>
          <a:endParaRPr lang="en-US"/>
        </a:p>
      </dgm:t>
    </dgm:pt>
    <dgm:pt modelId="{95A0521D-F53B-4FBE-9478-7A1A64CB111D}" type="sibTrans" cxnId="{25120F6A-E7EC-4EA0-A94A-79F72BF608DF}">
      <dgm:prSet phldrT="01"/>
      <dgm:spPr/>
      <dgm:t>
        <a:bodyPr/>
        <a:lstStyle/>
        <a:p>
          <a:r>
            <a:rPr lang="en-US" dirty="0"/>
            <a:t>01</a:t>
          </a:r>
        </a:p>
      </dgm:t>
    </dgm:pt>
    <dgm:pt modelId="{43F932CA-8635-46D4-B412-3DA4F8D88C75}">
      <dgm:prSet/>
      <dgm:spPr/>
      <dgm:t>
        <a:bodyPr/>
        <a:lstStyle/>
        <a:p>
          <a:r>
            <a:rPr lang="el-GR" dirty="0"/>
            <a:t>Σχεδιασμός, εφαρμογή και παρακολούθηση των προγραμμάτων μαθητείας, σε συνάφεια με τον επαγγελματικό βίο και η οικοδόμηση ισχυρής </a:t>
          </a:r>
          <a:r>
            <a:rPr lang="el-GR" b="1" dirty="0"/>
            <a:t>διασύνδεσης μεταξύ των ερευνών και των αναγκών της αγοράς εργασίας.</a:t>
          </a:r>
          <a:endParaRPr lang="en-US" dirty="0"/>
        </a:p>
      </dgm:t>
    </dgm:pt>
    <dgm:pt modelId="{ADC795F5-AEBF-4C16-9C03-AE37A29A72FE}" type="parTrans" cxnId="{89EF714A-BF2E-429F-9293-2F3B00FE3770}">
      <dgm:prSet/>
      <dgm:spPr/>
      <dgm:t>
        <a:bodyPr/>
        <a:lstStyle/>
        <a:p>
          <a:endParaRPr lang="en-US"/>
        </a:p>
      </dgm:t>
    </dgm:pt>
    <dgm:pt modelId="{2C6325F6-4F33-4497-A2DE-B45689F1EC47}" type="sibTrans" cxnId="{89EF714A-BF2E-429F-9293-2F3B00FE3770}">
      <dgm:prSet phldrT="02"/>
      <dgm:spPr/>
      <dgm:t>
        <a:bodyPr/>
        <a:lstStyle/>
        <a:p>
          <a:r>
            <a:rPr lang="en-US"/>
            <a:t>02</a:t>
          </a:r>
        </a:p>
      </dgm:t>
    </dgm:pt>
    <dgm:pt modelId="{8269C09A-CD1C-4AEF-A6FC-7D314C29441D}">
      <dgm:prSet/>
      <dgm:spPr/>
      <dgm:t>
        <a:bodyPr/>
        <a:lstStyle/>
        <a:p>
          <a:r>
            <a:rPr lang="el-GR" dirty="0"/>
            <a:t>Οικοδόμηση σύνδεσης μεταξύ της παροχής ΕΕΚ και της αγοράς εργασίας, έτσι ώστε όλες οι γνώσεις και οι πρακτικές που υποστηρίζονται από την ΕΕΚ να οδηγήσουν στην πιο κατάλληλη μάθηση βασισμένη σε εργασία.</a:t>
          </a:r>
          <a:endParaRPr lang="en-US" dirty="0"/>
        </a:p>
      </dgm:t>
    </dgm:pt>
    <dgm:pt modelId="{1A8CC240-5A9E-41E3-8D63-D434F424E6AF}" type="parTrans" cxnId="{1CEE1C4F-AB5D-4E4E-9E43-7D8090D40A23}">
      <dgm:prSet/>
      <dgm:spPr/>
      <dgm:t>
        <a:bodyPr/>
        <a:lstStyle/>
        <a:p>
          <a:endParaRPr lang="en-US"/>
        </a:p>
      </dgm:t>
    </dgm:pt>
    <dgm:pt modelId="{1B0B9659-DD75-439E-8C5E-3E9BA68AA90A}" type="sibTrans" cxnId="{1CEE1C4F-AB5D-4E4E-9E43-7D8090D40A23}">
      <dgm:prSet phldrT="03"/>
      <dgm:spPr/>
      <dgm:t>
        <a:bodyPr/>
        <a:lstStyle/>
        <a:p>
          <a:r>
            <a:rPr lang="en-US"/>
            <a:t>03</a:t>
          </a:r>
        </a:p>
      </dgm:t>
    </dgm:pt>
    <dgm:pt modelId="{735598EF-C875-4DE1-8399-AB9CD953157D}" type="pres">
      <dgm:prSet presAssocID="{F2500733-1146-4FB9-AD37-1C614139380D}" presName="Name0" presStyleCnt="0">
        <dgm:presLayoutVars>
          <dgm:animLvl val="lvl"/>
          <dgm:resizeHandles val="exact"/>
        </dgm:presLayoutVars>
      </dgm:prSet>
      <dgm:spPr/>
    </dgm:pt>
    <dgm:pt modelId="{DE1ED862-9AE5-4C9C-BCC1-74E2EEEBCD91}" type="pres">
      <dgm:prSet presAssocID="{1996BDEA-0916-450E-9F11-07E84DB0CB71}" presName="compositeNode" presStyleCnt="0">
        <dgm:presLayoutVars>
          <dgm:bulletEnabled val="1"/>
        </dgm:presLayoutVars>
      </dgm:prSet>
      <dgm:spPr/>
    </dgm:pt>
    <dgm:pt modelId="{A9330AC9-3343-4FEC-9E2E-CEDDA6C56368}" type="pres">
      <dgm:prSet presAssocID="{1996BDEA-0916-450E-9F11-07E84DB0CB71}" presName="bgRect" presStyleLbl="alignNode1" presStyleIdx="0" presStyleCnt="3"/>
      <dgm:spPr/>
    </dgm:pt>
    <dgm:pt modelId="{9CB1FA8B-5499-483B-91CA-7094B01854F8}" type="pres">
      <dgm:prSet presAssocID="{95A0521D-F53B-4FBE-9478-7A1A64CB111D}" presName="sibTransNodeRect" presStyleLbl="alignNode1" presStyleIdx="0" presStyleCnt="3">
        <dgm:presLayoutVars>
          <dgm:chMax val="0"/>
          <dgm:bulletEnabled val="1"/>
        </dgm:presLayoutVars>
      </dgm:prSet>
      <dgm:spPr/>
    </dgm:pt>
    <dgm:pt modelId="{B0D9D15D-8B88-4909-BCF0-95C415068E66}" type="pres">
      <dgm:prSet presAssocID="{1996BDEA-0916-450E-9F11-07E84DB0CB71}" presName="nodeRect" presStyleLbl="alignNode1" presStyleIdx="0" presStyleCnt="3">
        <dgm:presLayoutVars>
          <dgm:bulletEnabled val="1"/>
        </dgm:presLayoutVars>
      </dgm:prSet>
      <dgm:spPr/>
    </dgm:pt>
    <dgm:pt modelId="{B4016946-AD5B-450A-9426-50366E769478}" type="pres">
      <dgm:prSet presAssocID="{95A0521D-F53B-4FBE-9478-7A1A64CB111D}" presName="sibTrans" presStyleCnt="0"/>
      <dgm:spPr/>
    </dgm:pt>
    <dgm:pt modelId="{D6D5CA5F-FA31-4402-865B-03EFF640BA1C}" type="pres">
      <dgm:prSet presAssocID="{43F932CA-8635-46D4-B412-3DA4F8D88C75}" presName="compositeNode" presStyleCnt="0">
        <dgm:presLayoutVars>
          <dgm:bulletEnabled val="1"/>
        </dgm:presLayoutVars>
      </dgm:prSet>
      <dgm:spPr/>
    </dgm:pt>
    <dgm:pt modelId="{7E0506EB-F1D0-40C7-8D3D-8A885D35C42D}" type="pres">
      <dgm:prSet presAssocID="{43F932CA-8635-46D4-B412-3DA4F8D88C75}" presName="bgRect" presStyleLbl="alignNode1" presStyleIdx="1" presStyleCnt="3"/>
      <dgm:spPr/>
    </dgm:pt>
    <dgm:pt modelId="{C54DFB80-1B2A-48F3-843A-11B2BC66E843}" type="pres">
      <dgm:prSet presAssocID="{2C6325F6-4F33-4497-A2DE-B45689F1EC47}" presName="sibTransNodeRect" presStyleLbl="alignNode1" presStyleIdx="1" presStyleCnt="3">
        <dgm:presLayoutVars>
          <dgm:chMax val="0"/>
          <dgm:bulletEnabled val="1"/>
        </dgm:presLayoutVars>
      </dgm:prSet>
      <dgm:spPr/>
    </dgm:pt>
    <dgm:pt modelId="{63F1D423-09FD-47BE-A92B-A0CCD8F2353C}" type="pres">
      <dgm:prSet presAssocID="{43F932CA-8635-46D4-B412-3DA4F8D88C75}" presName="nodeRect" presStyleLbl="alignNode1" presStyleIdx="1" presStyleCnt="3">
        <dgm:presLayoutVars>
          <dgm:bulletEnabled val="1"/>
        </dgm:presLayoutVars>
      </dgm:prSet>
      <dgm:spPr/>
    </dgm:pt>
    <dgm:pt modelId="{02289EDE-1129-40AE-A370-80A44D4E2C44}" type="pres">
      <dgm:prSet presAssocID="{2C6325F6-4F33-4497-A2DE-B45689F1EC47}" presName="sibTrans" presStyleCnt="0"/>
      <dgm:spPr/>
    </dgm:pt>
    <dgm:pt modelId="{32CF9C07-9996-4A8C-A28A-B7AFD7128B29}" type="pres">
      <dgm:prSet presAssocID="{8269C09A-CD1C-4AEF-A6FC-7D314C29441D}" presName="compositeNode" presStyleCnt="0">
        <dgm:presLayoutVars>
          <dgm:bulletEnabled val="1"/>
        </dgm:presLayoutVars>
      </dgm:prSet>
      <dgm:spPr/>
    </dgm:pt>
    <dgm:pt modelId="{0C159825-9FEC-41D2-8671-CA810A1D3862}" type="pres">
      <dgm:prSet presAssocID="{8269C09A-CD1C-4AEF-A6FC-7D314C29441D}" presName="bgRect" presStyleLbl="alignNode1" presStyleIdx="2" presStyleCnt="3"/>
      <dgm:spPr/>
    </dgm:pt>
    <dgm:pt modelId="{F3C55333-25B0-4EFA-AEA8-F6CF37765C98}" type="pres">
      <dgm:prSet presAssocID="{1B0B9659-DD75-439E-8C5E-3E9BA68AA90A}" presName="sibTransNodeRect" presStyleLbl="alignNode1" presStyleIdx="2" presStyleCnt="3">
        <dgm:presLayoutVars>
          <dgm:chMax val="0"/>
          <dgm:bulletEnabled val="1"/>
        </dgm:presLayoutVars>
      </dgm:prSet>
      <dgm:spPr/>
    </dgm:pt>
    <dgm:pt modelId="{449D902F-797C-4E43-8D12-F7570857A083}" type="pres">
      <dgm:prSet presAssocID="{8269C09A-CD1C-4AEF-A6FC-7D314C29441D}" presName="nodeRect" presStyleLbl="alignNode1" presStyleIdx="2" presStyleCnt="3">
        <dgm:presLayoutVars>
          <dgm:bulletEnabled val="1"/>
        </dgm:presLayoutVars>
      </dgm:prSet>
      <dgm:spPr/>
    </dgm:pt>
  </dgm:ptLst>
  <dgm:cxnLst>
    <dgm:cxn modelId="{76691818-6AE2-4119-AA55-35E70C8D3FE0}" type="presOf" srcId="{43F932CA-8635-46D4-B412-3DA4F8D88C75}" destId="{7E0506EB-F1D0-40C7-8D3D-8A885D35C42D}" srcOrd="0" destOrd="0" presId="urn:microsoft.com/office/officeart/2016/7/layout/LinearBlockProcessNumbered"/>
    <dgm:cxn modelId="{58372B25-B104-4437-96C3-2F07EF0185E5}" type="presOf" srcId="{2C6325F6-4F33-4497-A2DE-B45689F1EC47}" destId="{C54DFB80-1B2A-48F3-843A-11B2BC66E843}" srcOrd="0" destOrd="0" presId="urn:microsoft.com/office/officeart/2016/7/layout/LinearBlockProcessNumbered"/>
    <dgm:cxn modelId="{E5DA523B-F1AE-44F5-82D5-99F7945EAE3A}" type="presOf" srcId="{8269C09A-CD1C-4AEF-A6FC-7D314C29441D}" destId="{449D902F-797C-4E43-8D12-F7570857A083}" srcOrd="1" destOrd="0" presId="urn:microsoft.com/office/officeart/2016/7/layout/LinearBlockProcessNumbered"/>
    <dgm:cxn modelId="{25120F6A-E7EC-4EA0-A94A-79F72BF608DF}" srcId="{F2500733-1146-4FB9-AD37-1C614139380D}" destId="{1996BDEA-0916-450E-9F11-07E84DB0CB71}" srcOrd="0" destOrd="0" parTransId="{2F388970-8476-4D34-97E5-D0009CEC6323}" sibTransId="{95A0521D-F53B-4FBE-9478-7A1A64CB111D}"/>
    <dgm:cxn modelId="{89EF714A-BF2E-429F-9293-2F3B00FE3770}" srcId="{F2500733-1146-4FB9-AD37-1C614139380D}" destId="{43F932CA-8635-46D4-B412-3DA4F8D88C75}" srcOrd="1" destOrd="0" parTransId="{ADC795F5-AEBF-4C16-9C03-AE37A29A72FE}" sibTransId="{2C6325F6-4F33-4497-A2DE-B45689F1EC47}"/>
    <dgm:cxn modelId="{1CEE1C4F-AB5D-4E4E-9E43-7D8090D40A23}" srcId="{F2500733-1146-4FB9-AD37-1C614139380D}" destId="{8269C09A-CD1C-4AEF-A6FC-7D314C29441D}" srcOrd="2" destOrd="0" parTransId="{1A8CC240-5A9E-41E3-8D63-D434F424E6AF}" sibTransId="{1B0B9659-DD75-439E-8C5E-3E9BA68AA90A}"/>
    <dgm:cxn modelId="{7DC7EA76-E6BB-464C-9E18-90E35930F733}" type="presOf" srcId="{8269C09A-CD1C-4AEF-A6FC-7D314C29441D}" destId="{0C159825-9FEC-41D2-8671-CA810A1D3862}" srcOrd="0" destOrd="0" presId="urn:microsoft.com/office/officeart/2016/7/layout/LinearBlockProcessNumbered"/>
    <dgm:cxn modelId="{C7606959-5A20-4B04-B58D-4C65B15A6176}" type="presOf" srcId="{43F932CA-8635-46D4-B412-3DA4F8D88C75}" destId="{63F1D423-09FD-47BE-A92B-A0CCD8F2353C}" srcOrd="1" destOrd="0" presId="urn:microsoft.com/office/officeart/2016/7/layout/LinearBlockProcessNumbered"/>
    <dgm:cxn modelId="{3882A682-4106-4767-88F9-3B929E44A8D2}" type="presOf" srcId="{1996BDEA-0916-450E-9F11-07E84DB0CB71}" destId="{B0D9D15D-8B88-4909-BCF0-95C415068E66}" srcOrd="1" destOrd="0" presId="urn:microsoft.com/office/officeart/2016/7/layout/LinearBlockProcessNumbered"/>
    <dgm:cxn modelId="{1F4121B8-098C-48B7-A79B-C63E05C3F150}" type="presOf" srcId="{1B0B9659-DD75-439E-8C5E-3E9BA68AA90A}" destId="{F3C55333-25B0-4EFA-AEA8-F6CF37765C98}" srcOrd="0" destOrd="0" presId="urn:microsoft.com/office/officeart/2016/7/layout/LinearBlockProcessNumbered"/>
    <dgm:cxn modelId="{978E60BF-DC78-4F38-8C41-27442B2AC18D}" type="presOf" srcId="{1996BDEA-0916-450E-9F11-07E84DB0CB71}" destId="{A9330AC9-3343-4FEC-9E2E-CEDDA6C56368}" srcOrd="0" destOrd="0" presId="urn:microsoft.com/office/officeart/2016/7/layout/LinearBlockProcessNumbered"/>
    <dgm:cxn modelId="{4C9818D6-3EA9-4C42-95EE-9B3F62C8B385}" type="presOf" srcId="{95A0521D-F53B-4FBE-9478-7A1A64CB111D}" destId="{9CB1FA8B-5499-483B-91CA-7094B01854F8}" srcOrd="0" destOrd="0" presId="urn:microsoft.com/office/officeart/2016/7/layout/LinearBlockProcessNumbered"/>
    <dgm:cxn modelId="{6C4C61E4-014B-413D-A8D3-82C14418F2D9}" type="presOf" srcId="{F2500733-1146-4FB9-AD37-1C614139380D}" destId="{735598EF-C875-4DE1-8399-AB9CD953157D}" srcOrd="0" destOrd="0" presId="urn:microsoft.com/office/officeart/2016/7/layout/LinearBlockProcessNumbered"/>
    <dgm:cxn modelId="{C9FC7BC7-A167-4BAE-BDB7-5CCBFB7AC5AE}" type="presParOf" srcId="{735598EF-C875-4DE1-8399-AB9CD953157D}" destId="{DE1ED862-9AE5-4C9C-BCC1-74E2EEEBCD91}" srcOrd="0" destOrd="0" presId="urn:microsoft.com/office/officeart/2016/7/layout/LinearBlockProcessNumbered"/>
    <dgm:cxn modelId="{FAC1092A-41C5-4523-AE27-999BCABCEC04}" type="presParOf" srcId="{DE1ED862-9AE5-4C9C-BCC1-74E2EEEBCD91}" destId="{A9330AC9-3343-4FEC-9E2E-CEDDA6C56368}" srcOrd="0" destOrd="0" presId="urn:microsoft.com/office/officeart/2016/7/layout/LinearBlockProcessNumbered"/>
    <dgm:cxn modelId="{4ED69E19-2648-42B2-85FA-C5580022C7D2}" type="presParOf" srcId="{DE1ED862-9AE5-4C9C-BCC1-74E2EEEBCD91}" destId="{9CB1FA8B-5499-483B-91CA-7094B01854F8}" srcOrd="1" destOrd="0" presId="urn:microsoft.com/office/officeart/2016/7/layout/LinearBlockProcessNumbered"/>
    <dgm:cxn modelId="{D7FFD49F-9E50-4351-A11B-4F4B9630CD49}" type="presParOf" srcId="{DE1ED862-9AE5-4C9C-BCC1-74E2EEEBCD91}" destId="{B0D9D15D-8B88-4909-BCF0-95C415068E66}" srcOrd="2" destOrd="0" presId="urn:microsoft.com/office/officeart/2016/7/layout/LinearBlockProcessNumbered"/>
    <dgm:cxn modelId="{DC3A4639-2B02-41B0-816D-24FAE6C6EDE8}" type="presParOf" srcId="{735598EF-C875-4DE1-8399-AB9CD953157D}" destId="{B4016946-AD5B-450A-9426-50366E769478}" srcOrd="1" destOrd="0" presId="urn:microsoft.com/office/officeart/2016/7/layout/LinearBlockProcessNumbered"/>
    <dgm:cxn modelId="{AEEDB4E2-BBF5-45D7-A492-FBC02A0C23D8}" type="presParOf" srcId="{735598EF-C875-4DE1-8399-AB9CD953157D}" destId="{D6D5CA5F-FA31-4402-865B-03EFF640BA1C}" srcOrd="2" destOrd="0" presId="urn:microsoft.com/office/officeart/2016/7/layout/LinearBlockProcessNumbered"/>
    <dgm:cxn modelId="{FA6E2A8E-BA5A-4CFF-922B-0A030B1E79E1}" type="presParOf" srcId="{D6D5CA5F-FA31-4402-865B-03EFF640BA1C}" destId="{7E0506EB-F1D0-40C7-8D3D-8A885D35C42D}" srcOrd="0" destOrd="0" presId="urn:microsoft.com/office/officeart/2016/7/layout/LinearBlockProcessNumbered"/>
    <dgm:cxn modelId="{4224EBE2-6E4C-4A42-919B-4CBC4FB25DB3}" type="presParOf" srcId="{D6D5CA5F-FA31-4402-865B-03EFF640BA1C}" destId="{C54DFB80-1B2A-48F3-843A-11B2BC66E843}" srcOrd="1" destOrd="0" presId="urn:microsoft.com/office/officeart/2016/7/layout/LinearBlockProcessNumbered"/>
    <dgm:cxn modelId="{0A0A5923-AB98-4835-8970-247BB2166517}" type="presParOf" srcId="{D6D5CA5F-FA31-4402-865B-03EFF640BA1C}" destId="{63F1D423-09FD-47BE-A92B-A0CCD8F2353C}" srcOrd="2" destOrd="0" presId="urn:microsoft.com/office/officeart/2016/7/layout/LinearBlockProcessNumbered"/>
    <dgm:cxn modelId="{ADDED079-ED19-4213-95F7-EDFCCA3BA536}" type="presParOf" srcId="{735598EF-C875-4DE1-8399-AB9CD953157D}" destId="{02289EDE-1129-40AE-A370-80A44D4E2C44}" srcOrd="3" destOrd="0" presId="urn:microsoft.com/office/officeart/2016/7/layout/LinearBlockProcessNumbered"/>
    <dgm:cxn modelId="{C9A1CF27-4F89-4481-8F6D-3A14E706AEE0}" type="presParOf" srcId="{735598EF-C875-4DE1-8399-AB9CD953157D}" destId="{32CF9C07-9996-4A8C-A28A-B7AFD7128B29}" srcOrd="4" destOrd="0" presId="urn:microsoft.com/office/officeart/2016/7/layout/LinearBlockProcessNumbered"/>
    <dgm:cxn modelId="{7F2EF0AB-E49F-45B7-B479-BF650BDC8230}" type="presParOf" srcId="{32CF9C07-9996-4A8C-A28A-B7AFD7128B29}" destId="{0C159825-9FEC-41D2-8671-CA810A1D3862}" srcOrd="0" destOrd="0" presId="urn:microsoft.com/office/officeart/2016/7/layout/LinearBlockProcessNumbered"/>
    <dgm:cxn modelId="{AE3F6337-3A32-429C-B9DB-CCED8245AA34}" type="presParOf" srcId="{32CF9C07-9996-4A8C-A28A-B7AFD7128B29}" destId="{F3C55333-25B0-4EFA-AEA8-F6CF37765C98}" srcOrd="1" destOrd="0" presId="urn:microsoft.com/office/officeart/2016/7/layout/LinearBlockProcessNumbered"/>
    <dgm:cxn modelId="{5E53A888-7264-47B6-8C9B-054A476E0D2A}" type="presParOf" srcId="{32CF9C07-9996-4A8C-A28A-B7AFD7128B29}" destId="{449D902F-797C-4E43-8D12-F7570857A083}" srcOrd="2" destOrd="0" presId="urn:microsoft.com/office/officeart/2016/7/layout/LinearBlock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AF5DC96-507A-4FDD-8ABE-29FC3468DE71}"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C184A290-022B-4A26-8D92-B49D049CE49A}">
      <dgm:prSet/>
      <dgm:spPr/>
      <dgm:t>
        <a:bodyPr/>
        <a:lstStyle/>
        <a:p>
          <a:r>
            <a:rPr lang="el-GR"/>
            <a:t>Η έρευνα παρακολούθησης των αποφοίτων θα πραγματοποιηθεί:</a:t>
          </a:r>
          <a:endParaRPr lang="en-US"/>
        </a:p>
      </dgm:t>
    </dgm:pt>
    <dgm:pt modelId="{C6385310-1E66-4FBE-84B5-0B3FFD5FF47A}" type="parTrans" cxnId="{ABBA7A2B-41CC-4555-B499-1348B2B68D85}">
      <dgm:prSet/>
      <dgm:spPr/>
      <dgm:t>
        <a:bodyPr/>
        <a:lstStyle/>
        <a:p>
          <a:endParaRPr lang="en-US"/>
        </a:p>
      </dgm:t>
    </dgm:pt>
    <dgm:pt modelId="{E9FA8BAF-4F97-47CE-BA08-636D6E9052A1}" type="sibTrans" cxnId="{ABBA7A2B-41CC-4555-B499-1348B2B68D85}">
      <dgm:prSet/>
      <dgm:spPr/>
      <dgm:t>
        <a:bodyPr/>
        <a:lstStyle/>
        <a:p>
          <a:endParaRPr lang="en-US"/>
        </a:p>
      </dgm:t>
    </dgm:pt>
    <dgm:pt modelId="{2F9BAD5D-F91F-4A63-920E-56158DD63988}">
      <dgm:prSet/>
      <dgm:spPr/>
      <dgm:t>
        <a:bodyPr/>
        <a:lstStyle/>
        <a:p>
          <a:r>
            <a:rPr lang="el-GR"/>
            <a:t>Σε 6 Ευρωπαϊκές χώρες</a:t>
          </a:r>
          <a:endParaRPr lang="en-US"/>
        </a:p>
      </dgm:t>
    </dgm:pt>
    <dgm:pt modelId="{30EA1CA0-D581-4CB1-8E5E-4FB40DE15034}" type="parTrans" cxnId="{AB8D9A46-040C-4EFF-8425-ABCA2AE9C92B}">
      <dgm:prSet/>
      <dgm:spPr/>
      <dgm:t>
        <a:bodyPr/>
        <a:lstStyle/>
        <a:p>
          <a:endParaRPr lang="en-US"/>
        </a:p>
      </dgm:t>
    </dgm:pt>
    <dgm:pt modelId="{5D69363A-84A6-43E5-9D55-05848AE19663}" type="sibTrans" cxnId="{AB8D9A46-040C-4EFF-8425-ABCA2AE9C92B}">
      <dgm:prSet/>
      <dgm:spPr/>
      <dgm:t>
        <a:bodyPr/>
        <a:lstStyle/>
        <a:p>
          <a:endParaRPr lang="en-US"/>
        </a:p>
      </dgm:t>
    </dgm:pt>
    <dgm:pt modelId="{D2F51730-80C6-429D-A438-8BBFBED2DDE7}">
      <dgm:prSet/>
      <dgm:spPr/>
      <dgm:t>
        <a:bodyPr/>
        <a:lstStyle/>
        <a:p>
          <a:r>
            <a:rPr lang="el-GR"/>
            <a:t>Ιταλία</a:t>
          </a:r>
          <a:endParaRPr lang="en-US"/>
        </a:p>
      </dgm:t>
    </dgm:pt>
    <dgm:pt modelId="{3C64FE6D-D998-4412-A6BF-42E5F83CCA51}" type="parTrans" cxnId="{C172E999-12CD-4326-AA20-DB1005471C69}">
      <dgm:prSet/>
      <dgm:spPr/>
      <dgm:t>
        <a:bodyPr/>
        <a:lstStyle/>
        <a:p>
          <a:endParaRPr lang="en-US"/>
        </a:p>
      </dgm:t>
    </dgm:pt>
    <dgm:pt modelId="{6AD0DA95-85C2-4AC9-A877-B199BB703148}" type="sibTrans" cxnId="{C172E999-12CD-4326-AA20-DB1005471C69}">
      <dgm:prSet/>
      <dgm:spPr/>
      <dgm:t>
        <a:bodyPr/>
        <a:lstStyle/>
        <a:p>
          <a:endParaRPr lang="en-US"/>
        </a:p>
      </dgm:t>
    </dgm:pt>
    <dgm:pt modelId="{73085218-487D-4F70-ACF7-BD105A9BED77}">
      <dgm:prSet/>
      <dgm:spPr/>
      <dgm:t>
        <a:bodyPr/>
        <a:lstStyle/>
        <a:p>
          <a:r>
            <a:rPr lang="el-GR"/>
            <a:t>Ελλάδα</a:t>
          </a:r>
          <a:endParaRPr lang="en-US"/>
        </a:p>
      </dgm:t>
    </dgm:pt>
    <dgm:pt modelId="{80F4E330-AD5C-4D66-B3D4-E71C6317DE08}" type="parTrans" cxnId="{280DE50E-B595-4C0F-A475-E6899A97C55C}">
      <dgm:prSet/>
      <dgm:spPr/>
      <dgm:t>
        <a:bodyPr/>
        <a:lstStyle/>
        <a:p>
          <a:endParaRPr lang="en-US"/>
        </a:p>
      </dgm:t>
    </dgm:pt>
    <dgm:pt modelId="{12FD4545-6B00-4146-B5CE-089639B7B85F}" type="sibTrans" cxnId="{280DE50E-B595-4C0F-A475-E6899A97C55C}">
      <dgm:prSet/>
      <dgm:spPr/>
      <dgm:t>
        <a:bodyPr/>
        <a:lstStyle/>
        <a:p>
          <a:endParaRPr lang="en-US"/>
        </a:p>
      </dgm:t>
    </dgm:pt>
    <dgm:pt modelId="{5933AE27-3C2B-44B3-A5B0-85CA05E7FAAE}">
      <dgm:prSet/>
      <dgm:spPr/>
      <dgm:t>
        <a:bodyPr/>
        <a:lstStyle/>
        <a:p>
          <a:r>
            <a:rPr lang="el-GR"/>
            <a:t>Λιθουανία</a:t>
          </a:r>
          <a:endParaRPr lang="en-US"/>
        </a:p>
      </dgm:t>
    </dgm:pt>
    <dgm:pt modelId="{FB7D1F0E-FF64-4A96-BE6E-896407986EE1}" type="parTrans" cxnId="{1AAE6DDE-1C82-4F19-8698-0ED6706DFDD1}">
      <dgm:prSet/>
      <dgm:spPr/>
      <dgm:t>
        <a:bodyPr/>
        <a:lstStyle/>
        <a:p>
          <a:endParaRPr lang="en-US"/>
        </a:p>
      </dgm:t>
    </dgm:pt>
    <dgm:pt modelId="{2B94E600-D89A-4D6B-B57A-312D5DBDDF32}" type="sibTrans" cxnId="{1AAE6DDE-1C82-4F19-8698-0ED6706DFDD1}">
      <dgm:prSet/>
      <dgm:spPr/>
      <dgm:t>
        <a:bodyPr/>
        <a:lstStyle/>
        <a:p>
          <a:endParaRPr lang="en-US"/>
        </a:p>
      </dgm:t>
    </dgm:pt>
    <dgm:pt modelId="{2A182323-0A60-4A0D-AA60-6D28164BA86A}">
      <dgm:prSet/>
      <dgm:spPr/>
      <dgm:t>
        <a:bodyPr/>
        <a:lstStyle/>
        <a:p>
          <a:r>
            <a:rPr lang="el-GR"/>
            <a:t>Ιρλανδία</a:t>
          </a:r>
          <a:endParaRPr lang="en-US"/>
        </a:p>
      </dgm:t>
    </dgm:pt>
    <dgm:pt modelId="{5BEB497F-220A-4859-B37E-B7C2C3A7DD3F}" type="parTrans" cxnId="{505ABE92-5FB7-4168-9E3D-2F15908FBB19}">
      <dgm:prSet/>
      <dgm:spPr/>
      <dgm:t>
        <a:bodyPr/>
        <a:lstStyle/>
        <a:p>
          <a:endParaRPr lang="en-US"/>
        </a:p>
      </dgm:t>
    </dgm:pt>
    <dgm:pt modelId="{182EB1EE-F9EB-44A5-A566-FE666927ACF4}" type="sibTrans" cxnId="{505ABE92-5FB7-4168-9E3D-2F15908FBB19}">
      <dgm:prSet/>
      <dgm:spPr/>
      <dgm:t>
        <a:bodyPr/>
        <a:lstStyle/>
        <a:p>
          <a:endParaRPr lang="en-US"/>
        </a:p>
      </dgm:t>
    </dgm:pt>
    <dgm:pt modelId="{036D6F9F-C8C4-4F3B-BB9C-708EA79C5DC0}">
      <dgm:prSet/>
      <dgm:spPr/>
      <dgm:t>
        <a:bodyPr/>
        <a:lstStyle/>
        <a:p>
          <a:r>
            <a:rPr lang="el-GR"/>
            <a:t>Ηνωμένο Βασίλειο </a:t>
          </a:r>
          <a:endParaRPr lang="en-US"/>
        </a:p>
      </dgm:t>
    </dgm:pt>
    <dgm:pt modelId="{40C9D779-3072-42FA-9969-14F4E4979B52}" type="parTrans" cxnId="{3FEED98B-A0BA-4D8C-A858-877B11F8F971}">
      <dgm:prSet/>
      <dgm:spPr/>
      <dgm:t>
        <a:bodyPr/>
        <a:lstStyle/>
        <a:p>
          <a:endParaRPr lang="en-US"/>
        </a:p>
      </dgm:t>
    </dgm:pt>
    <dgm:pt modelId="{7B5DFDA3-3E34-4B59-97A1-78356EDC231C}" type="sibTrans" cxnId="{3FEED98B-A0BA-4D8C-A858-877B11F8F971}">
      <dgm:prSet/>
      <dgm:spPr/>
      <dgm:t>
        <a:bodyPr/>
        <a:lstStyle/>
        <a:p>
          <a:endParaRPr lang="en-US"/>
        </a:p>
      </dgm:t>
    </dgm:pt>
    <dgm:pt modelId="{007BC2E7-7C72-41BC-90C0-9212C7C86993}">
      <dgm:prSet/>
      <dgm:spPr/>
      <dgm:t>
        <a:bodyPr/>
        <a:lstStyle/>
        <a:p>
          <a:r>
            <a:rPr lang="el-GR"/>
            <a:t>Ισπανία </a:t>
          </a:r>
          <a:endParaRPr lang="en-US"/>
        </a:p>
      </dgm:t>
    </dgm:pt>
    <dgm:pt modelId="{3368EB4A-B7D0-48B4-B392-2215323317A3}" type="parTrans" cxnId="{4DB8D501-FC9E-4A4D-A46D-3C8DF6679D95}">
      <dgm:prSet/>
      <dgm:spPr/>
      <dgm:t>
        <a:bodyPr/>
        <a:lstStyle/>
        <a:p>
          <a:endParaRPr lang="en-US"/>
        </a:p>
      </dgm:t>
    </dgm:pt>
    <dgm:pt modelId="{F27DE101-43C9-42E8-BA22-8163DA8955E1}" type="sibTrans" cxnId="{4DB8D501-FC9E-4A4D-A46D-3C8DF6679D95}">
      <dgm:prSet/>
      <dgm:spPr/>
      <dgm:t>
        <a:bodyPr/>
        <a:lstStyle/>
        <a:p>
          <a:endParaRPr lang="en-US"/>
        </a:p>
      </dgm:t>
    </dgm:pt>
    <dgm:pt modelId="{616CE511-72D4-4A38-8FEC-87B06B077008}">
      <dgm:prSet/>
      <dgm:spPr/>
      <dgm:t>
        <a:bodyPr/>
        <a:lstStyle/>
        <a:p>
          <a:r>
            <a:rPr lang="el-GR"/>
            <a:t>Σε κάθε χώρα θα συμμετέχουν κατ’ ελάχιστο 2 πάροχοι ΕΕΚ </a:t>
          </a:r>
          <a:endParaRPr lang="en-US"/>
        </a:p>
      </dgm:t>
    </dgm:pt>
    <dgm:pt modelId="{62396D99-7DB8-4BA8-AE93-F0F988243E46}" type="parTrans" cxnId="{7F2C2918-CC0F-475E-AEE7-6EFDBFACBAD5}">
      <dgm:prSet/>
      <dgm:spPr/>
      <dgm:t>
        <a:bodyPr/>
        <a:lstStyle/>
        <a:p>
          <a:endParaRPr lang="en-US"/>
        </a:p>
      </dgm:t>
    </dgm:pt>
    <dgm:pt modelId="{37C70556-3C92-4A25-A3F6-9317B5CD16D7}" type="sibTrans" cxnId="{7F2C2918-CC0F-475E-AEE7-6EFDBFACBAD5}">
      <dgm:prSet/>
      <dgm:spPr/>
      <dgm:t>
        <a:bodyPr/>
        <a:lstStyle/>
        <a:p>
          <a:endParaRPr lang="en-US"/>
        </a:p>
      </dgm:t>
    </dgm:pt>
    <dgm:pt modelId="{B7D35A51-7CB5-41B6-A23C-880203D56E3C}">
      <dgm:prSet/>
      <dgm:spPr/>
      <dgm:t>
        <a:bodyPr/>
        <a:lstStyle/>
        <a:p>
          <a:r>
            <a:rPr lang="el-GR"/>
            <a:t>Στόχος η προσέγγιση άνω των 1200 σπουδαστών</a:t>
          </a:r>
          <a:endParaRPr lang="en-US"/>
        </a:p>
      </dgm:t>
    </dgm:pt>
    <dgm:pt modelId="{D558C165-A816-4D13-B861-15D28645F1D1}" type="parTrans" cxnId="{D25EB148-2400-4CBF-B3A3-B3609706579F}">
      <dgm:prSet/>
      <dgm:spPr/>
      <dgm:t>
        <a:bodyPr/>
        <a:lstStyle/>
        <a:p>
          <a:endParaRPr lang="en-US"/>
        </a:p>
      </dgm:t>
    </dgm:pt>
    <dgm:pt modelId="{514F5081-0C90-44D4-AEC7-48B237712C31}" type="sibTrans" cxnId="{D25EB148-2400-4CBF-B3A3-B3609706579F}">
      <dgm:prSet/>
      <dgm:spPr/>
      <dgm:t>
        <a:bodyPr/>
        <a:lstStyle/>
        <a:p>
          <a:endParaRPr lang="en-US"/>
        </a:p>
      </dgm:t>
    </dgm:pt>
    <dgm:pt modelId="{6692F0B9-BBF4-408D-BAF7-31D1AD622DEE}" type="pres">
      <dgm:prSet presAssocID="{9AF5DC96-507A-4FDD-8ABE-29FC3468DE71}" presName="linear" presStyleCnt="0">
        <dgm:presLayoutVars>
          <dgm:animLvl val="lvl"/>
          <dgm:resizeHandles val="exact"/>
        </dgm:presLayoutVars>
      </dgm:prSet>
      <dgm:spPr/>
    </dgm:pt>
    <dgm:pt modelId="{A83AC4E9-2B41-4023-A4C3-F560A73E8077}" type="pres">
      <dgm:prSet presAssocID="{C184A290-022B-4A26-8D92-B49D049CE49A}" presName="parentText" presStyleLbl="node1" presStyleIdx="0" presStyleCnt="4">
        <dgm:presLayoutVars>
          <dgm:chMax val="0"/>
          <dgm:bulletEnabled val="1"/>
        </dgm:presLayoutVars>
      </dgm:prSet>
      <dgm:spPr/>
    </dgm:pt>
    <dgm:pt modelId="{B7C52CA7-A677-4A49-98C6-F48AEBC82ABF}" type="pres">
      <dgm:prSet presAssocID="{E9FA8BAF-4F97-47CE-BA08-636D6E9052A1}" presName="spacer" presStyleCnt="0"/>
      <dgm:spPr/>
    </dgm:pt>
    <dgm:pt modelId="{4CB10FBE-79C1-479E-8EB8-2151875559A5}" type="pres">
      <dgm:prSet presAssocID="{2F9BAD5D-F91F-4A63-920E-56158DD63988}" presName="parentText" presStyleLbl="node1" presStyleIdx="1" presStyleCnt="4">
        <dgm:presLayoutVars>
          <dgm:chMax val="0"/>
          <dgm:bulletEnabled val="1"/>
        </dgm:presLayoutVars>
      </dgm:prSet>
      <dgm:spPr/>
    </dgm:pt>
    <dgm:pt modelId="{D95AE9E5-0F7E-44BC-B4C3-5982984A61C1}" type="pres">
      <dgm:prSet presAssocID="{2F9BAD5D-F91F-4A63-920E-56158DD63988}" presName="childText" presStyleLbl="revTx" presStyleIdx="0" presStyleCnt="1">
        <dgm:presLayoutVars>
          <dgm:bulletEnabled val="1"/>
        </dgm:presLayoutVars>
      </dgm:prSet>
      <dgm:spPr/>
    </dgm:pt>
    <dgm:pt modelId="{13E16F40-EBE9-4C93-9FAF-2C666399F8BF}" type="pres">
      <dgm:prSet presAssocID="{616CE511-72D4-4A38-8FEC-87B06B077008}" presName="parentText" presStyleLbl="node1" presStyleIdx="2" presStyleCnt="4">
        <dgm:presLayoutVars>
          <dgm:chMax val="0"/>
          <dgm:bulletEnabled val="1"/>
        </dgm:presLayoutVars>
      </dgm:prSet>
      <dgm:spPr/>
    </dgm:pt>
    <dgm:pt modelId="{98A2894D-D737-4638-94D7-865AE32E5638}" type="pres">
      <dgm:prSet presAssocID="{37C70556-3C92-4A25-A3F6-9317B5CD16D7}" presName="spacer" presStyleCnt="0"/>
      <dgm:spPr/>
    </dgm:pt>
    <dgm:pt modelId="{6E2B8429-039E-4572-8CCB-2C6B647ACF4B}" type="pres">
      <dgm:prSet presAssocID="{B7D35A51-7CB5-41B6-A23C-880203D56E3C}" presName="parentText" presStyleLbl="node1" presStyleIdx="3" presStyleCnt="4">
        <dgm:presLayoutVars>
          <dgm:chMax val="0"/>
          <dgm:bulletEnabled val="1"/>
        </dgm:presLayoutVars>
      </dgm:prSet>
      <dgm:spPr/>
    </dgm:pt>
  </dgm:ptLst>
  <dgm:cxnLst>
    <dgm:cxn modelId="{4DB8D501-FC9E-4A4D-A46D-3C8DF6679D95}" srcId="{2F9BAD5D-F91F-4A63-920E-56158DD63988}" destId="{007BC2E7-7C72-41BC-90C0-9212C7C86993}" srcOrd="5" destOrd="0" parTransId="{3368EB4A-B7D0-48B4-B392-2215323317A3}" sibTransId="{F27DE101-43C9-42E8-BA22-8163DA8955E1}"/>
    <dgm:cxn modelId="{280DE50E-B595-4C0F-A475-E6899A97C55C}" srcId="{2F9BAD5D-F91F-4A63-920E-56158DD63988}" destId="{73085218-487D-4F70-ACF7-BD105A9BED77}" srcOrd="1" destOrd="0" parTransId="{80F4E330-AD5C-4D66-B3D4-E71C6317DE08}" sibTransId="{12FD4545-6B00-4146-B5CE-089639B7B85F}"/>
    <dgm:cxn modelId="{7F2C2918-CC0F-475E-AEE7-6EFDBFACBAD5}" srcId="{9AF5DC96-507A-4FDD-8ABE-29FC3468DE71}" destId="{616CE511-72D4-4A38-8FEC-87B06B077008}" srcOrd="2" destOrd="0" parTransId="{62396D99-7DB8-4BA8-AE93-F0F988243E46}" sibTransId="{37C70556-3C92-4A25-A3F6-9317B5CD16D7}"/>
    <dgm:cxn modelId="{38AD4922-8DC8-431E-AA14-2379C5EC5BFF}" type="presOf" srcId="{C184A290-022B-4A26-8D92-B49D049CE49A}" destId="{A83AC4E9-2B41-4023-A4C3-F560A73E8077}" srcOrd="0" destOrd="0" presId="urn:microsoft.com/office/officeart/2005/8/layout/vList2"/>
    <dgm:cxn modelId="{ABBA7A2B-41CC-4555-B499-1348B2B68D85}" srcId="{9AF5DC96-507A-4FDD-8ABE-29FC3468DE71}" destId="{C184A290-022B-4A26-8D92-B49D049CE49A}" srcOrd="0" destOrd="0" parTransId="{C6385310-1E66-4FBE-84B5-0B3FFD5FF47A}" sibTransId="{E9FA8BAF-4F97-47CE-BA08-636D6E9052A1}"/>
    <dgm:cxn modelId="{1ACFB22D-EFAA-4402-BE64-914B914D7097}" type="presOf" srcId="{5933AE27-3C2B-44B3-A5B0-85CA05E7FAAE}" destId="{D95AE9E5-0F7E-44BC-B4C3-5982984A61C1}" srcOrd="0" destOrd="2" presId="urn:microsoft.com/office/officeart/2005/8/layout/vList2"/>
    <dgm:cxn modelId="{E4FFCC34-4143-4CB5-AAB8-CC9FDDC63479}" type="presOf" srcId="{D2F51730-80C6-429D-A438-8BBFBED2DDE7}" destId="{D95AE9E5-0F7E-44BC-B4C3-5982984A61C1}" srcOrd="0" destOrd="0" presId="urn:microsoft.com/office/officeart/2005/8/layout/vList2"/>
    <dgm:cxn modelId="{062F5C5F-12C7-42B3-B13A-4902E9947DD8}" type="presOf" srcId="{616CE511-72D4-4A38-8FEC-87B06B077008}" destId="{13E16F40-EBE9-4C93-9FAF-2C666399F8BF}" srcOrd="0" destOrd="0" presId="urn:microsoft.com/office/officeart/2005/8/layout/vList2"/>
    <dgm:cxn modelId="{AB8D9A46-040C-4EFF-8425-ABCA2AE9C92B}" srcId="{9AF5DC96-507A-4FDD-8ABE-29FC3468DE71}" destId="{2F9BAD5D-F91F-4A63-920E-56158DD63988}" srcOrd="1" destOrd="0" parTransId="{30EA1CA0-D581-4CB1-8E5E-4FB40DE15034}" sibTransId="{5D69363A-84A6-43E5-9D55-05848AE19663}"/>
    <dgm:cxn modelId="{646C5147-A284-453B-82F9-93A2C6E365BB}" type="presOf" srcId="{73085218-487D-4F70-ACF7-BD105A9BED77}" destId="{D95AE9E5-0F7E-44BC-B4C3-5982984A61C1}" srcOrd="0" destOrd="1" presId="urn:microsoft.com/office/officeart/2005/8/layout/vList2"/>
    <dgm:cxn modelId="{D25EB148-2400-4CBF-B3A3-B3609706579F}" srcId="{9AF5DC96-507A-4FDD-8ABE-29FC3468DE71}" destId="{B7D35A51-7CB5-41B6-A23C-880203D56E3C}" srcOrd="3" destOrd="0" parTransId="{D558C165-A816-4D13-B861-15D28645F1D1}" sibTransId="{514F5081-0C90-44D4-AEC7-48B237712C31}"/>
    <dgm:cxn modelId="{40F89E49-CCAA-427F-888D-0A31CDEF9160}" type="presOf" srcId="{036D6F9F-C8C4-4F3B-BB9C-708EA79C5DC0}" destId="{D95AE9E5-0F7E-44BC-B4C3-5982984A61C1}" srcOrd="0" destOrd="4" presId="urn:microsoft.com/office/officeart/2005/8/layout/vList2"/>
    <dgm:cxn modelId="{7EEF094A-4E41-4C24-991F-E706C1149E69}" type="presOf" srcId="{2F9BAD5D-F91F-4A63-920E-56158DD63988}" destId="{4CB10FBE-79C1-479E-8EB8-2151875559A5}" srcOrd="0" destOrd="0" presId="urn:microsoft.com/office/officeart/2005/8/layout/vList2"/>
    <dgm:cxn modelId="{3D1A8E4F-B375-46D4-8DC3-0FF1E4526F74}" type="presOf" srcId="{2A182323-0A60-4A0D-AA60-6D28164BA86A}" destId="{D95AE9E5-0F7E-44BC-B4C3-5982984A61C1}" srcOrd="0" destOrd="3" presId="urn:microsoft.com/office/officeart/2005/8/layout/vList2"/>
    <dgm:cxn modelId="{3FEED98B-A0BA-4D8C-A858-877B11F8F971}" srcId="{2F9BAD5D-F91F-4A63-920E-56158DD63988}" destId="{036D6F9F-C8C4-4F3B-BB9C-708EA79C5DC0}" srcOrd="4" destOrd="0" parTransId="{40C9D779-3072-42FA-9969-14F4E4979B52}" sibTransId="{7B5DFDA3-3E34-4B59-97A1-78356EDC231C}"/>
    <dgm:cxn modelId="{505ABE92-5FB7-4168-9E3D-2F15908FBB19}" srcId="{2F9BAD5D-F91F-4A63-920E-56158DD63988}" destId="{2A182323-0A60-4A0D-AA60-6D28164BA86A}" srcOrd="3" destOrd="0" parTransId="{5BEB497F-220A-4859-B37E-B7C2C3A7DD3F}" sibTransId="{182EB1EE-F9EB-44A5-A566-FE666927ACF4}"/>
    <dgm:cxn modelId="{AA583495-C712-490D-BE75-BBE6AB888EC0}" type="presOf" srcId="{B7D35A51-7CB5-41B6-A23C-880203D56E3C}" destId="{6E2B8429-039E-4572-8CCB-2C6B647ACF4B}" srcOrd="0" destOrd="0" presId="urn:microsoft.com/office/officeart/2005/8/layout/vList2"/>
    <dgm:cxn modelId="{C172E999-12CD-4326-AA20-DB1005471C69}" srcId="{2F9BAD5D-F91F-4A63-920E-56158DD63988}" destId="{D2F51730-80C6-429D-A438-8BBFBED2DDE7}" srcOrd="0" destOrd="0" parTransId="{3C64FE6D-D998-4412-A6BF-42E5F83CCA51}" sibTransId="{6AD0DA95-85C2-4AC9-A877-B199BB703148}"/>
    <dgm:cxn modelId="{6AC9F5D9-082E-4155-A28B-B2CB81CE1F46}" type="presOf" srcId="{007BC2E7-7C72-41BC-90C0-9212C7C86993}" destId="{D95AE9E5-0F7E-44BC-B4C3-5982984A61C1}" srcOrd="0" destOrd="5" presId="urn:microsoft.com/office/officeart/2005/8/layout/vList2"/>
    <dgm:cxn modelId="{1AAE6DDE-1C82-4F19-8698-0ED6706DFDD1}" srcId="{2F9BAD5D-F91F-4A63-920E-56158DD63988}" destId="{5933AE27-3C2B-44B3-A5B0-85CA05E7FAAE}" srcOrd="2" destOrd="0" parTransId="{FB7D1F0E-FF64-4A96-BE6E-896407986EE1}" sibTransId="{2B94E600-D89A-4D6B-B57A-312D5DBDDF32}"/>
    <dgm:cxn modelId="{4EF5E3DF-6B32-4574-B3A6-15F781B7B270}" type="presOf" srcId="{9AF5DC96-507A-4FDD-8ABE-29FC3468DE71}" destId="{6692F0B9-BBF4-408D-BAF7-31D1AD622DEE}" srcOrd="0" destOrd="0" presId="urn:microsoft.com/office/officeart/2005/8/layout/vList2"/>
    <dgm:cxn modelId="{B1EB741E-CAB7-4A4A-98B6-8EBE790C8031}" type="presParOf" srcId="{6692F0B9-BBF4-408D-BAF7-31D1AD622DEE}" destId="{A83AC4E9-2B41-4023-A4C3-F560A73E8077}" srcOrd="0" destOrd="0" presId="urn:microsoft.com/office/officeart/2005/8/layout/vList2"/>
    <dgm:cxn modelId="{198203A5-C6D2-49EF-9C78-30D2E92FDAE4}" type="presParOf" srcId="{6692F0B9-BBF4-408D-BAF7-31D1AD622DEE}" destId="{B7C52CA7-A677-4A49-98C6-F48AEBC82ABF}" srcOrd="1" destOrd="0" presId="urn:microsoft.com/office/officeart/2005/8/layout/vList2"/>
    <dgm:cxn modelId="{224095A5-77D3-45DD-B5B9-EE44A2B87480}" type="presParOf" srcId="{6692F0B9-BBF4-408D-BAF7-31D1AD622DEE}" destId="{4CB10FBE-79C1-479E-8EB8-2151875559A5}" srcOrd="2" destOrd="0" presId="urn:microsoft.com/office/officeart/2005/8/layout/vList2"/>
    <dgm:cxn modelId="{15077D5D-2C49-489A-886A-3B27F937D37C}" type="presParOf" srcId="{6692F0B9-BBF4-408D-BAF7-31D1AD622DEE}" destId="{D95AE9E5-0F7E-44BC-B4C3-5982984A61C1}" srcOrd="3" destOrd="0" presId="urn:microsoft.com/office/officeart/2005/8/layout/vList2"/>
    <dgm:cxn modelId="{EE153709-3731-46F3-BFA4-52D0688356DC}" type="presParOf" srcId="{6692F0B9-BBF4-408D-BAF7-31D1AD622DEE}" destId="{13E16F40-EBE9-4C93-9FAF-2C666399F8BF}" srcOrd="4" destOrd="0" presId="urn:microsoft.com/office/officeart/2005/8/layout/vList2"/>
    <dgm:cxn modelId="{4D569F4E-8B1D-4D52-A067-8CE32DBDE36D}" type="presParOf" srcId="{6692F0B9-BBF4-408D-BAF7-31D1AD622DEE}" destId="{98A2894D-D737-4638-94D7-865AE32E5638}" srcOrd="5" destOrd="0" presId="urn:microsoft.com/office/officeart/2005/8/layout/vList2"/>
    <dgm:cxn modelId="{26B32FF7-5532-4B07-8A9B-42851EDAB8C2}" type="presParOf" srcId="{6692F0B9-BBF4-408D-BAF7-31D1AD622DEE}" destId="{6E2B8429-039E-4572-8CCB-2C6B647ACF4B}"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3E746F0-8A8B-4948-AE1F-1EF806B5A878}"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025A766D-6816-450C-9E8E-4934CE825177}">
      <dgm:prSet/>
      <dgm:spPr/>
      <dgm:t>
        <a:bodyPr/>
        <a:lstStyle/>
        <a:p>
          <a:r>
            <a:rPr lang="el-GR"/>
            <a:t>Να αποτελέσει μέρος του συστήματος διαχείρισης ποιότητας ενός σχολείου ΕΕΚ και ικανοποιήσει την ανάγκη για αξιόπιστα δεδομένα. </a:t>
          </a:r>
          <a:endParaRPr lang="en-US"/>
        </a:p>
      </dgm:t>
    </dgm:pt>
    <dgm:pt modelId="{8BFC526F-88B2-4CB1-ADEF-5C690DA719F0}" type="parTrans" cxnId="{5A55DBAF-2728-4A35-9B67-0198F04B86A0}">
      <dgm:prSet/>
      <dgm:spPr/>
      <dgm:t>
        <a:bodyPr/>
        <a:lstStyle/>
        <a:p>
          <a:endParaRPr lang="en-US"/>
        </a:p>
      </dgm:t>
    </dgm:pt>
    <dgm:pt modelId="{A128B975-3822-4145-B604-5AD67699C107}" type="sibTrans" cxnId="{5A55DBAF-2728-4A35-9B67-0198F04B86A0}">
      <dgm:prSet/>
      <dgm:spPr/>
      <dgm:t>
        <a:bodyPr/>
        <a:lstStyle/>
        <a:p>
          <a:endParaRPr lang="en-US"/>
        </a:p>
      </dgm:t>
    </dgm:pt>
    <dgm:pt modelId="{B8818C37-C54A-4AE6-AE4C-3E0A1B9F0493}">
      <dgm:prSet/>
      <dgm:spPr/>
      <dgm:t>
        <a:bodyPr/>
        <a:lstStyle/>
        <a:p>
          <a:r>
            <a:rPr lang="el-GR"/>
            <a:t>Παροχή ανατροφοδότησης από τους κύριους παραλήπτες της παροχής ΕΕΚ (φοιτητές και αποφοίτους) στον σχεδιασμό ΕΕΚ. </a:t>
          </a:r>
          <a:endParaRPr lang="en-US"/>
        </a:p>
      </dgm:t>
    </dgm:pt>
    <dgm:pt modelId="{E825DA33-2152-4F4E-8C26-AE56DA8AEAFF}" type="parTrans" cxnId="{D7AE1525-FD69-4510-ADE3-86092646F318}">
      <dgm:prSet/>
      <dgm:spPr/>
      <dgm:t>
        <a:bodyPr/>
        <a:lstStyle/>
        <a:p>
          <a:endParaRPr lang="en-US"/>
        </a:p>
      </dgm:t>
    </dgm:pt>
    <dgm:pt modelId="{474DA86F-B99D-4D6C-80F7-060CAA7127FF}" type="sibTrans" cxnId="{D7AE1525-FD69-4510-ADE3-86092646F318}">
      <dgm:prSet/>
      <dgm:spPr/>
      <dgm:t>
        <a:bodyPr/>
        <a:lstStyle/>
        <a:p>
          <a:endParaRPr lang="en-US"/>
        </a:p>
      </dgm:t>
    </dgm:pt>
    <dgm:pt modelId="{2D6AB942-D9E8-4A91-B8D8-21069D8004B8}">
      <dgm:prSet/>
      <dgm:spPr/>
      <dgm:t>
        <a:bodyPr/>
        <a:lstStyle/>
        <a:p>
          <a:r>
            <a:rPr lang="el-GR"/>
            <a:t>Παρακολούθηση των αποφοίτων ΕΕΚ στα πρώτα στάδια της σταδιοδρομίας τους και η αξιολόγηση της συνάφειας και της ποιότητας της παροχής ΕΕΚ και της μάθησης  βασισμένη σε εργασία.</a:t>
          </a:r>
          <a:endParaRPr lang="en-US"/>
        </a:p>
      </dgm:t>
    </dgm:pt>
    <dgm:pt modelId="{E5C72808-D45C-40EC-B286-B569BC2AEF03}" type="parTrans" cxnId="{803B5BD1-42C1-4ABF-9A92-B8ED96190787}">
      <dgm:prSet/>
      <dgm:spPr/>
      <dgm:t>
        <a:bodyPr/>
        <a:lstStyle/>
        <a:p>
          <a:endParaRPr lang="en-US"/>
        </a:p>
      </dgm:t>
    </dgm:pt>
    <dgm:pt modelId="{68C9EDB6-5215-461C-BD62-6FF7FF8BB50C}" type="sibTrans" cxnId="{803B5BD1-42C1-4ABF-9A92-B8ED96190787}">
      <dgm:prSet/>
      <dgm:spPr/>
      <dgm:t>
        <a:bodyPr/>
        <a:lstStyle/>
        <a:p>
          <a:endParaRPr lang="en-US"/>
        </a:p>
      </dgm:t>
    </dgm:pt>
    <dgm:pt modelId="{7BCF9E30-FD96-4C93-8D5E-651F1FEF331C}" type="pres">
      <dgm:prSet presAssocID="{33E746F0-8A8B-4948-AE1F-1EF806B5A878}" presName="linear" presStyleCnt="0">
        <dgm:presLayoutVars>
          <dgm:animLvl val="lvl"/>
          <dgm:resizeHandles val="exact"/>
        </dgm:presLayoutVars>
      </dgm:prSet>
      <dgm:spPr/>
    </dgm:pt>
    <dgm:pt modelId="{051D2EE9-F066-489C-9A57-0AF9A5CCE022}" type="pres">
      <dgm:prSet presAssocID="{025A766D-6816-450C-9E8E-4934CE825177}" presName="parentText" presStyleLbl="node1" presStyleIdx="0" presStyleCnt="3">
        <dgm:presLayoutVars>
          <dgm:chMax val="0"/>
          <dgm:bulletEnabled val="1"/>
        </dgm:presLayoutVars>
      </dgm:prSet>
      <dgm:spPr/>
    </dgm:pt>
    <dgm:pt modelId="{58329B57-9B02-4B45-8D9D-22414AA97ECA}" type="pres">
      <dgm:prSet presAssocID="{A128B975-3822-4145-B604-5AD67699C107}" presName="spacer" presStyleCnt="0"/>
      <dgm:spPr/>
    </dgm:pt>
    <dgm:pt modelId="{4EDE475F-7620-4B94-B71E-193894E77DE0}" type="pres">
      <dgm:prSet presAssocID="{B8818C37-C54A-4AE6-AE4C-3E0A1B9F0493}" presName="parentText" presStyleLbl="node1" presStyleIdx="1" presStyleCnt="3">
        <dgm:presLayoutVars>
          <dgm:chMax val="0"/>
          <dgm:bulletEnabled val="1"/>
        </dgm:presLayoutVars>
      </dgm:prSet>
      <dgm:spPr/>
    </dgm:pt>
    <dgm:pt modelId="{115483C5-3936-492E-90A4-42E9FC4BF24F}" type="pres">
      <dgm:prSet presAssocID="{474DA86F-B99D-4D6C-80F7-060CAA7127FF}" presName="spacer" presStyleCnt="0"/>
      <dgm:spPr/>
    </dgm:pt>
    <dgm:pt modelId="{9485592F-CF29-4DF4-A240-79D8442C9140}" type="pres">
      <dgm:prSet presAssocID="{2D6AB942-D9E8-4A91-B8D8-21069D8004B8}" presName="parentText" presStyleLbl="node1" presStyleIdx="2" presStyleCnt="3">
        <dgm:presLayoutVars>
          <dgm:chMax val="0"/>
          <dgm:bulletEnabled val="1"/>
        </dgm:presLayoutVars>
      </dgm:prSet>
      <dgm:spPr/>
    </dgm:pt>
  </dgm:ptLst>
  <dgm:cxnLst>
    <dgm:cxn modelId="{174C7A08-16B5-4BBA-B787-D5ED1A057D41}" type="presOf" srcId="{33E746F0-8A8B-4948-AE1F-1EF806B5A878}" destId="{7BCF9E30-FD96-4C93-8D5E-651F1FEF331C}" srcOrd="0" destOrd="0" presId="urn:microsoft.com/office/officeart/2005/8/layout/vList2"/>
    <dgm:cxn modelId="{D7AE1525-FD69-4510-ADE3-86092646F318}" srcId="{33E746F0-8A8B-4948-AE1F-1EF806B5A878}" destId="{B8818C37-C54A-4AE6-AE4C-3E0A1B9F0493}" srcOrd="1" destOrd="0" parTransId="{E825DA33-2152-4F4E-8C26-AE56DA8AEAFF}" sibTransId="{474DA86F-B99D-4D6C-80F7-060CAA7127FF}"/>
    <dgm:cxn modelId="{3A20255E-A8BD-4074-8967-DB970F44F855}" type="presOf" srcId="{B8818C37-C54A-4AE6-AE4C-3E0A1B9F0493}" destId="{4EDE475F-7620-4B94-B71E-193894E77DE0}" srcOrd="0" destOrd="0" presId="urn:microsoft.com/office/officeart/2005/8/layout/vList2"/>
    <dgm:cxn modelId="{B4AF5AA5-22EE-4BEF-82FF-2DA64217A45B}" type="presOf" srcId="{025A766D-6816-450C-9E8E-4934CE825177}" destId="{051D2EE9-F066-489C-9A57-0AF9A5CCE022}" srcOrd="0" destOrd="0" presId="urn:microsoft.com/office/officeart/2005/8/layout/vList2"/>
    <dgm:cxn modelId="{5A55DBAF-2728-4A35-9B67-0198F04B86A0}" srcId="{33E746F0-8A8B-4948-AE1F-1EF806B5A878}" destId="{025A766D-6816-450C-9E8E-4934CE825177}" srcOrd="0" destOrd="0" parTransId="{8BFC526F-88B2-4CB1-ADEF-5C690DA719F0}" sibTransId="{A128B975-3822-4145-B604-5AD67699C107}"/>
    <dgm:cxn modelId="{F9B958BF-C284-4830-9534-5946995125EB}" type="presOf" srcId="{2D6AB942-D9E8-4A91-B8D8-21069D8004B8}" destId="{9485592F-CF29-4DF4-A240-79D8442C9140}" srcOrd="0" destOrd="0" presId="urn:microsoft.com/office/officeart/2005/8/layout/vList2"/>
    <dgm:cxn modelId="{803B5BD1-42C1-4ABF-9A92-B8ED96190787}" srcId="{33E746F0-8A8B-4948-AE1F-1EF806B5A878}" destId="{2D6AB942-D9E8-4A91-B8D8-21069D8004B8}" srcOrd="2" destOrd="0" parTransId="{E5C72808-D45C-40EC-B286-B569BC2AEF03}" sibTransId="{68C9EDB6-5215-461C-BD62-6FF7FF8BB50C}"/>
    <dgm:cxn modelId="{5CB4069A-7FE0-45EB-9640-D83F86A7A1A0}" type="presParOf" srcId="{7BCF9E30-FD96-4C93-8D5E-651F1FEF331C}" destId="{051D2EE9-F066-489C-9A57-0AF9A5CCE022}" srcOrd="0" destOrd="0" presId="urn:microsoft.com/office/officeart/2005/8/layout/vList2"/>
    <dgm:cxn modelId="{3953A688-1AE9-4712-9277-AE6B58B44DAE}" type="presParOf" srcId="{7BCF9E30-FD96-4C93-8D5E-651F1FEF331C}" destId="{58329B57-9B02-4B45-8D9D-22414AA97ECA}" srcOrd="1" destOrd="0" presId="urn:microsoft.com/office/officeart/2005/8/layout/vList2"/>
    <dgm:cxn modelId="{F682C3B3-B705-4D97-91D8-AA231F139495}" type="presParOf" srcId="{7BCF9E30-FD96-4C93-8D5E-651F1FEF331C}" destId="{4EDE475F-7620-4B94-B71E-193894E77DE0}" srcOrd="2" destOrd="0" presId="urn:microsoft.com/office/officeart/2005/8/layout/vList2"/>
    <dgm:cxn modelId="{72E315A0-F0D0-4531-8B78-1AB85E6562BF}" type="presParOf" srcId="{7BCF9E30-FD96-4C93-8D5E-651F1FEF331C}" destId="{115483C5-3936-492E-90A4-42E9FC4BF24F}" srcOrd="3" destOrd="0" presId="urn:microsoft.com/office/officeart/2005/8/layout/vList2"/>
    <dgm:cxn modelId="{421AADA0-F0A0-4D43-9F49-848CEC76A0AA}" type="presParOf" srcId="{7BCF9E30-FD96-4C93-8D5E-651F1FEF331C}" destId="{9485592F-CF29-4DF4-A240-79D8442C9140}"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E1B964B-A19B-4850-9905-8B12F8A1CAFE}" type="doc">
      <dgm:prSet loTypeId="urn:microsoft.com/office/officeart/2005/8/layout/vProcess5" loCatId="process" qsTypeId="urn:microsoft.com/office/officeart/2005/8/quickstyle/simple1" qsCatId="simple" csTypeId="urn:microsoft.com/office/officeart/2005/8/colors/colorful2" csCatId="colorful" phldr="1"/>
      <dgm:spPr/>
      <dgm:t>
        <a:bodyPr/>
        <a:lstStyle/>
        <a:p>
          <a:endParaRPr lang="en-US"/>
        </a:p>
      </dgm:t>
    </dgm:pt>
    <dgm:pt modelId="{FCFFA916-788F-4EE8-B8C3-FF2DA7B7EEB1}">
      <dgm:prSet/>
      <dgm:spPr/>
      <dgm:t>
        <a:bodyPr/>
        <a:lstStyle/>
        <a:p>
          <a:r>
            <a:rPr lang="el-GR"/>
            <a:t>Διαδικτυακό εργαλείο έρευνας που θα λειτουργεί μέσω του Google Forms, ως διαδικτυακό ερωτηματολόγιο</a:t>
          </a:r>
          <a:r>
            <a:rPr lang="en-US"/>
            <a:t> </a:t>
          </a:r>
          <a:r>
            <a:rPr lang="el-GR"/>
            <a:t>με στόχο</a:t>
          </a:r>
          <a:r>
            <a:rPr lang="en-US"/>
            <a:t>: </a:t>
          </a:r>
        </a:p>
      </dgm:t>
    </dgm:pt>
    <dgm:pt modelId="{E5A95D96-54ED-4221-8DEE-E861436E10E1}" type="parTrans" cxnId="{295545DD-DDE8-463B-B53C-0165350D1614}">
      <dgm:prSet/>
      <dgm:spPr/>
      <dgm:t>
        <a:bodyPr/>
        <a:lstStyle/>
        <a:p>
          <a:endParaRPr lang="en-US"/>
        </a:p>
      </dgm:t>
    </dgm:pt>
    <dgm:pt modelId="{06302870-461B-487F-9CA2-0DE3FBB2B849}" type="sibTrans" cxnId="{295545DD-DDE8-463B-B53C-0165350D1614}">
      <dgm:prSet/>
      <dgm:spPr/>
      <dgm:t>
        <a:bodyPr/>
        <a:lstStyle/>
        <a:p>
          <a:endParaRPr lang="en-US"/>
        </a:p>
      </dgm:t>
    </dgm:pt>
    <dgm:pt modelId="{3C1304E0-F6C4-4F5E-B8F6-068876C1FC4D}">
      <dgm:prSet/>
      <dgm:spPr/>
      <dgm:t>
        <a:bodyPr/>
        <a:lstStyle/>
        <a:p>
          <a:r>
            <a:rPr lang="el-GR" dirty="0"/>
            <a:t>Την  αξιολόγηση της συνάφειας της εκπαίδευσης ΕΕΚ με τις ανάγκες δεξιοτήτων της αγοράς εργασίας.</a:t>
          </a:r>
          <a:endParaRPr lang="en-US" dirty="0"/>
        </a:p>
      </dgm:t>
    </dgm:pt>
    <dgm:pt modelId="{5BE7D511-B8F3-487B-87F8-7C255F47E501}" type="parTrans" cxnId="{F0B9B5D8-2557-4493-839D-ABB077C29159}">
      <dgm:prSet/>
      <dgm:spPr/>
      <dgm:t>
        <a:bodyPr/>
        <a:lstStyle/>
        <a:p>
          <a:endParaRPr lang="en-US"/>
        </a:p>
      </dgm:t>
    </dgm:pt>
    <dgm:pt modelId="{ED8F3B36-BE48-4DFF-9180-F1A9A78FEC9F}" type="sibTrans" cxnId="{F0B9B5D8-2557-4493-839D-ABB077C29159}">
      <dgm:prSet/>
      <dgm:spPr/>
      <dgm:t>
        <a:bodyPr/>
        <a:lstStyle/>
        <a:p>
          <a:endParaRPr lang="en-US"/>
        </a:p>
      </dgm:t>
    </dgm:pt>
    <dgm:pt modelId="{BB0D741C-95AC-4AD8-BC22-B65A8EA8C23E}">
      <dgm:prSet/>
      <dgm:spPr/>
      <dgm:t>
        <a:bodyPr/>
        <a:lstStyle/>
        <a:p>
          <a:r>
            <a:rPr lang="el-GR"/>
            <a:t>Την  αξιολόγηση της συνάφειας και της ποιότητας των περιόδων μάθησης με βάση την εργασία.</a:t>
          </a:r>
          <a:endParaRPr lang="en-US"/>
        </a:p>
      </dgm:t>
    </dgm:pt>
    <dgm:pt modelId="{603D9DE5-3124-4406-8EE0-3657A67F335F}" type="parTrans" cxnId="{30C92981-33C3-4205-AFCC-98CC5E729EB3}">
      <dgm:prSet/>
      <dgm:spPr/>
      <dgm:t>
        <a:bodyPr/>
        <a:lstStyle/>
        <a:p>
          <a:endParaRPr lang="en-US"/>
        </a:p>
      </dgm:t>
    </dgm:pt>
    <dgm:pt modelId="{89B8BD0B-F5E0-41BD-9C6B-23088E974B78}" type="sibTrans" cxnId="{30C92981-33C3-4205-AFCC-98CC5E729EB3}">
      <dgm:prSet/>
      <dgm:spPr/>
      <dgm:t>
        <a:bodyPr/>
        <a:lstStyle/>
        <a:p>
          <a:endParaRPr lang="en-US"/>
        </a:p>
      </dgm:t>
    </dgm:pt>
    <dgm:pt modelId="{F20C468E-1114-40BB-80FA-157F464FEE69}">
      <dgm:prSet/>
      <dgm:spPr/>
      <dgm:t>
        <a:bodyPr/>
        <a:lstStyle/>
        <a:p>
          <a:r>
            <a:rPr lang="el-GR"/>
            <a:t>Τον εντοπισμό των κενών που υπάρχουν στις δεξιότητες των αποφοίτων</a:t>
          </a:r>
          <a:endParaRPr lang="en-US"/>
        </a:p>
      </dgm:t>
    </dgm:pt>
    <dgm:pt modelId="{06DB11B5-614E-4ED3-A09B-E3A3747D2508}" type="parTrans" cxnId="{5C4BEB98-0086-44E6-B762-92768A6E4D4E}">
      <dgm:prSet/>
      <dgm:spPr/>
      <dgm:t>
        <a:bodyPr/>
        <a:lstStyle/>
        <a:p>
          <a:endParaRPr lang="en-US"/>
        </a:p>
      </dgm:t>
    </dgm:pt>
    <dgm:pt modelId="{B5CA5053-1BDD-4B7D-A5D7-CDDC3D09EEB8}" type="sibTrans" cxnId="{5C4BEB98-0086-44E6-B762-92768A6E4D4E}">
      <dgm:prSet/>
      <dgm:spPr/>
      <dgm:t>
        <a:bodyPr/>
        <a:lstStyle/>
        <a:p>
          <a:endParaRPr lang="en-US"/>
        </a:p>
      </dgm:t>
    </dgm:pt>
    <dgm:pt modelId="{00D0742A-3B04-4A38-881B-B6CFD4159A6A}" type="pres">
      <dgm:prSet presAssocID="{0E1B964B-A19B-4850-9905-8B12F8A1CAFE}" presName="outerComposite" presStyleCnt="0">
        <dgm:presLayoutVars>
          <dgm:chMax val="5"/>
          <dgm:dir/>
          <dgm:resizeHandles val="exact"/>
        </dgm:presLayoutVars>
      </dgm:prSet>
      <dgm:spPr/>
    </dgm:pt>
    <dgm:pt modelId="{EFC7F222-95A0-4D94-A245-B0E26BC4D25B}" type="pres">
      <dgm:prSet presAssocID="{0E1B964B-A19B-4850-9905-8B12F8A1CAFE}" presName="dummyMaxCanvas" presStyleCnt="0">
        <dgm:presLayoutVars/>
      </dgm:prSet>
      <dgm:spPr/>
    </dgm:pt>
    <dgm:pt modelId="{7FC4DD04-075F-4908-9680-2478D4B1CE56}" type="pres">
      <dgm:prSet presAssocID="{0E1B964B-A19B-4850-9905-8B12F8A1CAFE}" presName="FourNodes_1" presStyleLbl="node1" presStyleIdx="0" presStyleCnt="4">
        <dgm:presLayoutVars>
          <dgm:bulletEnabled val="1"/>
        </dgm:presLayoutVars>
      </dgm:prSet>
      <dgm:spPr/>
    </dgm:pt>
    <dgm:pt modelId="{70ACB167-3511-46BF-9602-35E4E6F628AF}" type="pres">
      <dgm:prSet presAssocID="{0E1B964B-A19B-4850-9905-8B12F8A1CAFE}" presName="FourNodes_2" presStyleLbl="node1" presStyleIdx="1" presStyleCnt="4">
        <dgm:presLayoutVars>
          <dgm:bulletEnabled val="1"/>
        </dgm:presLayoutVars>
      </dgm:prSet>
      <dgm:spPr/>
    </dgm:pt>
    <dgm:pt modelId="{39B8BCB5-F417-49BD-BC98-41D7A6D6D1EF}" type="pres">
      <dgm:prSet presAssocID="{0E1B964B-A19B-4850-9905-8B12F8A1CAFE}" presName="FourNodes_3" presStyleLbl="node1" presStyleIdx="2" presStyleCnt="4">
        <dgm:presLayoutVars>
          <dgm:bulletEnabled val="1"/>
        </dgm:presLayoutVars>
      </dgm:prSet>
      <dgm:spPr/>
    </dgm:pt>
    <dgm:pt modelId="{EA911FC1-DB45-4184-91CE-2C4EBEE05C3D}" type="pres">
      <dgm:prSet presAssocID="{0E1B964B-A19B-4850-9905-8B12F8A1CAFE}" presName="FourNodes_4" presStyleLbl="node1" presStyleIdx="3" presStyleCnt="4">
        <dgm:presLayoutVars>
          <dgm:bulletEnabled val="1"/>
        </dgm:presLayoutVars>
      </dgm:prSet>
      <dgm:spPr/>
    </dgm:pt>
    <dgm:pt modelId="{E9C22635-1CFA-42E0-8F1A-8AE91BA2804D}" type="pres">
      <dgm:prSet presAssocID="{0E1B964B-A19B-4850-9905-8B12F8A1CAFE}" presName="FourConn_1-2" presStyleLbl="fgAccFollowNode1" presStyleIdx="0" presStyleCnt="3">
        <dgm:presLayoutVars>
          <dgm:bulletEnabled val="1"/>
        </dgm:presLayoutVars>
      </dgm:prSet>
      <dgm:spPr/>
    </dgm:pt>
    <dgm:pt modelId="{F7D93CAC-BCBE-4686-BB3A-CEABFD72E731}" type="pres">
      <dgm:prSet presAssocID="{0E1B964B-A19B-4850-9905-8B12F8A1CAFE}" presName="FourConn_2-3" presStyleLbl="fgAccFollowNode1" presStyleIdx="1" presStyleCnt="3">
        <dgm:presLayoutVars>
          <dgm:bulletEnabled val="1"/>
        </dgm:presLayoutVars>
      </dgm:prSet>
      <dgm:spPr/>
    </dgm:pt>
    <dgm:pt modelId="{989A9E8A-8D0F-43EC-832A-EE751DE6FAEB}" type="pres">
      <dgm:prSet presAssocID="{0E1B964B-A19B-4850-9905-8B12F8A1CAFE}" presName="FourConn_3-4" presStyleLbl="fgAccFollowNode1" presStyleIdx="2" presStyleCnt="3">
        <dgm:presLayoutVars>
          <dgm:bulletEnabled val="1"/>
        </dgm:presLayoutVars>
      </dgm:prSet>
      <dgm:spPr/>
    </dgm:pt>
    <dgm:pt modelId="{EA6DAC31-0165-43FA-93C5-143D31AD43E8}" type="pres">
      <dgm:prSet presAssocID="{0E1B964B-A19B-4850-9905-8B12F8A1CAFE}" presName="FourNodes_1_text" presStyleLbl="node1" presStyleIdx="3" presStyleCnt="4">
        <dgm:presLayoutVars>
          <dgm:bulletEnabled val="1"/>
        </dgm:presLayoutVars>
      </dgm:prSet>
      <dgm:spPr/>
    </dgm:pt>
    <dgm:pt modelId="{1EA78103-009D-4A82-98AF-0461FFA4F7DC}" type="pres">
      <dgm:prSet presAssocID="{0E1B964B-A19B-4850-9905-8B12F8A1CAFE}" presName="FourNodes_2_text" presStyleLbl="node1" presStyleIdx="3" presStyleCnt="4">
        <dgm:presLayoutVars>
          <dgm:bulletEnabled val="1"/>
        </dgm:presLayoutVars>
      </dgm:prSet>
      <dgm:spPr/>
    </dgm:pt>
    <dgm:pt modelId="{54694560-7ED4-4423-9D1A-EFA53887D7E8}" type="pres">
      <dgm:prSet presAssocID="{0E1B964B-A19B-4850-9905-8B12F8A1CAFE}" presName="FourNodes_3_text" presStyleLbl="node1" presStyleIdx="3" presStyleCnt="4">
        <dgm:presLayoutVars>
          <dgm:bulletEnabled val="1"/>
        </dgm:presLayoutVars>
      </dgm:prSet>
      <dgm:spPr/>
    </dgm:pt>
    <dgm:pt modelId="{A3F94171-4741-4128-8B9D-E875CB609B1B}" type="pres">
      <dgm:prSet presAssocID="{0E1B964B-A19B-4850-9905-8B12F8A1CAFE}" presName="FourNodes_4_text" presStyleLbl="node1" presStyleIdx="3" presStyleCnt="4">
        <dgm:presLayoutVars>
          <dgm:bulletEnabled val="1"/>
        </dgm:presLayoutVars>
      </dgm:prSet>
      <dgm:spPr/>
    </dgm:pt>
  </dgm:ptLst>
  <dgm:cxnLst>
    <dgm:cxn modelId="{8157163F-9CD0-4BA7-B146-3A42E7A7220F}" type="presOf" srcId="{FCFFA916-788F-4EE8-B8C3-FF2DA7B7EEB1}" destId="{7FC4DD04-075F-4908-9680-2478D4B1CE56}" srcOrd="0" destOrd="0" presId="urn:microsoft.com/office/officeart/2005/8/layout/vProcess5"/>
    <dgm:cxn modelId="{7A643864-A4FE-4058-B8C3-DE13E4B4DF3B}" type="presOf" srcId="{3C1304E0-F6C4-4F5E-B8F6-068876C1FC4D}" destId="{70ACB167-3511-46BF-9602-35E4E6F628AF}" srcOrd="0" destOrd="0" presId="urn:microsoft.com/office/officeart/2005/8/layout/vProcess5"/>
    <dgm:cxn modelId="{778F5173-4FEA-4425-A3E1-1A24D39921B0}" type="presOf" srcId="{3C1304E0-F6C4-4F5E-B8F6-068876C1FC4D}" destId="{1EA78103-009D-4A82-98AF-0461FFA4F7DC}" srcOrd="1" destOrd="0" presId="urn:microsoft.com/office/officeart/2005/8/layout/vProcess5"/>
    <dgm:cxn modelId="{C84AFD79-AA8C-41AB-B91D-CEC7880DBE86}" type="presOf" srcId="{06302870-461B-487F-9CA2-0DE3FBB2B849}" destId="{E9C22635-1CFA-42E0-8F1A-8AE91BA2804D}" srcOrd="0" destOrd="0" presId="urn:microsoft.com/office/officeart/2005/8/layout/vProcess5"/>
    <dgm:cxn modelId="{30C92981-33C3-4205-AFCC-98CC5E729EB3}" srcId="{0E1B964B-A19B-4850-9905-8B12F8A1CAFE}" destId="{BB0D741C-95AC-4AD8-BC22-B65A8EA8C23E}" srcOrd="2" destOrd="0" parTransId="{603D9DE5-3124-4406-8EE0-3657A67F335F}" sibTransId="{89B8BD0B-F5E0-41BD-9C6B-23088E974B78}"/>
    <dgm:cxn modelId="{2F588E8B-186A-4000-9408-7EB15E953DFE}" type="presOf" srcId="{BB0D741C-95AC-4AD8-BC22-B65A8EA8C23E}" destId="{54694560-7ED4-4423-9D1A-EFA53887D7E8}" srcOrd="1" destOrd="0" presId="urn:microsoft.com/office/officeart/2005/8/layout/vProcess5"/>
    <dgm:cxn modelId="{5C4BEB98-0086-44E6-B762-92768A6E4D4E}" srcId="{0E1B964B-A19B-4850-9905-8B12F8A1CAFE}" destId="{F20C468E-1114-40BB-80FA-157F464FEE69}" srcOrd="3" destOrd="0" parTransId="{06DB11B5-614E-4ED3-A09B-E3A3747D2508}" sibTransId="{B5CA5053-1BDD-4B7D-A5D7-CDDC3D09EEB8}"/>
    <dgm:cxn modelId="{C8C007A7-7E7A-456F-BA12-D61DF37E7E9F}" type="presOf" srcId="{BB0D741C-95AC-4AD8-BC22-B65A8EA8C23E}" destId="{39B8BCB5-F417-49BD-BC98-41D7A6D6D1EF}" srcOrd="0" destOrd="0" presId="urn:microsoft.com/office/officeart/2005/8/layout/vProcess5"/>
    <dgm:cxn modelId="{6788F4B2-DA61-4870-880B-7DA8416850B0}" type="presOf" srcId="{FCFFA916-788F-4EE8-B8C3-FF2DA7B7EEB1}" destId="{EA6DAC31-0165-43FA-93C5-143D31AD43E8}" srcOrd="1" destOrd="0" presId="urn:microsoft.com/office/officeart/2005/8/layout/vProcess5"/>
    <dgm:cxn modelId="{CB1E5FB6-6D51-4301-AA94-B96AD0AFC156}" type="presOf" srcId="{89B8BD0B-F5E0-41BD-9C6B-23088E974B78}" destId="{989A9E8A-8D0F-43EC-832A-EE751DE6FAEB}" srcOrd="0" destOrd="0" presId="urn:microsoft.com/office/officeart/2005/8/layout/vProcess5"/>
    <dgm:cxn modelId="{6B0846B7-ACD6-406A-A7FE-465B0409B080}" type="presOf" srcId="{ED8F3B36-BE48-4DFF-9180-F1A9A78FEC9F}" destId="{F7D93CAC-BCBE-4686-BB3A-CEABFD72E731}" srcOrd="0" destOrd="0" presId="urn:microsoft.com/office/officeart/2005/8/layout/vProcess5"/>
    <dgm:cxn modelId="{EE6AEDD1-B75A-446F-90CA-14F97D6EFDA0}" type="presOf" srcId="{F20C468E-1114-40BB-80FA-157F464FEE69}" destId="{EA911FC1-DB45-4184-91CE-2C4EBEE05C3D}" srcOrd="0" destOrd="0" presId="urn:microsoft.com/office/officeart/2005/8/layout/vProcess5"/>
    <dgm:cxn modelId="{F0B9B5D8-2557-4493-839D-ABB077C29159}" srcId="{0E1B964B-A19B-4850-9905-8B12F8A1CAFE}" destId="{3C1304E0-F6C4-4F5E-B8F6-068876C1FC4D}" srcOrd="1" destOrd="0" parTransId="{5BE7D511-B8F3-487B-87F8-7C255F47E501}" sibTransId="{ED8F3B36-BE48-4DFF-9180-F1A9A78FEC9F}"/>
    <dgm:cxn modelId="{E1AE5FD9-8875-400F-A68A-13CCAB0F5CDB}" type="presOf" srcId="{F20C468E-1114-40BB-80FA-157F464FEE69}" destId="{A3F94171-4741-4128-8B9D-E875CB609B1B}" srcOrd="1" destOrd="0" presId="urn:microsoft.com/office/officeart/2005/8/layout/vProcess5"/>
    <dgm:cxn modelId="{295545DD-DDE8-463B-B53C-0165350D1614}" srcId="{0E1B964B-A19B-4850-9905-8B12F8A1CAFE}" destId="{FCFFA916-788F-4EE8-B8C3-FF2DA7B7EEB1}" srcOrd="0" destOrd="0" parTransId="{E5A95D96-54ED-4221-8DEE-E861436E10E1}" sibTransId="{06302870-461B-487F-9CA2-0DE3FBB2B849}"/>
    <dgm:cxn modelId="{0FC8AEE9-8358-41AD-BD76-A8DEAB5B58EE}" type="presOf" srcId="{0E1B964B-A19B-4850-9905-8B12F8A1CAFE}" destId="{00D0742A-3B04-4A38-881B-B6CFD4159A6A}" srcOrd="0" destOrd="0" presId="urn:microsoft.com/office/officeart/2005/8/layout/vProcess5"/>
    <dgm:cxn modelId="{C8396CB5-B9D2-4605-9109-EC0715DE56B7}" type="presParOf" srcId="{00D0742A-3B04-4A38-881B-B6CFD4159A6A}" destId="{EFC7F222-95A0-4D94-A245-B0E26BC4D25B}" srcOrd="0" destOrd="0" presId="urn:microsoft.com/office/officeart/2005/8/layout/vProcess5"/>
    <dgm:cxn modelId="{15588558-FAD9-4E95-B8BD-EFD78D085F3E}" type="presParOf" srcId="{00D0742A-3B04-4A38-881B-B6CFD4159A6A}" destId="{7FC4DD04-075F-4908-9680-2478D4B1CE56}" srcOrd="1" destOrd="0" presId="urn:microsoft.com/office/officeart/2005/8/layout/vProcess5"/>
    <dgm:cxn modelId="{3AC0FD91-E1E5-42A3-8138-D991D3569462}" type="presParOf" srcId="{00D0742A-3B04-4A38-881B-B6CFD4159A6A}" destId="{70ACB167-3511-46BF-9602-35E4E6F628AF}" srcOrd="2" destOrd="0" presId="urn:microsoft.com/office/officeart/2005/8/layout/vProcess5"/>
    <dgm:cxn modelId="{600815DF-E771-4109-92C0-2652DF06782D}" type="presParOf" srcId="{00D0742A-3B04-4A38-881B-B6CFD4159A6A}" destId="{39B8BCB5-F417-49BD-BC98-41D7A6D6D1EF}" srcOrd="3" destOrd="0" presId="urn:microsoft.com/office/officeart/2005/8/layout/vProcess5"/>
    <dgm:cxn modelId="{99BE6A09-656B-4740-962F-6FB40947ABD4}" type="presParOf" srcId="{00D0742A-3B04-4A38-881B-B6CFD4159A6A}" destId="{EA911FC1-DB45-4184-91CE-2C4EBEE05C3D}" srcOrd="4" destOrd="0" presId="urn:microsoft.com/office/officeart/2005/8/layout/vProcess5"/>
    <dgm:cxn modelId="{65829247-C2F1-4E4C-8C25-667334BB6ECF}" type="presParOf" srcId="{00D0742A-3B04-4A38-881B-B6CFD4159A6A}" destId="{E9C22635-1CFA-42E0-8F1A-8AE91BA2804D}" srcOrd="5" destOrd="0" presId="urn:microsoft.com/office/officeart/2005/8/layout/vProcess5"/>
    <dgm:cxn modelId="{96C9B64C-FA16-4441-90C3-3F7E7580C027}" type="presParOf" srcId="{00D0742A-3B04-4A38-881B-B6CFD4159A6A}" destId="{F7D93CAC-BCBE-4686-BB3A-CEABFD72E731}" srcOrd="6" destOrd="0" presId="urn:microsoft.com/office/officeart/2005/8/layout/vProcess5"/>
    <dgm:cxn modelId="{FF12CA2D-07B4-4DBB-888B-A8BA480A13C7}" type="presParOf" srcId="{00D0742A-3B04-4A38-881B-B6CFD4159A6A}" destId="{989A9E8A-8D0F-43EC-832A-EE751DE6FAEB}" srcOrd="7" destOrd="0" presId="urn:microsoft.com/office/officeart/2005/8/layout/vProcess5"/>
    <dgm:cxn modelId="{0398C49D-A159-437A-9571-FE2A34EDDB0D}" type="presParOf" srcId="{00D0742A-3B04-4A38-881B-B6CFD4159A6A}" destId="{EA6DAC31-0165-43FA-93C5-143D31AD43E8}" srcOrd="8" destOrd="0" presId="urn:microsoft.com/office/officeart/2005/8/layout/vProcess5"/>
    <dgm:cxn modelId="{2140F0FA-C6A4-4439-9BD1-AE9C0C8F4AC1}" type="presParOf" srcId="{00D0742A-3B04-4A38-881B-B6CFD4159A6A}" destId="{1EA78103-009D-4A82-98AF-0461FFA4F7DC}" srcOrd="9" destOrd="0" presId="urn:microsoft.com/office/officeart/2005/8/layout/vProcess5"/>
    <dgm:cxn modelId="{ABAD31EC-29D3-42DF-856C-A31E9A84F3F2}" type="presParOf" srcId="{00D0742A-3B04-4A38-881B-B6CFD4159A6A}" destId="{54694560-7ED4-4423-9D1A-EFA53887D7E8}" srcOrd="10" destOrd="0" presId="urn:microsoft.com/office/officeart/2005/8/layout/vProcess5"/>
    <dgm:cxn modelId="{35D765CD-C93E-42E0-A761-730E7FC03ED9}" type="presParOf" srcId="{00D0742A-3B04-4A38-881B-B6CFD4159A6A}" destId="{A3F94171-4741-4128-8B9D-E875CB609B1B}"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5F23D3E-BAE8-433B-9D77-B3776F99CA83}" type="doc">
      <dgm:prSet loTypeId="urn:microsoft.com/office/officeart/2005/8/layout/default#1" loCatId="list" qsTypeId="urn:microsoft.com/office/officeart/2005/8/quickstyle/simple1" qsCatId="simple" csTypeId="urn:microsoft.com/office/officeart/2005/8/colors/colorful1#2" csCatId="colorful"/>
      <dgm:spPr/>
      <dgm:t>
        <a:bodyPr/>
        <a:lstStyle/>
        <a:p>
          <a:endParaRPr lang="en-US"/>
        </a:p>
      </dgm:t>
    </dgm:pt>
    <dgm:pt modelId="{4F14A99D-0138-4548-A549-3811F372A0E5}">
      <dgm:prSet/>
      <dgm:spPr/>
      <dgm:t>
        <a:bodyPr/>
        <a:lstStyle/>
        <a:p>
          <a:r>
            <a:rPr lang="el-GR"/>
            <a:t>Βελτίωση προγραμμάτων σπουδών και μάθησης βασισμένης στην εργασία</a:t>
          </a:r>
          <a:endParaRPr lang="en-US"/>
        </a:p>
      </dgm:t>
    </dgm:pt>
    <dgm:pt modelId="{73FC5416-0094-4256-B139-B5F0B6CC829D}" type="parTrans" cxnId="{6D508416-BAAE-457D-B479-D1E2FB505E5A}">
      <dgm:prSet/>
      <dgm:spPr/>
      <dgm:t>
        <a:bodyPr/>
        <a:lstStyle/>
        <a:p>
          <a:endParaRPr lang="en-US"/>
        </a:p>
      </dgm:t>
    </dgm:pt>
    <dgm:pt modelId="{A9C5C7BF-0135-440A-93D5-C275125997C2}" type="sibTrans" cxnId="{6D508416-BAAE-457D-B479-D1E2FB505E5A}">
      <dgm:prSet/>
      <dgm:spPr/>
      <dgm:t>
        <a:bodyPr/>
        <a:lstStyle/>
        <a:p>
          <a:endParaRPr lang="en-US"/>
        </a:p>
      </dgm:t>
    </dgm:pt>
    <dgm:pt modelId="{12AD28FF-C415-4AA5-A167-D90849097CB8}">
      <dgm:prSet/>
      <dgm:spPr/>
      <dgm:t>
        <a:bodyPr/>
        <a:lstStyle/>
        <a:p>
          <a:r>
            <a:rPr lang="el-GR"/>
            <a:t>Βελτίωση ποιότητας μάθησης βασισμένη στην εργασία</a:t>
          </a:r>
          <a:endParaRPr lang="en-US"/>
        </a:p>
      </dgm:t>
    </dgm:pt>
    <dgm:pt modelId="{394BF4FF-9049-47ED-9F2B-6B15AFF7B621}" type="parTrans" cxnId="{0169359D-FE0C-4BC4-B300-2A44678665DA}">
      <dgm:prSet/>
      <dgm:spPr/>
      <dgm:t>
        <a:bodyPr/>
        <a:lstStyle/>
        <a:p>
          <a:endParaRPr lang="en-US"/>
        </a:p>
      </dgm:t>
    </dgm:pt>
    <dgm:pt modelId="{A3C093EE-9CA5-46DA-82B9-0EC187A211A4}" type="sibTrans" cxnId="{0169359D-FE0C-4BC4-B300-2A44678665DA}">
      <dgm:prSet/>
      <dgm:spPr/>
      <dgm:t>
        <a:bodyPr/>
        <a:lstStyle/>
        <a:p>
          <a:endParaRPr lang="en-US"/>
        </a:p>
      </dgm:t>
    </dgm:pt>
    <dgm:pt modelId="{D9396145-9F75-45C8-AFE5-A9FB6F07E348}">
      <dgm:prSet/>
      <dgm:spPr/>
      <dgm:t>
        <a:bodyPr/>
        <a:lstStyle/>
        <a:p>
          <a:r>
            <a:rPr lang="el-GR"/>
            <a:t>Βελτίωση ποιότητας της εκπαίδευσης</a:t>
          </a:r>
          <a:endParaRPr lang="en-US"/>
        </a:p>
      </dgm:t>
    </dgm:pt>
    <dgm:pt modelId="{36377751-437C-4846-B648-55756052A335}" type="parTrans" cxnId="{FFEDA7F0-7DBF-4E7F-A699-E81024DE3D73}">
      <dgm:prSet/>
      <dgm:spPr/>
      <dgm:t>
        <a:bodyPr/>
        <a:lstStyle/>
        <a:p>
          <a:endParaRPr lang="en-US"/>
        </a:p>
      </dgm:t>
    </dgm:pt>
    <dgm:pt modelId="{82403093-11FF-4C00-9D56-0EC0F22BC490}" type="sibTrans" cxnId="{FFEDA7F0-7DBF-4E7F-A699-E81024DE3D73}">
      <dgm:prSet/>
      <dgm:spPr/>
      <dgm:t>
        <a:bodyPr/>
        <a:lstStyle/>
        <a:p>
          <a:endParaRPr lang="en-US"/>
        </a:p>
      </dgm:t>
    </dgm:pt>
    <dgm:pt modelId="{1F4E99CB-A775-47C0-B4B6-3F9E57442402}">
      <dgm:prSet/>
      <dgm:spPr/>
      <dgm:t>
        <a:bodyPr/>
        <a:lstStyle/>
        <a:p>
          <a:r>
            <a:rPr lang="el-GR"/>
            <a:t>Μόνιμος μηχανισμός παρακολούθησης αποφοίτων ΕΕΚ από παρόχους ΕΕΚ </a:t>
          </a:r>
          <a:endParaRPr lang="en-US"/>
        </a:p>
      </dgm:t>
    </dgm:pt>
    <dgm:pt modelId="{8C6C9E3F-D98E-48BF-B00D-99302E36E990}" type="parTrans" cxnId="{25EFD0EE-E602-48A3-83FA-784C4A8D8F87}">
      <dgm:prSet/>
      <dgm:spPr/>
      <dgm:t>
        <a:bodyPr/>
        <a:lstStyle/>
        <a:p>
          <a:endParaRPr lang="en-US"/>
        </a:p>
      </dgm:t>
    </dgm:pt>
    <dgm:pt modelId="{AB89E65F-3567-4D05-BB26-33F47A352F13}" type="sibTrans" cxnId="{25EFD0EE-E602-48A3-83FA-784C4A8D8F87}">
      <dgm:prSet/>
      <dgm:spPr/>
      <dgm:t>
        <a:bodyPr/>
        <a:lstStyle/>
        <a:p>
          <a:endParaRPr lang="en-US"/>
        </a:p>
      </dgm:t>
    </dgm:pt>
    <dgm:pt modelId="{4E84E9CF-08F7-43FC-97CB-957A48343346}">
      <dgm:prSet/>
      <dgm:spPr/>
      <dgm:t>
        <a:bodyPr/>
        <a:lstStyle/>
        <a:p>
          <a:r>
            <a:rPr lang="el-GR"/>
            <a:t>Βελτίωση υπηρεσιών επαγγελματικού προσανατολισμού</a:t>
          </a:r>
          <a:endParaRPr lang="en-US"/>
        </a:p>
      </dgm:t>
    </dgm:pt>
    <dgm:pt modelId="{3394DD17-B5E6-453B-979F-F544EF190C85}" type="parTrans" cxnId="{52E22649-C08C-4ECD-B9B6-37682F9ABDB5}">
      <dgm:prSet/>
      <dgm:spPr/>
      <dgm:t>
        <a:bodyPr/>
        <a:lstStyle/>
        <a:p>
          <a:endParaRPr lang="en-US"/>
        </a:p>
      </dgm:t>
    </dgm:pt>
    <dgm:pt modelId="{75D8EE93-9A77-45AD-88C0-8FF3016B336B}" type="sibTrans" cxnId="{52E22649-C08C-4ECD-B9B6-37682F9ABDB5}">
      <dgm:prSet/>
      <dgm:spPr/>
      <dgm:t>
        <a:bodyPr/>
        <a:lstStyle/>
        <a:p>
          <a:endParaRPr lang="en-US"/>
        </a:p>
      </dgm:t>
    </dgm:pt>
    <dgm:pt modelId="{000FC8C9-14D5-44FC-AC69-F05F97A8D058}" type="pres">
      <dgm:prSet presAssocID="{55F23D3E-BAE8-433B-9D77-B3776F99CA83}" presName="diagram" presStyleCnt="0">
        <dgm:presLayoutVars>
          <dgm:dir/>
          <dgm:resizeHandles val="exact"/>
        </dgm:presLayoutVars>
      </dgm:prSet>
      <dgm:spPr/>
    </dgm:pt>
    <dgm:pt modelId="{3F924AB3-D5E0-4D9A-B778-1A0C0868F0F2}" type="pres">
      <dgm:prSet presAssocID="{4F14A99D-0138-4548-A549-3811F372A0E5}" presName="node" presStyleLbl="node1" presStyleIdx="0" presStyleCnt="5">
        <dgm:presLayoutVars>
          <dgm:bulletEnabled val="1"/>
        </dgm:presLayoutVars>
      </dgm:prSet>
      <dgm:spPr/>
    </dgm:pt>
    <dgm:pt modelId="{6767552F-301B-40DA-A1AE-2219388D9EA7}" type="pres">
      <dgm:prSet presAssocID="{A9C5C7BF-0135-440A-93D5-C275125997C2}" presName="sibTrans" presStyleCnt="0"/>
      <dgm:spPr/>
    </dgm:pt>
    <dgm:pt modelId="{14E2AE2C-BEB1-4FF8-AD8F-54994B9E9170}" type="pres">
      <dgm:prSet presAssocID="{12AD28FF-C415-4AA5-A167-D90849097CB8}" presName="node" presStyleLbl="node1" presStyleIdx="1" presStyleCnt="5">
        <dgm:presLayoutVars>
          <dgm:bulletEnabled val="1"/>
        </dgm:presLayoutVars>
      </dgm:prSet>
      <dgm:spPr/>
    </dgm:pt>
    <dgm:pt modelId="{09A76ACC-A517-4B70-AEFD-5BD62AC9E18A}" type="pres">
      <dgm:prSet presAssocID="{A3C093EE-9CA5-46DA-82B9-0EC187A211A4}" presName="sibTrans" presStyleCnt="0"/>
      <dgm:spPr/>
    </dgm:pt>
    <dgm:pt modelId="{A097ECD3-B955-4DFD-BB1C-DAEAB195D024}" type="pres">
      <dgm:prSet presAssocID="{D9396145-9F75-45C8-AFE5-A9FB6F07E348}" presName="node" presStyleLbl="node1" presStyleIdx="2" presStyleCnt="5">
        <dgm:presLayoutVars>
          <dgm:bulletEnabled val="1"/>
        </dgm:presLayoutVars>
      </dgm:prSet>
      <dgm:spPr/>
    </dgm:pt>
    <dgm:pt modelId="{553A5045-8B21-4BA1-8BDF-70A84C643D3F}" type="pres">
      <dgm:prSet presAssocID="{82403093-11FF-4C00-9D56-0EC0F22BC490}" presName="sibTrans" presStyleCnt="0"/>
      <dgm:spPr/>
    </dgm:pt>
    <dgm:pt modelId="{8AA4FAA6-EB5D-4D3C-AA61-906B7C8C8E43}" type="pres">
      <dgm:prSet presAssocID="{1F4E99CB-A775-47C0-B4B6-3F9E57442402}" presName="node" presStyleLbl="node1" presStyleIdx="3" presStyleCnt="5">
        <dgm:presLayoutVars>
          <dgm:bulletEnabled val="1"/>
        </dgm:presLayoutVars>
      </dgm:prSet>
      <dgm:spPr/>
    </dgm:pt>
    <dgm:pt modelId="{884BFDE5-B7EE-428E-9CD4-99BDB7BBF351}" type="pres">
      <dgm:prSet presAssocID="{AB89E65F-3567-4D05-BB26-33F47A352F13}" presName="sibTrans" presStyleCnt="0"/>
      <dgm:spPr/>
    </dgm:pt>
    <dgm:pt modelId="{3099931C-B8AD-4609-B02B-633781D2E1B5}" type="pres">
      <dgm:prSet presAssocID="{4E84E9CF-08F7-43FC-97CB-957A48343346}" presName="node" presStyleLbl="node1" presStyleIdx="4" presStyleCnt="5">
        <dgm:presLayoutVars>
          <dgm:bulletEnabled val="1"/>
        </dgm:presLayoutVars>
      </dgm:prSet>
      <dgm:spPr/>
    </dgm:pt>
  </dgm:ptLst>
  <dgm:cxnLst>
    <dgm:cxn modelId="{6D508416-BAAE-457D-B479-D1E2FB505E5A}" srcId="{55F23D3E-BAE8-433B-9D77-B3776F99CA83}" destId="{4F14A99D-0138-4548-A549-3811F372A0E5}" srcOrd="0" destOrd="0" parTransId="{73FC5416-0094-4256-B139-B5F0B6CC829D}" sibTransId="{A9C5C7BF-0135-440A-93D5-C275125997C2}"/>
    <dgm:cxn modelId="{C49D5D2B-4FF3-4576-BA7C-8FAFC233F645}" type="presOf" srcId="{D9396145-9F75-45C8-AFE5-A9FB6F07E348}" destId="{A097ECD3-B955-4DFD-BB1C-DAEAB195D024}" srcOrd="0" destOrd="0" presId="urn:microsoft.com/office/officeart/2005/8/layout/default#1"/>
    <dgm:cxn modelId="{FDCC5338-2F16-4EE8-ABAD-D5181EC53CD8}" type="presOf" srcId="{12AD28FF-C415-4AA5-A167-D90849097CB8}" destId="{14E2AE2C-BEB1-4FF8-AD8F-54994B9E9170}" srcOrd="0" destOrd="0" presId="urn:microsoft.com/office/officeart/2005/8/layout/default#1"/>
    <dgm:cxn modelId="{52E22649-C08C-4ECD-B9B6-37682F9ABDB5}" srcId="{55F23D3E-BAE8-433B-9D77-B3776F99CA83}" destId="{4E84E9CF-08F7-43FC-97CB-957A48343346}" srcOrd="4" destOrd="0" parTransId="{3394DD17-B5E6-453B-979F-F544EF190C85}" sibTransId="{75D8EE93-9A77-45AD-88C0-8FF3016B336B}"/>
    <dgm:cxn modelId="{F4A1274B-353D-4C20-88A5-6B19258E9281}" type="presOf" srcId="{4F14A99D-0138-4548-A549-3811F372A0E5}" destId="{3F924AB3-D5E0-4D9A-B778-1A0C0868F0F2}" srcOrd="0" destOrd="0" presId="urn:microsoft.com/office/officeart/2005/8/layout/default#1"/>
    <dgm:cxn modelId="{A9B67B7C-16FB-4708-8269-24D7AFF0A962}" type="presOf" srcId="{4E84E9CF-08F7-43FC-97CB-957A48343346}" destId="{3099931C-B8AD-4609-B02B-633781D2E1B5}" srcOrd="0" destOrd="0" presId="urn:microsoft.com/office/officeart/2005/8/layout/default#1"/>
    <dgm:cxn modelId="{0169359D-FE0C-4BC4-B300-2A44678665DA}" srcId="{55F23D3E-BAE8-433B-9D77-B3776F99CA83}" destId="{12AD28FF-C415-4AA5-A167-D90849097CB8}" srcOrd="1" destOrd="0" parTransId="{394BF4FF-9049-47ED-9F2B-6B15AFF7B621}" sibTransId="{A3C093EE-9CA5-46DA-82B9-0EC187A211A4}"/>
    <dgm:cxn modelId="{CCD5A8AF-1176-4292-AFA0-8F4235B19FA7}" type="presOf" srcId="{55F23D3E-BAE8-433B-9D77-B3776F99CA83}" destId="{000FC8C9-14D5-44FC-AC69-F05F97A8D058}" srcOrd="0" destOrd="0" presId="urn:microsoft.com/office/officeart/2005/8/layout/default#1"/>
    <dgm:cxn modelId="{999296BD-0E65-467C-B8D2-8204A5C4FA97}" type="presOf" srcId="{1F4E99CB-A775-47C0-B4B6-3F9E57442402}" destId="{8AA4FAA6-EB5D-4D3C-AA61-906B7C8C8E43}" srcOrd="0" destOrd="0" presId="urn:microsoft.com/office/officeart/2005/8/layout/default#1"/>
    <dgm:cxn modelId="{25EFD0EE-E602-48A3-83FA-784C4A8D8F87}" srcId="{55F23D3E-BAE8-433B-9D77-B3776F99CA83}" destId="{1F4E99CB-A775-47C0-B4B6-3F9E57442402}" srcOrd="3" destOrd="0" parTransId="{8C6C9E3F-D98E-48BF-B00D-99302E36E990}" sibTransId="{AB89E65F-3567-4D05-BB26-33F47A352F13}"/>
    <dgm:cxn modelId="{FFEDA7F0-7DBF-4E7F-A699-E81024DE3D73}" srcId="{55F23D3E-BAE8-433B-9D77-B3776F99CA83}" destId="{D9396145-9F75-45C8-AFE5-A9FB6F07E348}" srcOrd="2" destOrd="0" parTransId="{36377751-437C-4846-B648-55756052A335}" sibTransId="{82403093-11FF-4C00-9D56-0EC0F22BC490}"/>
    <dgm:cxn modelId="{60FE478E-064C-435E-B7C3-2C1F2F6D3C20}" type="presParOf" srcId="{000FC8C9-14D5-44FC-AC69-F05F97A8D058}" destId="{3F924AB3-D5E0-4D9A-B778-1A0C0868F0F2}" srcOrd="0" destOrd="0" presId="urn:microsoft.com/office/officeart/2005/8/layout/default#1"/>
    <dgm:cxn modelId="{00697201-1EA3-4211-AAA6-9EE278641FCA}" type="presParOf" srcId="{000FC8C9-14D5-44FC-AC69-F05F97A8D058}" destId="{6767552F-301B-40DA-A1AE-2219388D9EA7}" srcOrd="1" destOrd="0" presId="urn:microsoft.com/office/officeart/2005/8/layout/default#1"/>
    <dgm:cxn modelId="{D9407B36-4C0F-48E2-B359-B55007D84801}" type="presParOf" srcId="{000FC8C9-14D5-44FC-AC69-F05F97A8D058}" destId="{14E2AE2C-BEB1-4FF8-AD8F-54994B9E9170}" srcOrd="2" destOrd="0" presId="urn:microsoft.com/office/officeart/2005/8/layout/default#1"/>
    <dgm:cxn modelId="{3ED038A5-2A3C-4139-93BC-6E5D6DD33670}" type="presParOf" srcId="{000FC8C9-14D5-44FC-AC69-F05F97A8D058}" destId="{09A76ACC-A517-4B70-AEFD-5BD62AC9E18A}" srcOrd="3" destOrd="0" presId="urn:microsoft.com/office/officeart/2005/8/layout/default#1"/>
    <dgm:cxn modelId="{65814E6C-809F-4CCA-A62D-A7058C37F562}" type="presParOf" srcId="{000FC8C9-14D5-44FC-AC69-F05F97A8D058}" destId="{A097ECD3-B955-4DFD-BB1C-DAEAB195D024}" srcOrd="4" destOrd="0" presId="urn:microsoft.com/office/officeart/2005/8/layout/default#1"/>
    <dgm:cxn modelId="{9D66B96B-0FCD-42AA-990E-8D381AFFE0EA}" type="presParOf" srcId="{000FC8C9-14D5-44FC-AC69-F05F97A8D058}" destId="{553A5045-8B21-4BA1-8BDF-70A84C643D3F}" srcOrd="5" destOrd="0" presId="urn:microsoft.com/office/officeart/2005/8/layout/default#1"/>
    <dgm:cxn modelId="{467359F9-22C9-4EC0-AD38-228CE5E98EA2}" type="presParOf" srcId="{000FC8C9-14D5-44FC-AC69-F05F97A8D058}" destId="{8AA4FAA6-EB5D-4D3C-AA61-906B7C8C8E43}" srcOrd="6" destOrd="0" presId="urn:microsoft.com/office/officeart/2005/8/layout/default#1"/>
    <dgm:cxn modelId="{1FAD647E-CAEE-481E-9E78-94326477C366}" type="presParOf" srcId="{000FC8C9-14D5-44FC-AC69-F05F97A8D058}" destId="{884BFDE5-B7EE-428E-9CD4-99BDB7BBF351}" srcOrd="7" destOrd="0" presId="urn:microsoft.com/office/officeart/2005/8/layout/default#1"/>
    <dgm:cxn modelId="{07FC6EB3-FBB9-4C9D-8B3D-6C48A023D5B0}" type="presParOf" srcId="{000FC8C9-14D5-44FC-AC69-F05F97A8D058}" destId="{3099931C-B8AD-4609-B02B-633781D2E1B5}" srcOrd="8"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330AC9-3343-4FEC-9E2E-CEDDA6C56368}">
      <dsp:nvSpPr>
        <dsp:cNvPr id="0" name=""/>
        <dsp:cNvSpPr/>
      </dsp:nvSpPr>
      <dsp:spPr>
        <a:xfrm>
          <a:off x="892" y="0"/>
          <a:ext cx="3613767" cy="4150663"/>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6960" tIns="0" rIns="356960" bIns="330200" numCol="1" spcCol="1270" anchor="t" anchorCtr="0">
          <a:noAutofit/>
        </a:bodyPr>
        <a:lstStyle/>
        <a:p>
          <a:pPr marL="0" lvl="0" indent="0" algn="l" defTabSz="711200">
            <a:lnSpc>
              <a:spcPct val="90000"/>
            </a:lnSpc>
            <a:spcBef>
              <a:spcPct val="0"/>
            </a:spcBef>
            <a:spcAft>
              <a:spcPct val="35000"/>
            </a:spcAft>
            <a:buNone/>
          </a:pPr>
          <a:r>
            <a:rPr lang="el-GR" sz="1600" kern="1200" dirty="0"/>
            <a:t>Συγκέντρωση των απαραίτητων πληροφοριών για την </a:t>
          </a:r>
          <a:r>
            <a:rPr lang="el-GR" sz="1600" b="1" kern="1200" dirty="0"/>
            <a:t>ποιοτική αναβάθμιση της κατάρτισης </a:t>
          </a:r>
          <a:r>
            <a:rPr lang="el-GR" sz="1600" kern="1200" dirty="0"/>
            <a:t>και τον επανασχεδιασμό της από τους </a:t>
          </a:r>
          <a:r>
            <a:rPr lang="el-GR" sz="1600" kern="1200" dirty="0" err="1"/>
            <a:t>παρόχους</a:t>
          </a:r>
          <a:r>
            <a:rPr lang="el-GR" sz="1600" kern="1200" dirty="0"/>
            <a:t> Επαγγελματικής Κατάρτισης, έτσι ώστε να </a:t>
          </a:r>
          <a:r>
            <a:rPr lang="el-GR" sz="1600" b="1" kern="1200" dirty="0"/>
            <a:t>αντανακλά τις ανάγκες των σπουδαστών και των εργοδοτών</a:t>
          </a:r>
          <a:r>
            <a:rPr lang="el-GR" sz="1600" kern="1200" dirty="0"/>
            <a:t>.   </a:t>
          </a:r>
          <a:endParaRPr lang="en-US" sz="1600" kern="1200" dirty="0"/>
        </a:p>
      </dsp:txBody>
      <dsp:txXfrm>
        <a:off x="892" y="1660265"/>
        <a:ext cx="3613767" cy="2490397"/>
      </dsp:txXfrm>
    </dsp:sp>
    <dsp:sp modelId="{9CB1FA8B-5499-483B-91CA-7094B01854F8}">
      <dsp:nvSpPr>
        <dsp:cNvPr id="0" name=""/>
        <dsp:cNvSpPr/>
      </dsp:nvSpPr>
      <dsp:spPr>
        <a:xfrm>
          <a:off x="892" y="0"/>
          <a:ext cx="3613767" cy="1660265"/>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56960" tIns="165100" rIns="356960" bIns="165100" numCol="1" spcCol="1270" anchor="ctr" anchorCtr="0">
          <a:noAutofit/>
        </a:bodyPr>
        <a:lstStyle/>
        <a:p>
          <a:pPr marL="0" lvl="0" indent="0" algn="l" defTabSz="2933700">
            <a:lnSpc>
              <a:spcPct val="90000"/>
            </a:lnSpc>
            <a:spcBef>
              <a:spcPct val="0"/>
            </a:spcBef>
            <a:spcAft>
              <a:spcPct val="35000"/>
            </a:spcAft>
            <a:buNone/>
          </a:pPr>
          <a:r>
            <a:rPr lang="en-US" sz="6600" kern="1200" dirty="0"/>
            <a:t>01</a:t>
          </a:r>
        </a:p>
      </dsp:txBody>
      <dsp:txXfrm>
        <a:off x="892" y="0"/>
        <a:ext cx="3613767" cy="1660265"/>
      </dsp:txXfrm>
    </dsp:sp>
    <dsp:sp modelId="{7E0506EB-F1D0-40C7-8D3D-8A885D35C42D}">
      <dsp:nvSpPr>
        <dsp:cNvPr id="0" name=""/>
        <dsp:cNvSpPr/>
      </dsp:nvSpPr>
      <dsp:spPr>
        <a:xfrm>
          <a:off x="3903761" y="0"/>
          <a:ext cx="3613767" cy="4150663"/>
        </a:xfrm>
        <a:prstGeom prst="rect">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6960" tIns="0" rIns="356960" bIns="330200" numCol="1" spcCol="1270" anchor="t" anchorCtr="0">
          <a:noAutofit/>
        </a:bodyPr>
        <a:lstStyle/>
        <a:p>
          <a:pPr marL="0" lvl="0" indent="0" algn="l" defTabSz="711200">
            <a:lnSpc>
              <a:spcPct val="90000"/>
            </a:lnSpc>
            <a:spcBef>
              <a:spcPct val="0"/>
            </a:spcBef>
            <a:spcAft>
              <a:spcPct val="35000"/>
            </a:spcAft>
            <a:buNone/>
          </a:pPr>
          <a:r>
            <a:rPr lang="el-GR" sz="1600" kern="1200" dirty="0"/>
            <a:t>Σχεδιασμός, εφαρμογή και παρακολούθηση των προγραμμάτων μαθητείας, σε συνάφεια με τον επαγγελματικό βίο και η οικοδόμηση ισχυρής </a:t>
          </a:r>
          <a:r>
            <a:rPr lang="el-GR" sz="1600" b="1" kern="1200" dirty="0"/>
            <a:t>διασύνδεσης μεταξύ των ερευνών και των αναγκών της αγοράς εργασίας.</a:t>
          </a:r>
          <a:endParaRPr lang="en-US" sz="1600" kern="1200" dirty="0"/>
        </a:p>
      </dsp:txBody>
      <dsp:txXfrm>
        <a:off x="3903761" y="1660265"/>
        <a:ext cx="3613767" cy="2490397"/>
      </dsp:txXfrm>
    </dsp:sp>
    <dsp:sp modelId="{C54DFB80-1B2A-48F3-843A-11B2BC66E843}">
      <dsp:nvSpPr>
        <dsp:cNvPr id="0" name=""/>
        <dsp:cNvSpPr/>
      </dsp:nvSpPr>
      <dsp:spPr>
        <a:xfrm>
          <a:off x="3903761" y="0"/>
          <a:ext cx="3613767" cy="1660265"/>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56960" tIns="165100" rIns="356960" bIns="165100" numCol="1" spcCol="1270" anchor="ctr" anchorCtr="0">
          <a:noAutofit/>
        </a:bodyPr>
        <a:lstStyle/>
        <a:p>
          <a:pPr marL="0" lvl="0" indent="0" algn="l" defTabSz="2933700">
            <a:lnSpc>
              <a:spcPct val="90000"/>
            </a:lnSpc>
            <a:spcBef>
              <a:spcPct val="0"/>
            </a:spcBef>
            <a:spcAft>
              <a:spcPct val="35000"/>
            </a:spcAft>
            <a:buNone/>
          </a:pPr>
          <a:r>
            <a:rPr lang="en-US" sz="6600" kern="1200"/>
            <a:t>02</a:t>
          </a:r>
        </a:p>
      </dsp:txBody>
      <dsp:txXfrm>
        <a:off x="3903761" y="0"/>
        <a:ext cx="3613767" cy="1660265"/>
      </dsp:txXfrm>
    </dsp:sp>
    <dsp:sp modelId="{0C159825-9FEC-41D2-8671-CA810A1D3862}">
      <dsp:nvSpPr>
        <dsp:cNvPr id="0" name=""/>
        <dsp:cNvSpPr/>
      </dsp:nvSpPr>
      <dsp:spPr>
        <a:xfrm>
          <a:off x="7806630" y="0"/>
          <a:ext cx="3613767" cy="4150663"/>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6960" tIns="0" rIns="356960" bIns="330200" numCol="1" spcCol="1270" anchor="t" anchorCtr="0">
          <a:noAutofit/>
        </a:bodyPr>
        <a:lstStyle/>
        <a:p>
          <a:pPr marL="0" lvl="0" indent="0" algn="l" defTabSz="711200">
            <a:lnSpc>
              <a:spcPct val="90000"/>
            </a:lnSpc>
            <a:spcBef>
              <a:spcPct val="0"/>
            </a:spcBef>
            <a:spcAft>
              <a:spcPct val="35000"/>
            </a:spcAft>
            <a:buNone/>
          </a:pPr>
          <a:r>
            <a:rPr lang="el-GR" sz="1600" kern="1200" dirty="0"/>
            <a:t>Οικοδόμηση σύνδεσης μεταξύ της παροχής ΕΕΚ και της αγοράς εργασίας, έτσι ώστε όλες οι γνώσεις και οι πρακτικές που υποστηρίζονται από την ΕΕΚ να οδηγήσουν στην πιο κατάλληλη μάθηση βασισμένη σε εργασία.</a:t>
          </a:r>
          <a:endParaRPr lang="en-US" sz="1600" kern="1200" dirty="0"/>
        </a:p>
      </dsp:txBody>
      <dsp:txXfrm>
        <a:off x="7806630" y="1660265"/>
        <a:ext cx="3613767" cy="2490397"/>
      </dsp:txXfrm>
    </dsp:sp>
    <dsp:sp modelId="{F3C55333-25B0-4EFA-AEA8-F6CF37765C98}">
      <dsp:nvSpPr>
        <dsp:cNvPr id="0" name=""/>
        <dsp:cNvSpPr/>
      </dsp:nvSpPr>
      <dsp:spPr>
        <a:xfrm>
          <a:off x="7806630" y="0"/>
          <a:ext cx="3613767" cy="1660265"/>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56960" tIns="165100" rIns="356960" bIns="165100" numCol="1" spcCol="1270" anchor="ctr" anchorCtr="0">
          <a:noAutofit/>
        </a:bodyPr>
        <a:lstStyle/>
        <a:p>
          <a:pPr marL="0" lvl="0" indent="0" algn="l" defTabSz="2933700">
            <a:lnSpc>
              <a:spcPct val="90000"/>
            </a:lnSpc>
            <a:spcBef>
              <a:spcPct val="0"/>
            </a:spcBef>
            <a:spcAft>
              <a:spcPct val="35000"/>
            </a:spcAft>
            <a:buNone/>
          </a:pPr>
          <a:r>
            <a:rPr lang="en-US" sz="6600" kern="1200"/>
            <a:t>03</a:t>
          </a:r>
        </a:p>
      </dsp:txBody>
      <dsp:txXfrm>
        <a:off x="7806630" y="0"/>
        <a:ext cx="3613767" cy="16602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3AC4E9-2B41-4023-A4C3-F560A73E8077}">
      <dsp:nvSpPr>
        <dsp:cNvPr id="0" name=""/>
        <dsp:cNvSpPr/>
      </dsp:nvSpPr>
      <dsp:spPr>
        <a:xfrm>
          <a:off x="0" y="5174"/>
          <a:ext cx="9784079" cy="55165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l-GR" sz="2300" kern="1200"/>
            <a:t>Η έρευνα παρακολούθησης των αποφοίτων θα πραγματοποιηθεί:</a:t>
          </a:r>
          <a:endParaRPr lang="en-US" sz="2300" kern="1200"/>
        </a:p>
      </dsp:txBody>
      <dsp:txXfrm>
        <a:off x="0" y="5174"/>
        <a:ext cx="9784079" cy="551655"/>
      </dsp:txXfrm>
    </dsp:sp>
    <dsp:sp modelId="{4CB10FBE-79C1-479E-8EB8-2151875559A5}">
      <dsp:nvSpPr>
        <dsp:cNvPr id="0" name=""/>
        <dsp:cNvSpPr/>
      </dsp:nvSpPr>
      <dsp:spPr>
        <a:xfrm>
          <a:off x="0" y="623069"/>
          <a:ext cx="9784079" cy="55165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l-GR" sz="2300" kern="1200"/>
            <a:t>Σε 6 Ευρωπαϊκές χώρες</a:t>
          </a:r>
          <a:endParaRPr lang="en-US" sz="2300" kern="1200"/>
        </a:p>
      </dsp:txBody>
      <dsp:txXfrm>
        <a:off x="0" y="623069"/>
        <a:ext cx="9784079" cy="551655"/>
      </dsp:txXfrm>
    </dsp:sp>
    <dsp:sp modelId="{D95AE9E5-0F7E-44BC-B4C3-5982984A61C1}">
      <dsp:nvSpPr>
        <dsp:cNvPr id="0" name=""/>
        <dsp:cNvSpPr/>
      </dsp:nvSpPr>
      <dsp:spPr>
        <a:xfrm>
          <a:off x="0" y="1174724"/>
          <a:ext cx="9784079" cy="18567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0645"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el-GR" sz="1800" kern="1200"/>
            <a:t>Ιταλία</a:t>
          </a:r>
          <a:endParaRPr lang="en-US" sz="1800" kern="1200"/>
        </a:p>
        <a:p>
          <a:pPr marL="171450" lvl="1" indent="-171450" algn="l" defTabSz="800100">
            <a:lnSpc>
              <a:spcPct val="90000"/>
            </a:lnSpc>
            <a:spcBef>
              <a:spcPct val="0"/>
            </a:spcBef>
            <a:spcAft>
              <a:spcPct val="20000"/>
            </a:spcAft>
            <a:buChar char="•"/>
          </a:pPr>
          <a:r>
            <a:rPr lang="el-GR" sz="1800" kern="1200"/>
            <a:t>Ελλάδα</a:t>
          </a:r>
          <a:endParaRPr lang="en-US" sz="1800" kern="1200"/>
        </a:p>
        <a:p>
          <a:pPr marL="171450" lvl="1" indent="-171450" algn="l" defTabSz="800100">
            <a:lnSpc>
              <a:spcPct val="90000"/>
            </a:lnSpc>
            <a:spcBef>
              <a:spcPct val="0"/>
            </a:spcBef>
            <a:spcAft>
              <a:spcPct val="20000"/>
            </a:spcAft>
            <a:buChar char="•"/>
          </a:pPr>
          <a:r>
            <a:rPr lang="el-GR" sz="1800" kern="1200"/>
            <a:t>Λιθουανία</a:t>
          </a:r>
          <a:endParaRPr lang="en-US" sz="1800" kern="1200"/>
        </a:p>
        <a:p>
          <a:pPr marL="171450" lvl="1" indent="-171450" algn="l" defTabSz="800100">
            <a:lnSpc>
              <a:spcPct val="90000"/>
            </a:lnSpc>
            <a:spcBef>
              <a:spcPct val="0"/>
            </a:spcBef>
            <a:spcAft>
              <a:spcPct val="20000"/>
            </a:spcAft>
            <a:buChar char="•"/>
          </a:pPr>
          <a:r>
            <a:rPr lang="el-GR" sz="1800" kern="1200"/>
            <a:t>Ιρλανδία</a:t>
          </a:r>
          <a:endParaRPr lang="en-US" sz="1800" kern="1200"/>
        </a:p>
        <a:p>
          <a:pPr marL="171450" lvl="1" indent="-171450" algn="l" defTabSz="800100">
            <a:lnSpc>
              <a:spcPct val="90000"/>
            </a:lnSpc>
            <a:spcBef>
              <a:spcPct val="0"/>
            </a:spcBef>
            <a:spcAft>
              <a:spcPct val="20000"/>
            </a:spcAft>
            <a:buChar char="•"/>
          </a:pPr>
          <a:r>
            <a:rPr lang="el-GR" sz="1800" kern="1200"/>
            <a:t>Ηνωμένο Βασίλειο </a:t>
          </a:r>
          <a:endParaRPr lang="en-US" sz="1800" kern="1200"/>
        </a:p>
        <a:p>
          <a:pPr marL="171450" lvl="1" indent="-171450" algn="l" defTabSz="800100">
            <a:lnSpc>
              <a:spcPct val="90000"/>
            </a:lnSpc>
            <a:spcBef>
              <a:spcPct val="0"/>
            </a:spcBef>
            <a:spcAft>
              <a:spcPct val="20000"/>
            </a:spcAft>
            <a:buChar char="•"/>
          </a:pPr>
          <a:r>
            <a:rPr lang="el-GR" sz="1800" kern="1200"/>
            <a:t>Ισπανία </a:t>
          </a:r>
          <a:endParaRPr lang="en-US" sz="1800" kern="1200"/>
        </a:p>
      </dsp:txBody>
      <dsp:txXfrm>
        <a:off x="0" y="1174724"/>
        <a:ext cx="9784079" cy="1856790"/>
      </dsp:txXfrm>
    </dsp:sp>
    <dsp:sp modelId="{13E16F40-EBE9-4C93-9FAF-2C666399F8BF}">
      <dsp:nvSpPr>
        <dsp:cNvPr id="0" name=""/>
        <dsp:cNvSpPr/>
      </dsp:nvSpPr>
      <dsp:spPr>
        <a:xfrm>
          <a:off x="0" y="3031515"/>
          <a:ext cx="9784079" cy="55165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l-GR" sz="2300" kern="1200"/>
            <a:t>Σε κάθε χώρα θα συμμετέχουν κατ’ ελάχιστο 2 πάροχοι ΕΕΚ </a:t>
          </a:r>
          <a:endParaRPr lang="en-US" sz="2300" kern="1200"/>
        </a:p>
      </dsp:txBody>
      <dsp:txXfrm>
        <a:off x="0" y="3031515"/>
        <a:ext cx="9784079" cy="551655"/>
      </dsp:txXfrm>
    </dsp:sp>
    <dsp:sp modelId="{6E2B8429-039E-4572-8CCB-2C6B647ACF4B}">
      <dsp:nvSpPr>
        <dsp:cNvPr id="0" name=""/>
        <dsp:cNvSpPr/>
      </dsp:nvSpPr>
      <dsp:spPr>
        <a:xfrm>
          <a:off x="0" y="3649410"/>
          <a:ext cx="9784079" cy="55165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l-GR" sz="2300" kern="1200"/>
            <a:t>Στόχος η προσέγγιση άνω των 1200 σπουδαστών</a:t>
          </a:r>
          <a:endParaRPr lang="en-US" sz="2300" kern="1200"/>
        </a:p>
      </dsp:txBody>
      <dsp:txXfrm>
        <a:off x="0" y="3649410"/>
        <a:ext cx="9784079" cy="55165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1D2EE9-F066-489C-9A57-0AF9A5CCE022}">
      <dsp:nvSpPr>
        <dsp:cNvPr id="0" name=""/>
        <dsp:cNvSpPr/>
      </dsp:nvSpPr>
      <dsp:spPr>
        <a:xfrm>
          <a:off x="0" y="20137"/>
          <a:ext cx="9784079" cy="134257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l-GR" sz="2400" kern="1200"/>
            <a:t>Να αποτελέσει μέρος του συστήματος διαχείρισης ποιότητας ενός σχολείου ΕΕΚ και ικανοποιήσει την ανάγκη για αξιόπιστα δεδομένα. </a:t>
          </a:r>
          <a:endParaRPr lang="en-US" sz="2400" kern="1200"/>
        </a:p>
      </dsp:txBody>
      <dsp:txXfrm>
        <a:off x="0" y="20137"/>
        <a:ext cx="9784079" cy="1342574"/>
      </dsp:txXfrm>
    </dsp:sp>
    <dsp:sp modelId="{4EDE475F-7620-4B94-B71E-193894E77DE0}">
      <dsp:nvSpPr>
        <dsp:cNvPr id="0" name=""/>
        <dsp:cNvSpPr/>
      </dsp:nvSpPr>
      <dsp:spPr>
        <a:xfrm>
          <a:off x="0" y="1431832"/>
          <a:ext cx="9784079" cy="134257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l-GR" sz="2400" kern="1200"/>
            <a:t>Παροχή ανατροφοδότησης από τους κύριους παραλήπτες της παροχής ΕΕΚ (φοιτητές και αποφοίτους) στον σχεδιασμό ΕΕΚ. </a:t>
          </a:r>
          <a:endParaRPr lang="en-US" sz="2400" kern="1200"/>
        </a:p>
      </dsp:txBody>
      <dsp:txXfrm>
        <a:off x="0" y="1431832"/>
        <a:ext cx="9784079" cy="1342574"/>
      </dsp:txXfrm>
    </dsp:sp>
    <dsp:sp modelId="{9485592F-CF29-4DF4-A240-79D8442C9140}">
      <dsp:nvSpPr>
        <dsp:cNvPr id="0" name=""/>
        <dsp:cNvSpPr/>
      </dsp:nvSpPr>
      <dsp:spPr>
        <a:xfrm>
          <a:off x="0" y="2843527"/>
          <a:ext cx="9784079" cy="134257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l-GR" sz="2400" kern="1200"/>
            <a:t>Παρακολούθηση των αποφοίτων ΕΕΚ στα πρώτα στάδια της σταδιοδρομίας τους και η αξιολόγηση της συνάφειας και της ποιότητας της παροχής ΕΕΚ και της μάθησης  βασισμένη σε εργασία.</a:t>
          </a:r>
          <a:endParaRPr lang="en-US" sz="2400" kern="1200"/>
        </a:p>
      </dsp:txBody>
      <dsp:txXfrm>
        <a:off x="0" y="2843527"/>
        <a:ext cx="9784079" cy="134257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C4DD04-075F-4908-9680-2478D4B1CE56}">
      <dsp:nvSpPr>
        <dsp:cNvPr id="0" name=""/>
        <dsp:cNvSpPr/>
      </dsp:nvSpPr>
      <dsp:spPr>
        <a:xfrm>
          <a:off x="0" y="0"/>
          <a:ext cx="7826939" cy="901390"/>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l-GR" sz="2000" kern="1200"/>
            <a:t>Διαδικτυακό εργαλείο έρευνας που θα λειτουργεί μέσω του Google Forms, ως διαδικτυακό ερωτηματολόγιο</a:t>
          </a:r>
          <a:r>
            <a:rPr lang="en-US" sz="2000" kern="1200"/>
            <a:t> </a:t>
          </a:r>
          <a:r>
            <a:rPr lang="el-GR" sz="2000" kern="1200"/>
            <a:t>με στόχο</a:t>
          </a:r>
          <a:r>
            <a:rPr lang="en-US" sz="2000" kern="1200"/>
            <a:t>: </a:t>
          </a:r>
        </a:p>
      </dsp:txBody>
      <dsp:txXfrm>
        <a:off x="0" y="0"/>
        <a:ext cx="6830902" cy="901390"/>
      </dsp:txXfrm>
    </dsp:sp>
    <dsp:sp modelId="{70ACB167-3511-46BF-9602-35E4E6F628AF}">
      <dsp:nvSpPr>
        <dsp:cNvPr id="0" name=""/>
        <dsp:cNvSpPr/>
      </dsp:nvSpPr>
      <dsp:spPr>
        <a:xfrm>
          <a:off x="655506" y="1065279"/>
          <a:ext cx="7826939" cy="901390"/>
        </a:xfrm>
        <a:prstGeom prst="roundRect">
          <a:avLst>
            <a:gd name="adj" fmla="val 10000"/>
          </a:avLst>
        </a:prstGeom>
        <a:solidFill>
          <a:schemeClr val="accent2">
            <a:hueOff val="319356"/>
            <a:satOff val="-1825"/>
            <a:lumOff val="176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l-GR" sz="2000" kern="1200" dirty="0"/>
            <a:t>Την  αξιολόγηση της συνάφειας της εκπαίδευσης ΕΕΚ με τις ανάγκες δεξιοτήτων της αγοράς εργασίας.</a:t>
          </a:r>
          <a:endParaRPr lang="en-US" sz="2000" kern="1200" dirty="0"/>
        </a:p>
      </dsp:txBody>
      <dsp:txXfrm>
        <a:off x="655506" y="1065279"/>
        <a:ext cx="6585529" cy="901390"/>
      </dsp:txXfrm>
    </dsp:sp>
    <dsp:sp modelId="{39B8BCB5-F417-49BD-BC98-41D7A6D6D1EF}">
      <dsp:nvSpPr>
        <dsp:cNvPr id="0" name=""/>
        <dsp:cNvSpPr/>
      </dsp:nvSpPr>
      <dsp:spPr>
        <a:xfrm>
          <a:off x="1301228" y="2130559"/>
          <a:ext cx="7826939" cy="901390"/>
        </a:xfrm>
        <a:prstGeom prst="roundRect">
          <a:avLst>
            <a:gd name="adj" fmla="val 10000"/>
          </a:avLst>
        </a:prstGeom>
        <a:solidFill>
          <a:schemeClr val="accent2">
            <a:hueOff val="638711"/>
            <a:satOff val="-3650"/>
            <a:lumOff val="353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l-GR" sz="2000" kern="1200"/>
            <a:t>Την  αξιολόγηση της συνάφειας και της ποιότητας των περιόδων μάθησης με βάση την εργασία.</a:t>
          </a:r>
          <a:endParaRPr lang="en-US" sz="2000" kern="1200"/>
        </a:p>
      </dsp:txBody>
      <dsp:txXfrm>
        <a:off x="1301228" y="2130559"/>
        <a:ext cx="6595312" cy="901390"/>
      </dsp:txXfrm>
    </dsp:sp>
    <dsp:sp modelId="{EA911FC1-DB45-4184-91CE-2C4EBEE05C3D}">
      <dsp:nvSpPr>
        <dsp:cNvPr id="0" name=""/>
        <dsp:cNvSpPr/>
      </dsp:nvSpPr>
      <dsp:spPr>
        <a:xfrm>
          <a:off x="1956734" y="3195838"/>
          <a:ext cx="7826939" cy="901390"/>
        </a:xfrm>
        <a:prstGeom prst="roundRect">
          <a:avLst>
            <a:gd name="adj" fmla="val 10000"/>
          </a:avLst>
        </a:prstGeom>
        <a:solidFill>
          <a:schemeClr val="accent2">
            <a:hueOff val="958067"/>
            <a:satOff val="-5475"/>
            <a:lumOff val="529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l-GR" sz="2000" kern="1200"/>
            <a:t>Τον εντοπισμό των κενών που υπάρχουν στις δεξιότητες των αποφοίτων</a:t>
          </a:r>
          <a:endParaRPr lang="en-US" sz="2000" kern="1200"/>
        </a:p>
      </dsp:txBody>
      <dsp:txXfrm>
        <a:off x="1956734" y="3195838"/>
        <a:ext cx="6585529" cy="901390"/>
      </dsp:txXfrm>
    </dsp:sp>
    <dsp:sp modelId="{E9C22635-1CFA-42E0-8F1A-8AE91BA2804D}">
      <dsp:nvSpPr>
        <dsp:cNvPr id="0" name=""/>
        <dsp:cNvSpPr/>
      </dsp:nvSpPr>
      <dsp:spPr>
        <a:xfrm>
          <a:off x="7241035" y="690383"/>
          <a:ext cx="585903" cy="585903"/>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endParaRPr lang="en-US" sz="2600" kern="1200"/>
        </a:p>
      </dsp:txBody>
      <dsp:txXfrm>
        <a:off x="7241035" y="690383"/>
        <a:ext cx="585903" cy="585903"/>
      </dsp:txXfrm>
    </dsp:sp>
    <dsp:sp modelId="{F7D93CAC-BCBE-4686-BB3A-CEABFD72E731}">
      <dsp:nvSpPr>
        <dsp:cNvPr id="0" name=""/>
        <dsp:cNvSpPr/>
      </dsp:nvSpPr>
      <dsp:spPr>
        <a:xfrm>
          <a:off x="7896541" y="1755662"/>
          <a:ext cx="585903" cy="585903"/>
        </a:xfrm>
        <a:prstGeom prst="downArrow">
          <a:avLst>
            <a:gd name="adj1" fmla="val 55000"/>
            <a:gd name="adj2" fmla="val 45000"/>
          </a:avLst>
        </a:prstGeom>
        <a:solidFill>
          <a:schemeClr val="accent2">
            <a:tint val="40000"/>
            <a:alpha val="90000"/>
            <a:hueOff val="505565"/>
            <a:satOff val="4983"/>
            <a:lumOff val="475"/>
            <a:alphaOff val="0"/>
          </a:schemeClr>
        </a:solidFill>
        <a:ln w="12700" cap="flat" cmpd="sng" algn="ctr">
          <a:solidFill>
            <a:schemeClr val="accent2">
              <a:tint val="40000"/>
              <a:alpha val="90000"/>
              <a:hueOff val="505565"/>
              <a:satOff val="4983"/>
              <a:lumOff val="4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endParaRPr lang="en-US" sz="2600" kern="1200"/>
        </a:p>
      </dsp:txBody>
      <dsp:txXfrm>
        <a:off x="7896541" y="1755662"/>
        <a:ext cx="585903" cy="585903"/>
      </dsp:txXfrm>
    </dsp:sp>
    <dsp:sp modelId="{989A9E8A-8D0F-43EC-832A-EE751DE6FAEB}">
      <dsp:nvSpPr>
        <dsp:cNvPr id="0" name=""/>
        <dsp:cNvSpPr/>
      </dsp:nvSpPr>
      <dsp:spPr>
        <a:xfrm>
          <a:off x="8542264" y="2820942"/>
          <a:ext cx="585903" cy="585903"/>
        </a:xfrm>
        <a:prstGeom prst="downArrow">
          <a:avLst>
            <a:gd name="adj1" fmla="val 55000"/>
            <a:gd name="adj2" fmla="val 45000"/>
          </a:avLst>
        </a:prstGeom>
        <a:solidFill>
          <a:schemeClr val="accent2">
            <a:tint val="40000"/>
            <a:alpha val="90000"/>
            <a:hueOff val="1011130"/>
            <a:satOff val="9966"/>
            <a:lumOff val="951"/>
            <a:alphaOff val="0"/>
          </a:schemeClr>
        </a:solidFill>
        <a:ln w="12700" cap="flat" cmpd="sng" algn="ctr">
          <a:solidFill>
            <a:schemeClr val="accent2">
              <a:tint val="40000"/>
              <a:alpha val="90000"/>
              <a:hueOff val="1011130"/>
              <a:satOff val="9966"/>
              <a:lumOff val="95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endParaRPr lang="en-US" sz="2600" kern="1200"/>
        </a:p>
      </dsp:txBody>
      <dsp:txXfrm>
        <a:off x="8542264" y="2820942"/>
        <a:ext cx="585903" cy="58590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924AB3-D5E0-4D9A-B778-1A0C0868F0F2}">
      <dsp:nvSpPr>
        <dsp:cNvPr id="0" name=""/>
        <dsp:cNvSpPr/>
      </dsp:nvSpPr>
      <dsp:spPr>
        <a:xfrm>
          <a:off x="687920" y="243"/>
          <a:ext cx="2627475" cy="1576485"/>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l-GR" sz="2000" kern="1200"/>
            <a:t>Βελτίωση προγραμμάτων σπουδών και μάθησης βασισμένης στην εργασία</a:t>
          </a:r>
          <a:endParaRPr lang="en-US" sz="2000" kern="1200"/>
        </a:p>
      </dsp:txBody>
      <dsp:txXfrm>
        <a:off x="687920" y="243"/>
        <a:ext cx="2627475" cy="1576485"/>
      </dsp:txXfrm>
    </dsp:sp>
    <dsp:sp modelId="{14E2AE2C-BEB1-4FF8-AD8F-54994B9E9170}">
      <dsp:nvSpPr>
        <dsp:cNvPr id="0" name=""/>
        <dsp:cNvSpPr/>
      </dsp:nvSpPr>
      <dsp:spPr>
        <a:xfrm>
          <a:off x="3578143" y="243"/>
          <a:ext cx="2627475" cy="1576485"/>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l-GR" sz="2000" kern="1200"/>
            <a:t>Βελτίωση ποιότητας μάθησης βασισμένη στην εργασία</a:t>
          </a:r>
          <a:endParaRPr lang="en-US" sz="2000" kern="1200"/>
        </a:p>
      </dsp:txBody>
      <dsp:txXfrm>
        <a:off x="3578143" y="243"/>
        <a:ext cx="2627475" cy="1576485"/>
      </dsp:txXfrm>
    </dsp:sp>
    <dsp:sp modelId="{A097ECD3-B955-4DFD-BB1C-DAEAB195D024}">
      <dsp:nvSpPr>
        <dsp:cNvPr id="0" name=""/>
        <dsp:cNvSpPr/>
      </dsp:nvSpPr>
      <dsp:spPr>
        <a:xfrm>
          <a:off x="6468366" y="243"/>
          <a:ext cx="2627475" cy="1576485"/>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l-GR" sz="2000" kern="1200"/>
            <a:t>Βελτίωση ποιότητας της εκπαίδευσης</a:t>
          </a:r>
          <a:endParaRPr lang="en-US" sz="2000" kern="1200"/>
        </a:p>
      </dsp:txBody>
      <dsp:txXfrm>
        <a:off x="6468366" y="243"/>
        <a:ext cx="2627475" cy="1576485"/>
      </dsp:txXfrm>
    </dsp:sp>
    <dsp:sp modelId="{8AA4FAA6-EB5D-4D3C-AA61-906B7C8C8E43}">
      <dsp:nvSpPr>
        <dsp:cNvPr id="0" name=""/>
        <dsp:cNvSpPr/>
      </dsp:nvSpPr>
      <dsp:spPr>
        <a:xfrm>
          <a:off x="2133032" y="1839476"/>
          <a:ext cx="2627475" cy="1576485"/>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l-GR" sz="2000" kern="1200"/>
            <a:t>Μόνιμος μηχανισμός παρακολούθησης αποφοίτων ΕΕΚ από παρόχους ΕΕΚ </a:t>
          </a:r>
          <a:endParaRPr lang="en-US" sz="2000" kern="1200"/>
        </a:p>
      </dsp:txBody>
      <dsp:txXfrm>
        <a:off x="2133032" y="1839476"/>
        <a:ext cx="2627475" cy="1576485"/>
      </dsp:txXfrm>
    </dsp:sp>
    <dsp:sp modelId="{3099931C-B8AD-4609-B02B-633781D2E1B5}">
      <dsp:nvSpPr>
        <dsp:cNvPr id="0" name=""/>
        <dsp:cNvSpPr/>
      </dsp:nvSpPr>
      <dsp:spPr>
        <a:xfrm>
          <a:off x="5023255" y="1839476"/>
          <a:ext cx="2627475" cy="1576485"/>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l-GR" sz="2000" kern="1200"/>
            <a:t>Βελτίωση υπηρεσιών επαγγελματικού προσανατολισμού</a:t>
          </a:r>
          <a:endParaRPr lang="en-US" sz="2000" kern="1200"/>
        </a:p>
      </dsp:txBody>
      <dsp:txXfrm>
        <a:off x="5023255" y="1839476"/>
        <a:ext cx="2627475" cy="1576485"/>
      </dsp:txXfrm>
    </dsp:sp>
  </dsp:spTree>
</dsp:drawing>
</file>

<file path=ppt/diagrams/layout1.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tIns="45720" bIns="45720" anchor="ctr">
            <a:normAutofit/>
          </a:bodyPr>
          <a:lstStyle>
            <a:lvl1pPr algn="ctr">
              <a:lnSpc>
                <a:spcPct val="80000"/>
              </a:lnSpc>
              <a:defRPr sz="6000" spc="150" baseline="0"/>
            </a:lvl1pPr>
          </a:lstStyle>
          <a:p>
            <a:r>
              <a:rPr lang="en-US"/>
              <a:t>Click to edit Master title style</a:t>
            </a:r>
            <a:endParaRPr lang="en-US" dirty="0"/>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11/10/2020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pic>
        <p:nvPicPr>
          <p:cNvPr id="9" name="Content Placeholder 4" descr="Icon&#10;&#10;Description automatically generated">
            <a:extLst>
              <a:ext uri="{FF2B5EF4-FFF2-40B4-BE49-F238E27FC236}">
                <a16:creationId xmlns:a16="http://schemas.microsoft.com/office/drawing/2014/main" id="{EB52F7B0-9B08-4FC9-B7B1-E1917165CC01}"/>
              </a:ext>
            </a:extLst>
          </p:cNvPr>
          <p:cNvPicPr>
            <a:picLocks noChangeAspect="1"/>
          </p:cNvPicPr>
          <p:nvPr userDrawn="1"/>
        </p:nvPicPr>
        <p:blipFill rotWithShape="1">
          <a:blip r:embed="rId2"/>
          <a:srcRect l="13333" r="-1" b="-1"/>
          <a:stretch/>
        </p:blipFill>
        <p:spPr>
          <a:xfrm>
            <a:off x="107980" y="6111832"/>
            <a:ext cx="1013438" cy="570059"/>
          </a:xfrm>
          <a:prstGeom prst="rect">
            <a:avLst/>
          </a:prstGeom>
        </p:spPr>
      </p:pic>
    </p:spTree>
    <p:extLst>
      <p:ext uri="{BB962C8B-B14F-4D97-AF65-F5344CB8AC3E}">
        <p14:creationId xmlns:p14="http://schemas.microsoft.com/office/powerpoint/2010/main" val="33774003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11/10/2020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5215246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38200" y="6422854"/>
            <a:ext cx="2743196" cy="365125"/>
          </a:xfrm>
        </p:spPr>
        <p:txBody>
          <a:bodyPr/>
          <a:lstStyle/>
          <a:p>
            <a:fld id="{48A87A34-81AB-432B-8DAE-1953F412C126}" type="datetimeFigureOut">
              <a:rPr lang="en-US" smtClean="0"/>
              <a:pPr/>
              <a:t>11/10/2020</a:t>
            </a:fld>
            <a:endParaRPr lang="en-US" dirty="0"/>
          </a:p>
        </p:txBody>
      </p:sp>
      <p:sp>
        <p:nvSpPr>
          <p:cNvPr id="5" name="Footer Placeholder 4"/>
          <p:cNvSpPr>
            <a:spLocks noGrp="1"/>
          </p:cNvSpPr>
          <p:nvPr>
            <p:ph type="ftr" sz="quarter" idx="11"/>
          </p:nvPr>
        </p:nvSpPr>
        <p:spPr>
          <a:xfrm>
            <a:off x="3776135" y="6422854"/>
            <a:ext cx="4279669" cy="365125"/>
          </a:xfrm>
        </p:spPr>
        <p:txBody>
          <a:bodyPr/>
          <a:lstStyle/>
          <a:p>
            <a:endParaRPr lang="en-US" dirty="0"/>
          </a:p>
        </p:txBody>
      </p:sp>
      <p:sp>
        <p:nvSpPr>
          <p:cNvPr id="6" name="Slide Number Placeholder 5"/>
          <p:cNvSpPr>
            <a:spLocks noGrp="1"/>
          </p:cNvSpPr>
          <p:nvPr>
            <p:ph type="sldNum" sz="quarter" idx="12"/>
          </p:nvPr>
        </p:nvSpPr>
        <p:spPr>
          <a:xfrm>
            <a:off x="8073048" y="6422854"/>
            <a:ext cx="879759"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678532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p:spPr>
        <p:txBody>
          <a:bodyPr anchor="ctr">
            <a:noAutofit/>
          </a:bodyPr>
          <a:lstStyle>
            <a:lvl1pPr algn="ctr">
              <a:lnSpc>
                <a:spcPct val="80000"/>
              </a:lnSpc>
              <a:defRPr sz="6000" b="0" spc="150" baseline="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833191" y="4010334"/>
            <a:ext cx="105156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fld id="{48A87A34-81AB-432B-8DAE-1953F412C126}" type="datetimeFigureOut">
              <a:rPr lang="en-US" smtClean="0"/>
              <a:pPr/>
              <a:t>11/10/2020</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6D22F896-40B5-4ADD-8801-0D06FADFA095}" type="slidenum">
              <a:rPr lang="en-US" smtClean="0"/>
              <a:pPr/>
              <a:t>‹#›</a:t>
            </a:fld>
            <a:endParaRPr lang="en-US" dirty="0"/>
          </a:p>
        </p:txBody>
      </p:sp>
      <p:pic>
        <p:nvPicPr>
          <p:cNvPr id="11" name="Content Placeholder 4">
            <a:extLst>
              <a:ext uri="{FF2B5EF4-FFF2-40B4-BE49-F238E27FC236}">
                <a16:creationId xmlns:a16="http://schemas.microsoft.com/office/drawing/2014/main" id="{F2D3BA55-E7DF-411B-83D4-77C7AF058C05}"/>
              </a:ext>
            </a:extLst>
          </p:cNvPr>
          <p:cNvPicPr>
            <a:picLocks noChangeAspect="1"/>
          </p:cNvPicPr>
          <p:nvPr userDrawn="1"/>
        </p:nvPicPr>
        <p:blipFill>
          <a:blip r:embed="rId2"/>
          <a:stretch>
            <a:fillRect/>
          </a:stretch>
        </p:blipFill>
        <p:spPr>
          <a:xfrm>
            <a:off x="9278337" y="6142413"/>
            <a:ext cx="2725148" cy="560881"/>
          </a:xfrm>
          <a:prstGeom prst="rect">
            <a:avLst/>
          </a:prstGeom>
        </p:spPr>
      </p:pic>
      <p:pic>
        <p:nvPicPr>
          <p:cNvPr id="13" name="Content Placeholder 4" descr="Icon&#10;&#10;Description automatically generated">
            <a:extLst>
              <a:ext uri="{FF2B5EF4-FFF2-40B4-BE49-F238E27FC236}">
                <a16:creationId xmlns:a16="http://schemas.microsoft.com/office/drawing/2014/main" id="{FA444290-AA6D-48E8-AE9C-E3340F73C983}"/>
              </a:ext>
            </a:extLst>
          </p:cNvPr>
          <p:cNvPicPr>
            <a:picLocks noChangeAspect="1"/>
          </p:cNvPicPr>
          <p:nvPr userDrawn="1"/>
        </p:nvPicPr>
        <p:blipFill rotWithShape="1">
          <a:blip r:embed="rId3"/>
          <a:srcRect l="13333" r="-1" b="-1"/>
          <a:stretch/>
        </p:blipFill>
        <p:spPr>
          <a:xfrm>
            <a:off x="107980" y="6111832"/>
            <a:ext cx="1013438" cy="570059"/>
          </a:xfrm>
          <a:prstGeom prst="rect">
            <a:avLst/>
          </a:prstGeom>
        </p:spPr>
      </p:pic>
    </p:spTree>
    <p:extLst>
      <p:ext uri="{BB962C8B-B14F-4D97-AF65-F5344CB8AC3E}">
        <p14:creationId xmlns:p14="http://schemas.microsoft.com/office/powerpoint/2010/main" val="2854419061"/>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11/10/2020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4674178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pPr/>
              <a:t>11/10/2020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1450676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pPr/>
              <a:t>11/10/2020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351911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pPr/>
              <a:t>11/10/2020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898767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pPr/>
              <a:t>11/10/2020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pPr/>
              <a:t>‹#›</a:t>
            </a:fld>
            <a:endParaRPr lang="en-US" dirty="0"/>
          </a:p>
        </p:txBody>
      </p:sp>
      <p:pic>
        <p:nvPicPr>
          <p:cNvPr id="6" name="Content Placeholder 4" descr="Icon&#10;&#10;Description automatically generated">
            <a:extLst>
              <a:ext uri="{FF2B5EF4-FFF2-40B4-BE49-F238E27FC236}">
                <a16:creationId xmlns:a16="http://schemas.microsoft.com/office/drawing/2014/main" id="{EC5CD12C-9CC0-4846-8C97-E234E5C13386}"/>
              </a:ext>
            </a:extLst>
          </p:cNvPr>
          <p:cNvPicPr>
            <a:picLocks noChangeAspect="1"/>
          </p:cNvPicPr>
          <p:nvPr userDrawn="1"/>
        </p:nvPicPr>
        <p:blipFill rotWithShape="1">
          <a:blip r:embed="rId2"/>
          <a:srcRect l="13333" r="-1" b="-1"/>
          <a:stretch/>
        </p:blipFill>
        <p:spPr>
          <a:xfrm>
            <a:off x="107980" y="6111832"/>
            <a:ext cx="1013438" cy="570059"/>
          </a:xfrm>
          <a:prstGeom prst="rect">
            <a:avLst/>
          </a:prstGeom>
        </p:spPr>
      </p:pic>
    </p:spTree>
    <p:extLst>
      <p:ext uri="{BB962C8B-B14F-4D97-AF65-F5344CB8AC3E}">
        <p14:creationId xmlns:p14="http://schemas.microsoft.com/office/powerpoint/2010/main" val="2352427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11/10/2020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4313654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11/10/2020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27724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48A87A34-81AB-432B-8DAE-1953F412C126}" type="datetimeFigureOut">
              <a:rPr lang="en-US" smtClean="0"/>
              <a:pPr/>
              <a:t>11/10/2020</a:t>
            </a:fld>
            <a:endParaRPr lang="en-US" dirty="0"/>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n-US" dirty="0"/>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6D22F896-40B5-4ADD-8801-0D06FADFA095}" type="slidenum">
              <a:rPr lang="en-US" smtClean="0"/>
              <a:pPr/>
              <a:t>‹#›</a:t>
            </a:fld>
            <a:endParaRPr lang="en-US" dirty="0"/>
          </a:p>
        </p:txBody>
      </p:sp>
      <p:pic>
        <p:nvPicPr>
          <p:cNvPr id="11" name="Content Placeholder 4" descr="Icon&#10;&#10;Description automatically generated">
            <a:extLst>
              <a:ext uri="{FF2B5EF4-FFF2-40B4-BE49-F238E27FC236}">
                <a16:creationId xmlns:a16="http://schemas.microsoft.com/office/drawing/2014/main" id="{AC60ED72-D82F-401C-A013-866675DD7275}"/>
              </a:ext>
            </a:extLst>
          </p:cNvPr>
          <p:cNvPicPr>
            <a:picLocks noChangeAspect="1"/>
          </p:cNvPicPr>
          <p:nvPr userDrawn="1"/>
        </p:nvPicPr>
        <p:blipFill rotWithShape="1">
          <a:blip r:embed="rId13"/>
          <a:srcRect l="13333" r="-1" b="-1"/>
          <a:stretch/>
        </p:blipFill>
        <p:spPr>
          <a:xfrm>
            <a:off x="107980" y="6111832"/>
            <a:ext cx="1013438" cy="570059"/>
          </a:xfrm>
          <a:prstGeom prst="rect">
            <a:avLst/>
          </a:prstGeom>
        </p:spPr>
      </p:pic>
    </p:spTree>
    <p:extLst>
      <p:ext uri="{BB962C8B-B14F-4D97-AF65-F5344CB8AC3E}">
        <p14:creationId xmlns:p14="http://schemas.microsoft.com/office/powerpoint/2010/main" val="1485851346"/>
      </p:ext>
    </p:extLst>
  </p:cSld>
  <p:clrMap bg1="dk1" tx1="lt1" bg2="dk2" tx2="lt2" accent1="accent1" accent2="accent2" accent3="accent3" accent4="accent4" accent5="accent5" accent6="accent6" hlink="hlink" folHlink="folHlink"/>
  <p:sldLayoutIdLst>
    <p:sldLayoutId id="2147484034" r:id="rId1"/>
    <p:sldLayoutId id="2147484036" r:id="rId2"/>
    <p:sldLayoutId id="2147484035" r:id="rId3"/>
    <p:sldLayoutId id="2147484037" r:id="rId4"/>
    <p:sldLayoutId id="2147484038" r:id="rId5"/>
    <p:sldLayoutId id="2147484039" r:id="rId6"/>
    <p:sldLayoutId id="2147484040" r:id="rId7"/>
    <p:sldLayoutId id="2147484041" r:id="rId8"/>
    <p:sldLayoutId id="2147484042" r:id="rId9"/>
    <p:sldLayoutId id="2147484043" r:id="rId10"/>
    <p:sldLayoutId id="2147484044" r:id="rId11"/>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hyperlink" Target="https://www.facebook.com/eduworknet/" TargetMode="External"/><Relationship Id="rId7" Type="http://schemas.openxmlformats.org/officeDocument/2006/relationships/image" Target="../media/image12.png"/><Relationship Id="rId2" Type="http://schemas.openxmlformats.org/officeDocument/2006/relationships/hyperlink" Target="http://www.eduwork.net/" TargetMode="Externa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hyperlink" Target="https://www.youtube.com/channel/UCdLHUV_3x156R5lpVe6O8kw/" TargetMode="External"/><Relationship Id="rId4" Type="http://schemas.openxmlformats.org/officeDocument/2006/relationships/hyperlink" Target="https://www.linkedin.com/company/eduworknet/"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3C24887B-52E7-4F8B-9CCB-73372644F7B8}"/>
              </a:ext>
            </a:extLst>
          </p:cNvPr>
          <p:cNvSpPr>
            <a:spLocks noGrp="1"/>
          </p:cNvSpPr>
          <p:nvPr>
            <p:ph type="title"/>
          </p:nvPr>
        </p:nvSpPr>
        <p:spPr/>
        <p:txBody>
          <a:bodyPr/>
          <a:lstStyle/>
          <a:p>
            <a:r>
              <a:rPr lang="el-GR" sz="2800" dirty="0"/>
              <a:t>Ερευνα </a:t>
            </a:r>
            <a:r>
              <a:rPr lang="el-GR" sz="2800" dirty="0" err="1"/>
              <a:t>παρακολουθησησ</a:t>
            </a:r>
            <a:r>
              <a:rPr lang="el-GR" sz="2800" dirty="0"/>
              <a:t> </a:t>
            </a:r>
            <a:r>
              <a:rPr lang="el-GR" sz="2800" dirty="0" err="1"/>
              <a:t>αποφοιτων</a:t>
            </a:r>
            <a:r>
              <a:rPr lang="el-GR" sz="2800" dirty="0"/>
              <a:t> </a:t>
            </a:r>
            <a:r>
              <a:rPr lang="el-GR" sz="2800" dirty="0" err="1"/>
              <a:t>δημοσιων</a:t>
            </a:r>
            <a:r>
              <a:rPr lang="el-GR" sz="2800" dirty="0"/>
              <a:t> </a:t>
            </a:r>
            <a:r>
              <a:rPr lang="el-GR" sz="2800" dirty="0" err="1"/>
              <a:t>ιεκ</a:t>
            </a:r>
            <a:r>
              <a:rPr lang="el-GR" sz="2800" dirty="0"/>
              <a:t> </a:t>
            </a:r>
            <a:br>
              <a:rPr lang="en-US" sz="2800" dirty="0"/>
            </a:br>
            <a:r>
              <a:rPr lang="el-GR" sz="2800" dirty="0"/>
              <a:t>στο </a:t>
            </a:r>
            <a:r>
              <a:rPr lang="el-GR" sz="2800" dirty="0" err="1"/>
              <a:t>πλαισιο</a:t>
            </a:r>
            <a:r>
              <a:rPr lang="el-GR" sz="2800" dirty="0"/>
              <a:t> του </a:t>
            </a:r>
            <a:r>
              <a:rPr lang="el-GR" sz="2800" dirty="0" err="1"/>
              <a:t>Ευρωπαϊκου</a:t>
            </a:r>
            <a:r>
              <a:rPr lang="el-GR" sz="2800" dirty="0"/>
              <a:t> </a:t>
            </a:r>
            <a:r>
              <a:rPr lang="el-GR" sz="2800" dirty="0" err="1"/>
              <a:t>προγραμματοσ</a:t>
            </a:r>
            <a:r>
              <a:rPr lang="el-GR" sz="2800" dirty="0"/>
              <a:t> </a:t>
            </a:r>
            <a:r>
              <a:rPr lang="en-US" sz="2800" dirty="0"/>
              <a:t>Eduwork.net</a:t>
            </a:r>
          </a:p>
        </p:txBody>
      </p:sp>
      <p:sp>
        <p:nvSpPr>
          <p:cNvPr id="11" name="Text Placeholder 10">
            <a:extLst>
              <a:ext uri="{FF2B5EF4-FFF2-40B4-BE49-F238E27FC236}">
                <a16:creationId xmlns:a16="http://schemas.microsoft.com/office/drawing/2014/main" id="{06B4336E-CA7E-4370-8D24-72BCD5FE5FE3}"/>
              </a:ext>
            </a:extLst>
          </p:cNvPr>
          <p:cNvSpPr>
            <a:spLocks noGrp="1"/>
          </p:cNvSpPr>
          <p:nvPr>
            <p:ph type="body" idx="1"/>
          </p:nvPr>
        </p:nvSpPr>
        <p:spPr/>
        <p:txBody>
          <a:bodyPr/>
          <a:lstStyle/>
          <a:p>
            <a:r>
              <a:rPr lang="en-US" sz="2000" b="1" dirty="0">
                <a:solidFill>
                  <a:schemeClr val="tx1"/>
                </a:solidFill>
                <a:effectLst>
                  <a:outerShdw blurRad="38100" dist="38100" dir="2700000" algn="tl">
                    <a:srgbClr val="000000">
                      <a:alpha val="43137"/>
                    </a:srgbClr>
                  </a:outerShdw>
                </a:effectLst>
              </a:rPr>
              <a:t>“Networking of VET providers for improving quality of work based learning at local  and transnational level” </a:t>
            </a:r>
          </a:p>
          <a:p>
            <a:r>
              <a:rPr lang="en-US" sz="2000" b="1" dirty="0">
                <a:solidFill>
                  <a:schemeClr val="tx1"/>
                </a:solidFill>
                <a:effectLst>
                  <a:outerShdw blurRad="38100" dist="38100" dir="2700000" algn="tl">
                    <a:srgbClr val="000000">
                      <a:alpha val="43137"/>
                    </a:srgbClr>
                  </a:outerShdw>
                </a:effectLst>
              </a:rPr>
              <a:t>Project No.609096-EPP-1-2019-1-IT-EPPKA3-VET-NETPAR</a:t>
            </a:r>
          </a:p>
          <a:p>
            <a:endParaRPr lang="el-GR" sz="2000" b="1"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508882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04CFE-70EE-4E4D-B692-E8F5BA48B7BA}"/>
              </a:ext>
            </a:extLst>
          </p:cNvPr>
          <p:cNvSpPr>
            <a:spLocks noGrp="1"/>
          </p:cNvSpPr>
          <p:nvPr>
            <p:ph type="title"/>
          </p:nvPr>
        </p:nvSpPr>
        <p:spPr/>
        <p:txBody>
          <a:bodyPr/>
          <a:lstStyle/>
          <a:p>
            <a:r>
              <a:rPr lang="el-GR" dirty="0"/>
              <a:t>ΔΟΜΗ </a:t>
            </a:r>
            <a:r>
              <a:rPr lang="en-US" dirty="0"/>
              <a:t>ONLINE </a:t>
            </a:r>
            <a:r>
              <a:rPr lang="el-GR" dirty="0"/>
              <a:t>ΕΡΩΤΗΜΑΤΟΛΟΓΙΟΥ</a:t>
            </a:r>
          </a:p>
        </p:txBody>
      </p:sp>
      <p:sp>
        <p:nvSpPr>
          <p:cNvPr id="3" name="Content Placeholder 2">
            <a:extLst>
              <a:ext uri="{FF2B5EF4-FFF2-40B4-BE49-F238E27FC236}">
                <a16:creationId xmlns:a16="http://schemas.microsoft.com/office/drawing/2014/main" id="{405C26D0-896D-41EE-AC2D-96A19AA2F58A}"/>
              </a:ext>
            </a:extLst>
          </p:cNvPr>
          <p:cNvSpPr>
            <a:spLocks noGrp="1"/>
          </p:cNvSpPr>
          <p:nvPr>
            <p:ph idx="1"/>
          </p:nvPr>
        </p:nvSpPr>
        <p:spPr/>
        <p:txBody>
          <a:bodyPr>
            <a:normAutofit/>
          </a:bodyPr>
          <a:lstStyle/>
          <a:p>
            <a:r>
              <a:rPr lang="el-GR" dirty="0"/>
              <a:t>ΜΕΡΟΣ 1</a:t>
            </a:r>
            <a:r>
              <a:rPr lang="el-GR" baseline="30000" dirty="0"/>
              <a:t>Ο</a:t>
            </a:r>
            <a:r>
              <a:rPr lang="el-GR" dirty="0"/>
              <a:t> : ΕΚΠΑΙΔΕΥΣΗ ΚΑΙ ΠΡΑΚΤΙΚΗ ΑΣΚΗΣΗ / ΜΑΘΗΤΕΙΑ </a:t>
            </a:r>
          </a:p>
          <a:p>
            <a:pPr marL="0" indent="0">
              <a:buNone/>
            </a:pPr>
            <a:endParaRPr lang="el-GR" dirty="0"/>
          </a:p>
          <a:p>
            <a:r>
              <a:rPr lang="el-GR" dirty="0"/>
              <a:t>Είδος ΜΒΕ </a:t>
            </a:r>
          </a:p>
          <a:p>
            <a:r>
              <a:rPr lang="el-GR" dirty="0"/>
              <a:t>Γνώσεις, δεξιότητες, ικανότητες που αποκτήθηκαν</a:t>
            </a:r>
          </a:p>
          <a:p>
            <a:r>
              <a:rPr lang="el-GR" dirty="0"/>
              <a:t>Ποιες είναι σημαντικές για τη σταδιοδρομία </a:t>
            </a:r>
          </a:p>
          <a:p>
            <a:r>
              <a:rPr lang="el-GR" dirty="0"/>
              <a:t>Μαθησιακές Συμφωνίες</a:t>
            </a:r>
          </a:p>
          <a:p>
            <a:r>
              <a:rPr lang="el-GR" dirty="0"/>
              <a:t>Ικανοποίηση από πρακτική άσκηση/ μαθητεία , </a:t>
            </a:r>
          </a:p>
          <a:p>
            <a:r>
              <a:rPr lang="el-GR" dirty="0"/>
              <a:t>Χρησιμότητα πρακτικής άσκησης/ μαθητείας για τη σταδιοδρομία κ.α. </a:t>
            </a:r>
          </a:p>
        </p:txBody>
      </p:sp>
    </p:spTree>
    <p:extLst>
      <p:ext uri="{BB962C8B-B14F-4D97-AF65-F5344CB8AC3E}">
        <p14:creationId xmlns:p14="http://schemas.microsoft.com/office/powerpoint/2010/main" val="13778382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04CFE-70EE-4E4D-B692-E8F5BA48B7BA}"/>
              </a:ext>
            </a:extLst>
          </p:cNvPr>
          <p:cNvSpPr>
            <a:spLocks noGrp="1"/>
          </p:cNvSpPr>
          <p:nvPr>
            <p:ph type="title"/>
          </p:nvPr>
        </p:nvSpPr>
        <p:spPr/>
        <p:txBody>
          <a:bodyPr/>
          <a:lstStyle/>
          <a:p>
            <a:r>
              <a:rPr lang="el-GR" dirty="0"/>
              <a:t>ΔΟΜΗ </a:t>
            </a:r>
            <a:r>
              <a:rPr lang="en-US" dirty="0"/>
              <a:t>ONLINE </a:t>
            </a:r>
            <a:r>
              <a:rPr lang="el-GR" dirty="0"/>
              <a:t>ΕΡΩΤΗΜΑΤΟΛΟΓΙΟΥ</a:t>
            </a:r>
          </a:p>
        </p:txBody>
      </p:sp>
      <p:sp>
        <p:nvSpPr>
          <p:cNvPr id="3" name="Content Placeholder 2">
            <a:extLst>
              <a:ext uri="{FF2B5EF4-FFF2-40B4-BE49-F238E27FC236}">
                <a16:creationId xmlns:a16="http://schemas.microsoft.com/office/drawing/2014/main" id="{405C26D0-896D-41EE-AC2D-96A19AA2F58A}"/>
              </a:ext>
            </a:extLst>
          </p:cNvPr>
          <p:cNvSpPr>
            <a:spLocks noGrp="1"/>
          </p:cNvSpPr>
          <p:nvPr>
            <p:ph idx="1"/>
          </p:nvPr>
        </p:nvSpPr>
        <p:spPr/>
        <p:txBody>
          <a:bodyPr>
            <a:normAutofit/>
          </a:bodyPr>
          <a:lstStyle/>
          <a:p>
            <a:r>
              <a:rPr lang="el-GR" dirty="0"/>
              <a:t>ΜΕΡΟΣ 2</a:t>
            </a:r>
            <a:r>
              <a:rPr lang="el-GR" baseline="30000" dirty="0"/>
              <a:t>Ο</a:t>
            </a:r>
            <a:r>
              <a:rPr lang="el-GR" dirty="0"/>
              <a:t> : ΚΑΤΑΣΤΑΣΗ ΑΠΑΣΧΟΛΗΣΗΣ</a:t>
            </a:r>
          </a:p>
          <a:p>
            <a:pPr marL="0" indent="0">
              <a:buNone/>
            </a:pPr>
            <a:endParaRPr lang="el-GR" dirty="0"/>
          </a:p>
          <a:p>
            <a:r>
              <a:rPr lang="el-GR" dirty="0"/>
              <a:t>Κύρια κατάσταση απασχόλησης </a:t>
            </a:r>
          </a:p>
          <a:p>
            <a:r>
              <a:rPr lang="el-GR" dirty="0"/>
              <a:t>Σχέση απασχόλησης- σπουδών</a:t>
            </a:r>
          </a:p>
          <a:p>
            <a:r>
              <a:rPr lang="el-GR" dirty="0"/>
              <a:t>Ικανοποίηση από την υποστήριξη του προγράμματος σπουδών στον τομέα της απασχόλησης</a:t>
            </a:r>
          </a:p>
          <a:p>
            <a:r>
              <a:rPr lang="el-GR" dirty="0"/>
              <a:t> Ελλείψεις στις γνώσεις και δεξιότητες κατά την απασχόληση που θα μπορούσαν να αναπτυχθούν κατά τη διάρκεια των σπουδών. </a:t>
            </a:r>
          </a:p>
        </p:txBody>
      </p:sp>
    </p:spTree>
    <p:extLst>
      <p:ext uri="{BB962C8B-B14F-4D97-AF65-F5344CB8AC3E}">
        <p14:creationId xmlns:p14="http://schemas.microsoft.com/office/powerpoint/2010/main" val="370477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04CFE-70EE-4E4D-B692-E8F5BA48B7BA}"/>
              </a:ext>
            </a:extLst>
          </p:cNvPr>
          <p:cNvSpPr>
            <a:spLocks noGrp="1"/>
          </p:cNvSpPr>
          <p:nvPr>
            <p:ph type="title"/>
          </p:nvPr>
        </p:nvSpPr>
        <p:spPr/>
        <p:txBody>
          <a:bodyPr/>
          <a:lstStyle/>
          <a:p>
            <a:r>
              <a:rPr lang="el-GR" dirty="0"/>
              <a:t>ΔΟΜΗ </a:t>
            </a:r>
            <a:r>
              <a:rPr lang="en-US" dirty="0"/>
              <a:t>ONLINE </a:t>
            </a:r>
            <a:r>
              <a:rPr lang="el-GR" dirty="0"/>
              <a:t>ΕΡΩΤΗΜΑΤΟΛΟΓΙΟΥ</a:t>
            </a:r>
          </a:p>
        </p:txBody>
      </p:sp>
      <p:sp>
        <p:nvSpPr>
          <p:cNvPr id="3" name="Content Placeholder 2">
            <a:extLst>
              <a:ext uri="{FF2B5EF4-FFF2-40B4-BE49-F238E27FC236}">
                <a16:creationId xmlns:a16="http://schemas.microsoft.com/office/drawing/2014/main" id="{405C26D0-896D-41EE-AC2D-96A19AA2F58A}"/>
              </a:ext>
            </a:extLst>
          </p:cNvPr>
          <p:cNvSpPr>
            <a:spLocks noGrp="1"/>
          </p:cNvSpPr>
          <p:nvPr>
            <p:ph idx="1"/>
          </p:nvPr>
        </p:nvSpPr>
        <p:spPr/>
        <p:txBody>
          <a:bodyPr>
            <a:normAutofit lnSpcReduction="10000"/>
          </a:bodyPr>
          <a:lstStyle/>
          <a:p>
            <a:r>
              <a:rPr lang="el-GR" dirty="0"/>
              <a:t>ΜΕΡΟΣ 3</a:t>
            </a:r>
            <a:r>
              <a:rPr lang="el-GR" baseline="30000" dirty="0"/>
              <a:t>Ο</a:t>
            </a:r>
            <a:r>
              <a:rPr lang="el-GR" dirty="0"/>
              <a:t>: ΔΗΜΟΓΡΑΦΙΚΑ ΣΤΟΙΧΕΙΑ</a:t>
            </a:r>
          </a:p>
          <a:p>
            <a:pPr marL="0" indent="0">
              <a:buNone/>
            </a:pPr>
            <a:endParaRPr lang="el-GR" dirty="0"/>
          </a:p>
          <a:p>
            <a:r>
              <a:rPr lang="el-GR" dirty="0"/>
              <a:t>Χώρα- Πόλη</a:t>
            </a:r>
          </a:p>
          <a:p>
            <a:r>
              <a:rPr lang="el-GR" dirty="0"/>
              <a:t>Φύλο</a:t>
            </a:r>
          </a:p>
          <a:p>
            <a:r>
              <a:rPr lang="el-GR" dirty="0"/>
              <a:t>Έτος γέννησης</a:t>
            </a:r>
          </a:p>
          <a:p>
            <a:r>
              <a:rPr lang="el-GR" dirty="0"/>
              <a:t>Έτος έναρξης σπουδών</a:t>
            </a:r>
          </a:p>
          <a:p>
            <a:r>
              <a:rPr lang="el-GR" dirty="0"/>
              <a:t>Έτος αποφοίτησης</a:t>
            </a:r>
          </a:p>
          <a:p>
            <a:r>
              <a:rPr lang="el-GR" dirty="0"/>
              <a:t>ΙΕΚ </a:t>
            </a:r>
          </a:p>
          <a:p>
            <a:r>
              <a:rPr lang="el-GR" dirty="0"/>
              <a:t>Τομέας Σπουδών</a:t>
            </a:r>
          </a:p>
        </p:txBody>
      </p:sp>
    </p:spTree>
    <p:extLst>
      <p:ext uri="{BB962C8B-B14F-4D97-AF65-F5344CB8AC3E}">
        <p14:creationId xmlns:p14="http://schemas.microsoft.com/office/powerpoint/2010/main" val="21401202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F5EB8-AB42-47FD-8F4A-176C0A4B1B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2059012"/>
            <a:ext cx="12188952"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4" name="Rectangle 13">
            <a:extLst>
              <a:ext uri="{FF2B5EF4-FFF2-40B4-BE49-F238E27FC236}">
                <a16:creationId xmlns:a16="http://schemas.microsoft.com/office/drawing/2014/main" id="{F5D04095-82A0-4203-9728-B322272268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dirty="0"/>
          </a:p>
        </p:txBody>
      </p:sp>
      <p:pic>
        <p:nvPicPr>
          <p:cNvPr id="9" name="Graphic 8" descr="Web Components">
            <a:extLst>
              <a:ext uri="{FF2B5EF4-FFF2-40B4-BE49-F238E27FC236}">
                <a16:creationId xmlns:a16="http://schemas.microsoft.com/office/drawing/2014/main" id="{A47A2BE4-7F14-4D56-A456-CEB85210CBD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743246" y="461365"/>
            <a:ext cx="2702459" cy="2702459"/>
          </a:xfrm>
          <a:prstGeom prst="rect">
            <a:avLst/>
          </a:prstGeom>
        </p:spPr>
      </p:pic>
      <p:sp>
        <p:nvSpPr>
          <p:cNvPr id="16" name="Rectangle 15">
            <a:extLst>
              <a:ext uri="{FF2B5EF4-FFF2-40B4-BE49-F238E27FC236}">
                <a16:creationId xmlns:a16="http://schemas.microsoft.com/office/drawing/2014/main" id="{F6775829-84CA-4765-8BE1-88A69E91D9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3657600"/>
            <a:ext cx="12188952"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rgbClr val="FFFFFF"/>
              </a:solidFill>
            </a:endParaRPr>
          </a:p>
        </p:txBody>
      </p:sp>
      <p:sp>
        <p:nvSpPr>
          <p:cNvPr id="4" name="Title 3">
            <a:extLst>
              <a:ext uri="{FF2B5EF4-FFF2-40B4-BE49-F238E27FC236}">
                <a16:creationId xmlns:a16="http://schemas.microsoft.com/office/drawing/2014/main" id="{4C89B9EC-FA9E-4DD5-9688-130A4ADB67EC}"/>
              </a:ext>
            </a:extLst>
          </p:cNvPr>
          <p:cNvSpPr>
            <a:spLocks noGrp="1"/>
          </p:cNvSpPr>
          <p:nvPr>
            <p:ph type="title"/>
          </p:nvPr>
        </p:nvSpPr>
        <p:spPr>
          <a:xfrm>
            <a:off x="365759" y="3794760"/>
            <a:ext cx="11471565" cy="1739347"/>
          </a:xfrm>
        </p:spPr>
        <p:txBody>
          <a:bodyPr vert="horz" lIns="91440" tIns="45720" rIns="91440" bIns="45720" rtlCol="0" anchor="ctr">
            <a:normAutofit/>
          </a:bodyPr>
          <a:lstStyle/>
          <a:p>
            <a:r>
              <a:rPr lang="en-US" dirty="0">
                <a:solidFill>
                  <a:schemeClr val="bg2"/>
                </a:solidFill>
              </a:rPr>
              <a:t>ΣΧΕΔΙΟ ΕΡΕΥΝΑΣ</a:t>
            </a:r>
            <a:r>
              <a:rPr lang="el-GR" dirty="0">
                <a:solidFill>
                  <a:schemeClr val="bg2"/>
                </a:solidFill>
              </a:rPr>
              <a:t> </a:t>
            </a:r>
            <a:endParaRPr lang="en-US" dirty="0">
              <a:solidFill>
                <a:schemeClr val="bg2"/>
              </a:solidFill>
            </a:endParaRPr>
          </a:p>
        </p:txBody>
      </p:sp>
      <p:sp>
        <p:nvSpPr>
          <p:cNvPr id="5" name="Text Placeholder 4">
            <a:extLst>
              <a:ext uri="{FF2B5EF4-FFF2-40B4-BE49-F238E27FC236}">
                <a16:creationId xmlns:a16="http://schemas.microsoft.com/office/drawing/2014/main" id="{652485ED-8E36-4083-90CC-ACEF651535B1}"/>
              </a:ext>
            </a:extLst>
          </p:cNvPr>
          <p:cNvSpPr>
            <a:spLocks noGrp="1"/>
          </p:cNvSpPr>
          <p:nvPr>
            <p:ph type="body" idx="1"/>
          </p:nvPr>
        </p:nvSpPr>
        <p:spPr>
          <a:xfrm>
            <a:off x="1524000" y="5566518"/>
            <a:ext cx="9144000" cy="838437"/>
          </a:xfrm>
        </p:spPr>
        <p:txBody>
          <a:bodyPr vert="horz" lIns="91440" tIns="45720" rIns="91440" bIns="45720" rtlCol="0">
            <a:normAutofit/>
          </a:bodyPr>
          <a:lstStyle/>
          <a:p>
            <a:endParaRPr lang="en-US">
              <a:solidFill>
                <a:schemeClr val="tx1"/>
              </a:solidFill>
            </a:endParaRPr>
          </a:p>
        </p:txBody>
      </p:sp>
    </p:spTree>
    <p:extLst>
      <p:ext uri="{BB962C8B-B14F-4D97-AF65-F5344CB8AC3E}">
        <p14:creationId xmlns:p14="http://schemas.microsoft.com/office/powerpoint/2010/main" val="25693858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BBC13-5749-4BC5-B773-9D93EA3C4C01}"/>
              </a:ext>
            </a:extLst>
          </p:cNvPr>
          <p:cNvSpPr>
            <a:spLocks noGrp="1"/>
          </p:cNvSpPr>
          <p:nvPr>
            <p:ph type="title"/>
          </p:nvPr>
        </p:nvSpPr>
        <p:spPr/>
        <p:txBody>
          <a:bodyPr/>
          <a:lstStyle/>
          <a:p>
            <a:r>
              <a:rPr lang="el-GR" dirty="0" err="1"/>
              <a:t>Ομαδα</a:t>
            </a:r>
            <a:r>
              <a:rPr lang="el-GR" dirty="0"/>
              <a:t> </a:t>
            </a:r>
            <a:r>
              <a:rPr lang="el-GR" dirty="0" err="1"/>
              <a:t>στοχοσ</a:t>
            </a:r>
            <a:r>
              <a:rPr lang="el-GR" dirty="0"/>
              <a:t> </a:t>
            </a:r>
          </a:p>
        </p:txBody>
      </p:sp>
      <p:sp>
        <p:nvSpPr>
          <p:cNvPr id="3" name="Content Placeholder 2">
            <a:extLst>
              <a:ext uri="{FF2B5EF4-FFF2-40B4-BE49-F238E27FC236}">
                <a16:creationId xmlns:a16="http://schemas.microsoft.com/office/drawing/2014/main" id="{61DCD85D-380E-4755-89CA-6415E0C63B75}"/>
              </a:ext>
            </a:extLst>
          </p:cNvPr>
          <p:cNvSpPr>
            <a:spLocks noGrp="1"/>
          </p:cNvSpPr>
          <p:nvPr>
            <p:ph idx="1"/>
          </p:nvPr>
        </p:nvSpPr>
        <p:spPr>
          <a:xfrm>
            <a:off x="522514" y="2011680"/>
            <a:ext cx="10464485" cy="4206240"/>
          </a:xfrm>
        </p:spPr>
        <p:txBody>
          <a:bodyPr>
            <a:normAutofit/>
          </a:bodyPr>
          <a:lstStyle/>
          <a:p>
            <a:pPr algn="just">
              <a:lnSpc>
                <a:spcPct val="115000"/>
              </a:lnSpc>
              <a:spcAft>
                <a:spcPts val="1000"/>
              </a:spcAft>
            </a:pPr>
            <a:r>
              <a:rPr lang="el-GR" sz="2800" dirty="0">
                <a:effectLst/>
                <a:latin typeface="Calibri" panose="020F0502020204030204" pitchFamily="34" charset="0"/>
                <a:ea typeface="Calibri" panose="020F0502020204030204" pitchFamily="34" charset="0"/>
              </a:rPr>
              <a:t>Φοιτητές ΕΕΚ που έχουν πραγματοποιήσει περιόδους μάθησης βασισμένη σε εργασία σε εταιρείες στην ίδια χώρα ή στο εξωτερικό και βρίσκονται στο τελευταίο έτος του προγράμματος ΕΕΚ.</a:t>
            </a:r>
          </a:p>
          <a:p>
            <a:r>
              <a:rPr lang="el-GR" sz="2800" dirty="0">
                <a:effectLst/>
                <a:latin typeface="Calibri" panose="020F0502020204030204" pitchFamily="34" charset="0"/>
                <a:ea typeface="Calibri" panose="020F0502020204030204" pitchFamily="34" charset="0"/>
              </a:rPr>
              <a:t>Πρόσφατοι απόφοιτοι ΕΕΚ (εκείνοι που έχουν ολοκληρώσει τις σπουδές ΕΕΚ τους τελευταίους 12 μήνες).</a:t>
            </a:r>
            <a:endParaRPr lang="el-GR" sz="2800" dirty="0"/>
          </a:p>
        </p:txBody>
      </p:sp>
    </p:spTree>
    <p:extLst>
      <p:ext uri="{BB962C8B-B14F-4D97-AF65-F5344CB8AC3E}">
        <p14:creationId xmlns:p14="http://schemas.microsoft.com/office/powerpoint/2010/main" val="1775611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A6D86F0-98E0-4468-9315-41BF7B0F2E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D1AB60-A047-449D-9996-83682A938A5A}"/>
              </a:ext>
            </a:extLst>
          </p:cNvPr>
          <p:cNvSpPr>
            <a:spLocks noGrp="1"/>
          </p:cNvSpPr>
          <p:nvPr>
            <p:ph type="title"/>
          </p:nvPr>
        </p:nvSpPr>
        <p:spPr>
          <a:xfrm>
            <a:off x="622570" y="838646"/>
            <a:ext cx="3709991" cy="5180709"/>
          </a:xfrm>
        </p:spPr>
        <p:txBody>
          <a:bodyPr>
            <a:normAutofit/>
          </a:bodyPr>
          <a:lstStyle/>
          <a:p>
            <a:r>
              <a:rPr lang="el-GR" sz="3100"/>
              <a:t>Η ερευνα στην ελλαδα: Χρονοδιαγραμμα</a:t>
            </a:r>
          </a:p>
        </p:txBody>
      </p:sp>
      <p:sp useBgFill="1">
        <p:nvSpPr>
          <p:cNvPr id="10" name="Rectangle 9">
            <a:extLst>
              <a:ext uri="{FF2B5EF4-FFF2-40B4-BE49-F238E27FC236}">
                <a16:creationId xmlns:a16="http://schemas.microsoft.com/office/drawing/2014/main" id="{CE957058-57AD-46A9-BAE9-7145CB3504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5" y="-2"/>
            <a:ext cx="7537703"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B5C7B80-13EC-4C4F-80B9-85D8E08F758E}"/>
              </a:ext>
            </a:extLst>
          </p:cNvPr>
          <p:cNvSpPr>
            <a:spLocks noGrp="1"/>
          </p:cNvSpPr>
          <p:nvPr>
            <p:ph idx="1"/>
          </p:nvPr>
        </p:nvSpPr>
        <p:spPr>
          <a:xfrm>
            <a:off x="5163671" y="838647"/>
            <a:ext cx="5823328" cy="5180708"/>
          </a:xfrm>
        </p:spPr>
        <p:txBody>
          <a:bodyPr anchor="ctr">
            <a:normAutofit/>
          </a:bodyPr>
          <a:lstStyle/>
          <a:p>
            <a:r>
              <a:rPr lang="el-GR" sz="2400" dirty="0">
                <a:solidFill>
                  <a:schemeClr val="tx2"/>
                </a:solidFill>
              </a:rPr>
              <a:t>Η έρευνα θα πραγματοποιηθεί από το </a:t>
            </a:r>
            <a:r>
              <a:rPr lang="el-GR" sz="2400" b="1" dirty="0">
                <a:solidFill>
                  <a:schemeClr val="tx2"/>
                </a:solidFill>
              </a:rPr>
              <a:t>Δεκέμβριο 2020 μέχρι το Μάρτιο </a:t>
            </a:r>
            <a:r>
              <a:rPr lang="el-GR" sz="2400" dirty="0">
                <a:solidFill>
                  <a:schemeClr val="tx2"/>
                </a:solidFill>
              </a:rPr>
              <a:t>2021</a:t>
            </a:r>
          </a:p>
          <a:p>
            <a:r>
              <a:rPr lang="el-GR" sz="2400" dirty="0">
                <a:solidFill>
                  <a:schemeClr val="tx2"/>
                </a:solidFill>
              </a:rPr>
              <a:t>Τα αποτελέσματα θα αναλυθούν τον </a:t>
            </a:r>
            <a:r>
              <a:rPr lang="el-GR" sz="2400" b="1" dirty="0">
                <a:solidFill>
                  <a:schemeClr val="tx2"/>
                </a:solidFill>
              </a:rPr>
              <a:t>Απρίλιο 2021</a:t>
            </a:r>
          </a:p>
          <a:p>
            <a:r>
              <a:rPr lang="el-GR" sz="2400" dirty="0">
                <a:solidFill>
                  <a:schemeClr val="tx2"/>
                </a:solidFill>
              </a:rPr>
              <a:t>Βάσει της ανατροφοδότησης τον </a:t>
            </a:r>
            <a:r>
              <a:rPr lang="el-GR" sz="2400" b="1" dirty="0">
                <a:solidFill>
                  <a:schemeClr val="tx2"/>
                </a:solidFill>
              </a:rPr>
              <a:t>Μάϊο 2021</a:t>
            </a:r>
            <a:r>
              <a:rPr lang="el-GR" sz="2400" dirty="0">
                <a:solidFill>
                  <a:schemeClr val="tx2"/>
                </a:solidFill>
              </a:rPr>
              <a:t> θα σχεδιαστεί ο μόνιμος μηχανισμός παρακολούθησης των αποφοίτων ΙΕΚ ως αναπόσπαστο μέρος της διασφάλισης ποιότητας.</a:t>
            </a:r>
            <a:endParaRPr lang="en-US" sz="2400" dirty="0">
              <a:solidFill>
                <a:schemeClr val="tx2"/>
              </a:solidFill>
            </a:endParaRPr>
          </a:p>
          <a:p>
            <a:endParaRPr lang="en-US" sz="2400" dirty="0">
              <a:solidFill>
                <a:schemeClr val="tx2"/>
              </a:solidFill>
            </a:endParaRPr>
          </a:p>
          <a:p>
            <a:pPr marL="0" indent="0">
              <a:buNone/>
            </a:pPr>
            <a:r>
              <a:rPr lang="el-GR" sz="2400" dirty="0">
                <a:solidFill>
                  <a:schemeClr val="tx2"/>
                </a:solidFill>
              </a:rPr>
              <a:t> </a:t>
            </a:r>
          </a:p>
        </p:txBody>
      </p:sp>
    </p:spTree>
    <p:extLst>
      <p:ext uri="{BB962C8B-B14F-4D97-AF65-F5344CB8AC3E}">
        <p14:creationId xmlns:p14="http://schemas.microsoft.com/office/powerpoint/2010/main" val="338194666"/>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chemeClr val="bg1">
                <a:shade val="91000"/>
                <a:satMod val="105000"/>
              </a:schemeClr>
            </a:duotone>
          </a:blip>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1AB60-A047-449D-9996-83682A938A5A}"/>
              </a:ext>
            </a:extLst>
          </p:cNvPr>
          <p:cNvSpPr>
            <a:spLocks noGrp="1"/>
          </p:cNvSpPr>
          <p:nvPr>
            <p:ph type="title"/>
          </p:nvPr>
        </p:nvSpPr>
        <p:spPr>
          <a:xfrm>
            <a:off x="1202919" y="284176"/>
            <a:ext cx="9784080" cy="1508760"/>
          </a:xfrm>
        </p:spPr>
        <p:txBody>
          <a:bodyPr>
            <a:normAutofit/>
          </a:bodyPr>
          <a:lstStyle/>
          <a:p>
            <a:r>
              <a:rPr lang="el-GR" sz="3700" dirty="0" err="1"/>
              <a:t>Δ.Ιεκ</a:t>
            </a:r>
            <a:r>
              <a:rPr lang="el-GR" sz="3700" dirty="0"/>
              <a:t> που θα </a:t>
            </a:r>
            <a:r>
              <a:rPr lang="el-GR" sz="3700" dirty="0" err="1"/>
              <a:t>συμμετασχουν</a:t>
            </a:r>
            <a:r>
              <a:rPr lang="el-GR" sz="3700" dirty="0"/>
              <a:t> στην </a:t>
            </a:r>
            <a:r>
              <a:rPr lang="el-GR" sz="3700" dirty="0" err="1"/>
              <a:t>ερευνα</a:t>
            </a:r>
            <a:br>
              <a:rPr lang="el-GR" sz="3700" dirty="0"/>
            </a:br>
            <a:r>
              <a:rPr lang="el-GR" sz="3700" dirty="0"/>
              <a:t> </a:t>
            </a:r>
          </a:p>
        </p:txBody>
      </p:sp>
      <p:sp>
        <p:nvSpPr>
          <p:cNvPr id="4" name="3 - Θέση περιεχομένου"/>
          <p:cNvSpPr>
            <a:spLocks noGrp="1"/>
          </p:cNvSpPr>
          <p:nvPr>
            <p:ph idx="1"/>
          </p:nvPr>
        </p:nvSpPr>
        <p:spPr/>
        <p:txBody>
          <a:bodyPr>
            <a:normAutofit/>
          </a:bodyPr>
          <a:lstStyle/>
          <a:p>
            <a:r>
              <a:rPr lang="el-GR" sz="2800" dirty="0"/>
              <a:t>Η έρευνα  θα γίνει σε όλα τα Δημόσια ΙΕΚ της χώρας (123).</a:t>
            </a:r>
          </a:p>
          <a:p>
            <a:r>
              <a:rPr lang="el-GR" sz="2800" dirty="0"/>
              <a:t>Η ΠΑΝΕΔΔΙΕΚ θα συντονίσει την έρευνα σε όλα τα Δημόσια ΙΕΚ . </a:t>
            </a:r>
          </a:p>
        </p:txBody>
      </p:sp>
    </p:spTree>
    <p:extLst>
      <p:ext uri="{BB962C8B-B14F-4D97-AF65-F5344CB8AC3E}">
        <p14:creationId xmlns:p14="http://schemas.microsoft.com/office/powerpoint/2010/main" val="38447280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62B1B-F63E-4728-B102-BF4C6E73C017}"/>
              </a:ext>
            </a:extLst>
          </p:cNvPr>
          <p:cNvSpPr>
            <a:spLocks noGrp="1"/>
          </p:cNvSpPr>
          <p:nvPr>
            <p:ph type="title"/>
          </p:nvPr>
        </p:nvSpPr>
        <p:spPr/>
        <p:txBody>
          <a:bodyPr/>
          <a:lstStyle/>
          <a:p>
            <a:r>
              <a:rPr lang="el-GR" dirty="0"/>
              <a:t>ΠΟΣΟΤΙΚΑ ΔΕΔΟΜΕΝΑ</a:t>
            </a:r>
          </a:p>
        </p:txBody>
      </p:sp>
      <p:sp>
        <p:nvSpPr>
          <p:cNvPr id="3" name="Content Placeholder 2">
            <a:extLst>
              <a:ext uri="{FF2B5EF4-FFF2-40B4-BE49-F238E27FC236}">
                <a16:creationId xmlns:a16="http://schemas.microsoft.com/office/drawing/2014/main" id="{E9EBCB34-1848-4AA6-B381-A9D80711C48C}"/>
              </a:ext>
            </a:extLst>
          </p:cNvPr>
          <p:cNvSpPr>
            <a:spLocks noGrp="1"/>
          </p:cNvSpPr>
          <p:nvPr>
            <p:ph idx="1"/>
          </p:nvPr>
        </p:nvSpPr>
        <p:spPr/>
        <p:txBody>
          <a:bodyPr>
            <a:normAutofit/>
          </a:bodyPr>
          <a:lstStyle/>
          <a:p>
            <a:r>
              <a:rPr lang="el-GR" sz="2800" dirty="0">
                <a:effectLst/>
                <a:latin typeface="Corbel" panose="020B0503020204020204" pitchFamily="34" charset="0"/>
                <a:ea typeface="Tahoma" panose="020B0604030504040204" pitchFamily="34" charset="0"/>
                <a:cs typeface="Calibri" panose="020F0502020204030204" pitchFamily="34" charset="0"/>
              </a:rPr>
              <a:t>δημογραφικές και κοινωνικοοικονομικές πληροφορίες, </a:t>
            </a:r>
          </a:p>
          <a:p>
            <a:r>
              <a:rPr lang="el-GR" sz="2800" dirty="0">
                <a:effectLst/>
                <a:latin typeface="Corbel" panose="020B0503020204020204" pitchFamily="34" charset="0"/>
                <a:ea typeface="Tahoma" panose="020B0604030504040204" pitchFamily="34" charset="0"/>
                <a:cs typeface="Calibri" panose="020F0502020204030204" pitchFamily="34" charset="0"/>
              </a:rPr>
              <a:t>λεπτομέρειες του προγράμματος σπουδών, στο πλαίσιο του οποίου οργανώθηκε η μαθητεία,</a:t>
            </a:r>
          </a:p>
          <a:p>
            <a:r>
              <a:rPr lang="el-GR" sz="2800" dirty="0">
                <a:effectLst/>
                <a:latin typeface="Corbel" panose="020B0503020204020204" pitchFamily="34" charset="0"/>
                <a:ea typeface="Tahoma" panose="020B0604030504040204" pitchFamily="34" charset="0"/>
                <a:cs typeface="Calibri" panose="020F0502020204030204" pitchFamily="34" charset="0"/>
              </a:rPr>
              <a:t> λεπτομέρειες για την ίδια τη μαθητεία, </a:t>
            </a:r>
          </a:p>
          <a:p>
            <a:r>
              <a:rPr lang="el-GR" sz="2800" dirty="0">
                <a:effectLst/>
                <a:latin typeface="Corbel" panose="020B0503020204020204" pitchFamily="34" charset="0"/>
                <a:ea typeface="Tahoma" panose="020B0604030504040204" pitchFamily="34" charset="0"/>
                <a:cs typeface="Calibri" panose="020F0502020204030204" pitchFamily="34" charset="0"/>
              </a:rPr>
              <a:t>μετάβαση στην απασχόληση, αποδοχές, τύπος συμβολαίου, κατάσταση απασχόλησης, επάγγελμα, επαγγελματική κατάσταση ή / και δραστηριότητα.</a:t>
            </a:r>
            <a:endParaRPr lang="el-GR" sz="2800" dirty="0">
              <a:effectLst/>
              <a:latin typeface="Corbel" panose="020B0503020204020204" pitchFamily="34" charset="0"/>
              <a:ea typeface="Calibri" panose="020F0502020204030204" pitchFamily="34" charset="0"/>
            </a:endParaRPr>
          </a:p>
          <a:p>
            <a:endParaRPr lang="el-GR" sz="2800" dirty="0">
              <a:latin typeface="Corbel" panose="020B0503020204020204" pitchFamily="34" charset="0"/>
            </a:endParaRPr>
          </a:p>
        </p:txBody>
      </p:sp>
    </p:spTree>
    <p:extLst>
      <p:ext uri="{BB962C8B-B14F-4D97-AF65-F5344CB8AC3E}">
        <p14:creationId xmlns:p14="http://schemas.microsoft.com/office/powerpoint/2010/main" val="33522353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121E96-451D-4718-A1CA-245DF56F0862}"/>
              </a:ext>
            </a:extLst>
          </p:cNvPr>
          <p:cNvSpPr>
            <a:spLocks noGrp="1"/>
          </p:cNvSpPr>
          <p:nvPr>
            <p:ph type="title"/>
          </p:nvPr>
        </p:nvSpPr>
        <p:spPr/>
        <p:txBody>
          <a:bodyPr/>
          <a:lstStyle/>
          <a:p>
            <a:r>
              <a:rPr lang="el-GR" dirty="0"/>
              <a:t>ΠΟΙΟΤΙΚΑ ΔΕΔΟΜΕΝΑ</a:t>
            </a:r>
          </a:p>
        </p:txBody>
      </p:sp>
      <p:sp>
        <p:nvSpPr>
          <p:cNvPr id="3" name="Content Placeholder 2">
            <a:extLst>
              <a:ext uri="{FF2B5EF4-FFF2-40B4-BE49-F238E27FC236}">
                <a16:creationId xmlns:a16="http://schemas.microsoft.com/office/drawing/2014/main" id="{759C6B60-AA1F-4887-B541-3512F9A0BD4C}"/>
              </a:ext>
            </a:extLst>
          </p:cNvPr>
          <p:cNvSpPr>
            <a:spLocks noGrp="1"/>
          </p:cNvSpPr>
          <p:nvPr>
            <p:ph idx="1"/>
          </p:nvPr>
        </p:nvSpPr>
        <p:spPr/>
        <p:txBody>
          <a:bodyPr>
            <a:normAutofit/>
          </a:bodyPr>
          <a:lstStyle/>
          <a:p>
            <a:r>
              <a:rPr lang="el-GR" sz="2800" dirty="0">
                <a:effectLst/>
                <a:latin typeface="+mj-lt"/>
                <a:ea typeface="Tahoma" panose="020B0604030504040204" pitchFamily="34" charset="0"/>
                <a:cs typeface="Calibri" panose="020F0502020204030204" pitchFamily="34" charset="0"/>
              </a:rPr>
              <a:t>συνάφεια της μάθησης βασισμένη στην εργασία, την απασχόληση, </a:t>
            </a:r>
          </a:p>
          <a:p>
            <a:r>
              <a:rPr lang="el-GR" sz="2800" dirty="0">
                <a:effectLst/>
                <a:latin typeface="+mj-lt"/>
                <a:ea typeface="Tahoma" panose="020B0604030504040204" pitchFamily="34" charset="0"/>
                <a:cs typeface="Calibri" panose="020F0502020204030204" pitchFamily="34" charset="0"/>
              </a:rPr>
              <a:t>δεξιότητες που απαιτούνται στην εργασία / τις δεξιότητες που αποκτήθηκαν κατά τη διάρκεια της μάθησης με βάση την εργασία, </a:t>
            </a:r>
          </a:p>
          <a:p>
            <a:r>
              <a:rPr lang="el-GR" sz="2800" dirty="0">
                <a:effectLst/>
                <a:latin typeface="+mj-lt"/>
                <a:ea typeface="Tahoma" panose="020B0604030504040204" pitchFamily="34" charset="0"/>
                <a:cs typeface="Calibri" panose="020F0502020204030204" pitchFamily="34" charset="0"/>
              </a:rPr>
              <a:t>εξέλιξη της σταδιοδρομίας και την ικανοποίηση, </a:t>
            </a:r>
          </a:p>
          <a:p>
            <a:r>
              <a:rPr lang="el-GR" sz="2800" dirty="0">
                <a:effectLst/>
                <a:latin typeface="+mj-lt"/>
                <a:ea typeface="Tahoma" panose="020B0604030504040204" pitchFamily="34" charset="0"/>
                <a:cs typeface="Calibri" panose="020F0502020204030204" pitchFamily="34" charset="0"/>
              </a:rPr>
              <a:t>αντιλήψεις για την ποιότητα και τη συνάφεια της μάθησης που είναι βασισμένη στην εργασία.</a:t>
            </a:r>
            <a:endParaRPr lang="el-GR" sz="2800" dirty="0">
              <a:effectLst/>
              <a:latin typeface="+mj-lt"/>
              <a:ea typeface="Calibri" panose="020F0502020204030204" pitchFamily="34" charset="0"/>
            </a:endParaRPr>
          </a:p>
          <a:p>
            <a:endParaRPr lang="el-GR" sz="2800" dirty="0">
              <a:latin typeface="+mj-lt"/>
            </a:endParaRPr>
          </a:p>
        </p:txBody>
      </p:sp>
    </p:spTree>
    <p:extLst>
      <p:ext uri="{BB962C8B-B14F-4D97-AF65-F5344CB8AC3E}">
        <p14:creationId xmlns:p14="http://schemas.microsoft.com/office/powerpoint/2010/main" val="39103681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032B18-7D65-4938-955F-BCCD5A30CDAC}"/>
              </a:ext>
            </a:extLst>
          </p:cNvPr>
          <p:cNvSpPr>
            <a:spLocks noGrp="1"/>
          </p:cNvSpPr>
          <p:nvPr>
            <p:ph type="title"/>
          </p:nvPr>
        </p:nvSpPr>
        <p:spPr>
          <a:xfrm>
            <a:off x="1202919" y="284176"/>
            <a:ext cx="9784080" cy="1508760"/>
          </a:xfrm>
        </p:spPr>
        <p:txBody>
          <a:bodyPr>
            <a:normAutofit/>
          </a:bodyPr>
          <a:lstStyle/>
          <a:p>
            <a:pPr algn="ctr"/>
            <a:r>
              <a:rPr lang="el-GR" dirty="0" err="1"/>
              <a:t>Χρηση</a:t>
            </a:r>
            <a:r>
              <a:rPr lang="el-GR" dirty="0"/>
              <a:t> των </a:t>
            </a:r>
            <a:r>
              <a:rPr lang="el-GR" dirty="0" err="1"/>
              <a:t>αποτελεσματων</a:t>
            </a:r>
            <a:endParaRPr lang="el-GR" dirty="0"/>
          </a:p>
        </p:txBody>
      </p:sp>
      <p:graphicFrame>
        <p:nvGraphicFramePr>
          <p:cNvPr id="6" name="Content Placeholder 2">
            <a:extLst>
              <a:ext uri="{FF2B5EF4-FFF2-40B4-BE49-F238E27FC236}">
                <a16:creationId xmlns:a16="http://schemas.microsoft.com/office/drawing/2014/main" id="{8A9F9ED1-FDBC-4A72-97FD-2A163DE74E60}"/>
              </a:ext>
            </a:extLst>
          </p:cNvPr>
          <p:cNvGraphicFramePr>
            <a:graphicFrameLocks noGrp="1"/>
          </p:cNvGraphicFramePr>
          <p:nvPr>
            <p:ph idx="1"/>
            <p:extLst>
              <p:ext uri="{D42A27DB-BD31-4B8C-83A1-F6EECF244321}">
                <p14:modId xmlns:p14="http://schemas.microsoft.com/office/powerpoint/2010/main" val="4273215795"/>
              </p:ext>
            </p:extLst>
          </p:nvPr>
        </p:nvGraphicFramePr>
        <p:xfrm>
          <a:off x="1203325" y="2476595"/>
          <a:ext cx="9783763" cy="34162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768921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2A1B8C-9A85-4142-B07F-766CBAD7B4FA}"/>
              </a:ext>
            </a:extLst>
          </p:cNvPr>
          <p:cNvSpPr>
            <a:spLocks noGrp="1"/>
          </p:cNvSpPr>
          <p:nvPr>
            <p:ph type="ctrTitle"/>
          </p:nvPr>
        </p:nvSpPr>
        <p:spPr/>
        <p:txBody>
          <a:bodyPr>
            <a:normAutofit/>
          </a:bodyPr>
          <a:lstStyle/>
          <a:p>
            <a:r>
              <a:rPr lang="el-GR" sz="4400" dirty="0"/>
              <a:t>Η </a:t>
            </a:r>
            <a:r>
              <a:rPr lang="el-GR" sz="4400" dirty="0" err="1"/>
              <a:t>Πανελληνια</a:t>
            </a:r>
            <a:r>
              <a:rPr lang="el-GR" sz="4400" dirty="0"/>
              <a:t> </a:t>
            </a:r>
            <a:r>
              <a:rPr lang="el-GR" sz="4400" dirty="0" err="1"/>
              <a:t>ενωση</a:t>
            </a:r>
            <a:r>
              <a:rPr lang="el-GR" sz="4400" dirty="0"/>
              <a:t> </a:t>
            </a:r>
            <a:r>
              <a:rPr lang="el-GR" sz="4400" dirty="0" err="1"/>
              <a:t>Διευθυντων</a:t>
            </a:r>
            <a:r>
              <a:rPr lang="el-GR" sz="4400" dirty="0"/>
              <a:t> </a:t>
            </a:r>
            <a:r>
              <a:rPr lang="el-GR" sz="4400" dirty="0" err="1"/>
              <a:t>Δημοσιων</a:t>
            </a:r>
            <a:r>
              <a:rPr lang="el-GR" sz="4400" dirty="0"/>
              <a:t> </a:t>
            </a:r>
            <a:r>
              <a:rPr lang="el-GR" sz="4400" dirty="0" err="1"/>
              <a:t>Ινστιτουτων</a:t>
            </a:r>
            <a:r>
              <a:rPr lang="el-GR" sz="4400" dirty="0"/>
              <a:t> </a:t>
            </a:r>
            <a:r>
              <a:rPr lang="el-GR" sz="4400" dirty="0" err="1"/>
              <a:t>ΕπαγγελματικηΣ</a:t>
            </a:r>
            <a:r>
              <a:rPr lang="el-GR" sz="4400" dirty="0"/>
              <a:t> </a:t>
            </a:r>
            <a:r>
              <a:rPr lang="el-GR" sz="4400" dirty="0" err="1"/>
              <a:t>ΚαταρτισηΣ</a:t>
            </a:r>
            <a:endParaRPr lang="en-US" sz="4400" dirty="0"/>
          </a:p>
        </p:txBody>
      </p:sp>
      <p:sp>
        <p:nvSpPr>
          <p:cNvPr id="5" name="Subtitle 4">
            <a:extLst>
              <a:ext uri="{FF2B5EF4-FFF2-40B4-BE49-F238E27FC236}">
                <a16:creationId xmlns:a16="http://schemas.microsoft.com/office/drawing/2014/main" id="{7D40F9F3-1537-4441-A997-6DD4FC9C986F}"/>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93044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59C567-6FEF-4B57-9077-B3720AE8B399}"/>
              </a:ext>
            </a:extLst>
          </p:cNvPr>
          <p:cNvSpPr>
            <a:spLocks noGrp="1"/>
          </p:cNvSpPr>
          <p:nvPr>
            <p:ph type="title"/>
          </p:nvPr>
        </p:nvSpPr>
        <p:spPr/>
        <p:txBody>
          <a:bodyPr/>
          <a:lstStyle/>
          <a:p>
            <a:r>
              <a:rPr lang="en-US" dirty="0"/>
              <a:t>Get in Touch</a:t>
            </a:r>
          </a:p>
        </p:txBody>
      </p:sp>
      <p:sp>
        <p:nvSpPr>
          <p:cNvPr id="3" name="Content Placeholder 2">
            <a:extLst>
              <a:ext uri="{FF2B5EF4-FFF2-40B4-BE49-F238E27FC236}">
                <a16:creationId xmlns:a16="http://schemas.microsoft.com/office/drawing/2014/main" id="{CEC39998-4A97-454A-9A0E-0C459851A816}"/>
              </a:ext>
            </a:extLst>
          </p:cNvPr>
          <p:cNvSpPr>
            <a:spLocks noGrp="1"/>
          </p:cNvSpPr>
          <p:nvPr>
            <p:ph idx="1"/>
          </p:nvPr>
        </p:nvSpPr>
        <p:spPr/>
        <p:txBody>
          <a:bodyPr anchor="t">
            <a:normAutofit/>
          </a:bodyPr>
          <a:lstStyle/>
          <a:p>
            <a:pPr marL="0" indent="0">
              <a:buNone/>
            </a:pPr>
            <a:r>
              <a:rPr lang="en-US" sz="2000" dirty="0">
                <a:latin typeface="+mj-lt"/>
                <a:hlinkClick r:id="rId2">
                  <a:extLst>
                    <a:ext uri="{A12FA001-AC4F-418D-AE19-62706E023703}">
                      <ahyp:hlinkClr xmlns:ahyp="http://schemas.microsoft.com/office/drawing/2018/hyperlinkcolor" val="tx"/>
                    </a:ext>
                  </a:extLst>
                </a:hlinkClick>
              </a:rPr>
              <a:t>Website:</a:t>
            </a:r>
          </a:p>
          <a:p>
            <a:pPr marL="0" indent="0">
              <a:buNone/>
            </a:pPr>
            <a:r>
              <a:rPr lang="en-US" sz="2000" b="0" i="0" u="none" strike="noStrike" dirty="0">
                <a:effectLst/>
                <a:latin typeface="+mj-lt"/>
                <a:hlinkClick r:id="rId2"/>
              </a:rPr>
              <a:t>http://www.eduwork.net/</a:t>
            </a:r>
            <a:endParaRPr lang="en-US" sz="2000" b="0" i="0" u="none" strike="noStrike" dirty="0">
              <a:effectLst/>
              <a:latin typeface="+mj-lt"/>
            </a:endParaRPr>
          </a:p>
          <a:p>
            <a:pPr marL="0" indent="0">
              <a:buNone/>
            </a:pPr>
            <a:r>
              <a:rPr lang="en-US" sz="2000" u="sng" dirty="0">
                <a:latin typeface="+mj-lt"/>
              </a:rPr>
              <a:t>Facebook:</a:t>
            </a:r>
            <a:endParaRPr lang="en-US" sz="2000" b="0" i="0" u="sng" dirty="0">
              <a:effectLst/>
              <a:latin typeface="+mj-lt"/>
            </a:endParaRPr>
          </a:p>
          <a:p>
            <a:pPr marL="0" indent="0">
              <a:buNone/>
            </a:pPr>
            <a:r>
              <a:rPr lang="en-US" sz="2000" b="0" i="0" u="none" strike="noStrike" dirty="0">
                <a:effectLst/>
                <a:latin typeface="+mj-lt"/>
                <a:hlinkClick r:id="rId3"/>
              </a:rPr>
              <a:t>https://www.facebook.com/eduworknet/</a:t>
            </a:r>
            <a:endParaRPr lang="en-US" sz="2000" b="0" i="0" u="none" strike="noStrike" dirty="0">
              <a:effectLst/>
              <a:latin typeface="+mj-lt"/>
            </a:endParaRPr>
          </a:p>
          <a:p>
            <a:pPr marL="0" indent="0">
              <a:buNone/>
            </a:pPr>
            <a:r>
              <a:rPr lang="en-US" sz="2000" b="0" i="0" u="sng" dirty="0">
                <a:effectLst/>
                <a:latin typeface="+mj-lt"/>
              </a:rPr>
              <a:t>LinkedIn:</a:t>
            </a:r>
          </a:p>
          <a:p>
            <a:pPr marL="0" indent="0">
              <a:buNone/>
            </a:pPr>
            <a:r>
              <a:rPr lang="en-US" sz="2000" b="0" i="0" u="none" strike="noStrike" dirty="0">
                <a:effectLst/>
                <a:latin typeface="+mj-lt"/>
                <a:hlinkClick r:id="rId4"/>
              </a:rPr>
              <a:t>https://www.linkedin.com/company/eduworknet/</a:t>
            </a:r>
            <a:endParaRPr lang="en-US" sz="2000" u="none" strike="noStrike" dirty="0">
              <a:latin typeface="+mj-lt"/>
            </a:endParaRPr>
          </a:p>
          <a:p>
            <a:pPr marL="0" indent="0">
              <a:buNone/>
            </a:pPr>
            <a:r>
              <a:rPr lang="en-US" sz="2000" dirty="0">
                <a:latin typeface="+mj-lt"/>
                <a:hlinkClick r:id="rId5">
                  <a:extLst>
                    <a:ext uri="{A12FA001-AC4F-418D-AE19-62706E023703}">
                      <ahyp:hlinkClr xmlns:ahyp="http://schemas.microsoft.com/office/drawing/2018/hyperlinkcolor" val="tx"/>
                    </a:ext>
                  </a:extLst>
                </a:hlinkClick>
              </a:rPr>
              <a:t>YouTube: </a:t>
            </a:r>
          </a:p>
          <a:p>
            <a:pPr marL="0" indent="0">
              <a:buNone/>
            </a:pPr>
            <a:r>
              <a:rPr lang="en-US" sz="2000" b="0" i="0" u="none" strike="noStrike" dirty="0">
                <a:effectLst/>
                <a:latin typeface="+mj-lt"/>
                <a:hlinkClick r:id="rId5"/>
              </a:rPr>
              <a:t>https://www.youtube.com/channel/UCdLHUV_3x56R5lpVe6O8kw/</a:t>
            </a:r>
            <a:endParaRPr lang="en-US" sz="2000" b="0" i="0" dirty="0">
              <a:effectLst/>
              <a:latin typeface="+mj-lt"/>
            </a:endParaRPr>
          </a:p>
          <a:p>
            <a:endParaRPr lang="el-GR" sz="2000" dirty="0">
              <a:latin typeface="+mj-lt"/>
            </a:endParaRPr>
          </a:p>
        </p:txBody>
      </p:sp>
      <p:pic>
        <p:nvPicPr>
          <p:cNvPr id="8" name="Picture 8" descr="Logo, icon&#10;&#10;Description automatically generated">
            <a:extLst>
              <a:ext uri="{FF2B5EF4-FFF2-40B4-BE49-F238E27FC236}">
                <a16:creationId xmlns:a16="http://schemas.microsoft.com/office/drawing/2014/main" id="{CEB6523F-AD44-4A76-A6BD-5D9AEA9FB8CA}"/>
              </a:ext>
            </a:extLst>
          </p:cNvPr>
          <p:cNvPicPr>
            <a:picLocks noChangeAspect="1"/>
          </p:cNvPicPr>
          <p:nvPr/>
        </p:nvPicPr>
        <p:blipFill>
          <a:blip r:embed="rId6"/>
          <a:stretch>
            <a:fillRect/>
          </a:stretch>
        </p:blipFill>
        <p:spPr>
          <a:xfrm>
            <a:off x="393620" y="2990699"/>
            <a:ext cx="641965" cy="641965"/>
          </a:xfrm>
          <a:prstGeom prst="rect">
            <a:avLst/>
          </a:prstGeom>
        </p:spPr>
      </p:pic>
      <p:pic>
        <p:nvPicPr>
          <p:cNvPr id="4" name="Picture 3">
            <a:extLst>
              <a:ext uri="{FF2B5EF4-FFF2-40B4-BE49-F238E27FC236}">
                <a16:creationId xmlns:a16="http://schemas.microsoft.com/office/drawing/2014/main" id="{1887E83A-FB0F-4600-978E-26BD2A2D8F3F}"/>
              </a:ext>
            </a:extLst>
          </p:cNvPr>
          <p:cNvPicPr>
            <a:picLocks noChangeAspect="1"/>
          </p:cNvPicPr>
          <p:nvPr/>
        </p:nvPicPr>
        <p:blipFill>
          <a:blip r:embed="rId7"/>
          <a:stretch>
            <a:fillRect/>
          </a:stretch>
        </p:blipFill>
        <p:spPr>
          <a:xfrm>
            <a:off x="393620" y="3929460"/>
            <a:ext cx="641966" cy="653533"/>
          </a:xfrm>
          <a:prstGeom prst="rect">
            <a:avLst/>
          </a:prstGeom>
        </p:spPr>
      </p:pic>
      <p:pic>
        <p:nvPicPr>
          <p:cNvPr id="11" name="Picture 11" descr="Logo&#10;&#10;Description automatically generated">
            <a:extLst>
              <a:ext uri="{FF2B5EF4-FFF2-40B4-BE49-F238E27FC236}">
                <a16:creationId xmlns:a16="http://schemas.microsoft.com/office/drawing/2014/main" id="{B264DD6F-CCF5-494A-9F1E-94D8345912C2}"/>
              </a:ext>
            </a:extLst>
          </p:cNvPr>
          <p:cNvPicPr>
            <a:picLocks noChangeAspect="1"/>
          </p:cNvPicPr>
          <p:nvPr/>
        </p:nvPicPr>
        <p:blipFill>
          <a:blip r:embed="rId8"/>
          <a:stretch>
            <a:fillRect/>
          </a:stretch>
        </p:blipFill>
        <p:spPr>
          <a:xfrm>
            <a:off x="393620" y="4879789"/>
            <a:ext cx="641966" cy="641966"/>
          </a:xfrm>
          <a:prstGeom prst="rect">
            <a:avLst/>
          </a:prstGeom>
        </p:spPr>
      </p:pic>
    </p:spTree>
    <p:extLst>
      <p:ext uri="{BB962C8B-B14F-4D97-AF65-F5344CB8AC3E}">
        <p14:creationId xmlns:p14="http://schemas.microsoft.com/office/powerpoint/2010/main" val="2202422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1D7ED587-DB22-486A-BEC0-DAEAD35BEFC0}"/>
              </a:ext>
            </a:extLst>
          </p:cNvPr>
          <p:cNvSpPr>
            <a:spLocks noGrp="1"/>
          </p:cNvSpPr>
          <p:nvPr>
            <p:ph type="title"/>
          </p:nvPr>
        </p:nvSpPr>
        <p:spPr/>
        <p:txBody>
          <a:bodyPr>
            <a:normAutofit/>
          </a:bodyPr>
          <a:lstStyle/>
          <a:p>
            <a:r>
              <a:rPr lang="el-GR" dirty="0"/>
              <a:t>Η </a:t>
            </a:r>
            <a:r>
              <a:rPr lang="el-GR" dirty="0" err="1"/>
              <a:t>Παν.Ε.Δ.Δ.Ι.Ε.Κ</a:t>
            </a:r>
            <a:r>
              <a:rPr lang="el-GR" dirty="0"/>
              <a:t>.</a:t>
            </a:r>
          </a:p>
        </p:txBody>
      </p:sp>
      <p:pic>
        <p:nvPicPr>
          <p:cNvPr id="7" name="Picture 6">
            <a:extLst>
              <a:ext uri="{FF2B5EF4-FFF2-40B4-BE49-F238E27FC236}">
                <a16:creationId xmlns:a16="http://schemas.microsoft.com/office/drawing/2014/main" id="{B43DAAE8-785A-4C8D-90E4-8098238EFEFE}"/>
              </a:ext>
            </a:extLst>
          </p:cNvPr>
          <p:cNvPicPr>
            <a:picLocks noChangeAspect="1"/>
          </p:cNvPicPr>
          <p:nvPr/>
        </p:nvPicPr>
        <p:blipFill>
          <a:blip r:embed="rId2"/>
          <a:stretch>
            <a:fillRect/>
          </a:stretch>
        </p:blipFill>
        <p:spPr>
          <a:xfrm>
            <a:off x="8881585" y="6458695"/>
            <a:ext cx="3310415" cy="280440"/>
          </a:xfrm>
          <a:prstGeom prst="rect">
            <a:avLst/>
          </a:prstGeom>
        </p:spPr>
      </p:pic>
      <p:sp>
        <p:nvSpPr>
          <p:cNvPr id="3" name="Content Placeholder 2">
            <a:extLst>
              <a:ext uri="{FF2B5EF4-FFF2-40B4-BE49-F238E27FC236}">
                <a16:creationId xmlns:a16="http://schemas.microsoft.com/office/drawing/2014/main" id="{C2DA25A7-6656-4E26-8B64-44D77C76C599}"/>
              </a:ext>
            </a:extLst>
          </p:cNvPr>
          <p:cNvSpPr>
            <a:spLocks noGrp="1"/>
          </p:cNvSpPr>
          <p:nvPr>
            <p:ph idx="1"/>
          </p:nvPr>
        </p:nvSpPr>
        <p:spPr/>
        <p:txBody>
          <a:bodyPr>
            <a:normAutofit/>
          </a:bodyPr>
          <a:lstStyle/>
          <a:p>
            <a:r>
              <a:rPr lang="el-GR" sz="2800" dirty="0"/>
              <a:t>Εκπροσωπεί τους Διευθυντές των Δημοσίων ΙΕΚ του Υπουργείου Παιδείας</a:t>
            </a:r>
          </a:p>
          <a:p>
            <a:r>
              <a:rPr lang="el-GR" sz="2800" dirty="0"/>
              <a:t>Εκπροσωπεί πανελλαδικά 123 Δ.ΙΕΚ</a:t>
            </a:r>
          </a:p>
          <a:p>
            <a:r>
              <a:rPr lang="el-GR" sz="2800" dirty="0"/>
              <a:t>Προσφέρει πάνω από 60 ειδικότητες σε σπουδαστές άνω των 18 ετών</a:t>
            </a:r>
          </a:p>
          <a:p>
            <a:r>
              <a:rPr lang="el-GR" sz="2800" dirty="0"/>
              <a:t>Συμβάλλει στη διαμόρφωση της Εθνικής Πολιτικής για την Παιδεία και τον εκσυγχρονισμό της διοίκησης του εκπαιδευτικού συστήματος και ειδικότερα των δομών αρχικής και συνεχιζόμενης επαγγελματικής κατάρτισης.</a:t>
            </a:r>
          </a:p>
          <a:p>
            <a:endParaRPr lang="el-GR" sz="2800" dirty="0"/>
          </a:p>
          <a:p>
            <a:endParaRPr lang="el-GR" sz="2800" dirty="0"/>
          </a:p>
          <a:p>
            <a:endParaRPr lang="el-GR" sz="2800" dirty="0"/>
          </a:p>
          <a:p>
            <a:endParaRPr lang="en-US" sz="2800" dirty="0"/>
          </a:p>
          <a:p>
            <a:endParaRPr lang="en-US" sz="2800" dirty="0"/>
          </a:p>
        </p:txBody>
      </p:sp>
    </p:spTree>
    <p:extLst>
      <p:ext uri="{BB962C8B-B14F-4D97-AF65-F5344CB8AC3E}">
        <p14:creationId xmlns:p14="http://schemas.microsoft.com/office/powerpoint/2010/main" val="341137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308C62A5-215B-4561-8666-34BB1783AD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dirty="0"/>
          </a:p>
        </p:txBody>
      </p:sp>
      <p:pic>
        <p:nvPicPr>
          <p:cNvPr id="9" name="Graphic 8" descr="Fingerprint">
            <a:extLst>
              <a:ext uri="{FF2B5EF4-FFF2-40B4-BE49-F238E27FC236}">
                <a16:creationId xmlns:a16="http://schemas.microsoft.com/office/drawing/2014/main" id="{EC0756FB-140E-488A-A895-648833EE276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36412" y="932016"/>
            <a:ext cx="2506511" cy="2506511"/>
          </a:xfrm>
          <a:prstGeom prst="rect">
            <a:avLst/>
          </a:prstGeom>
        </p:spPr>
      </p:pic>
      <p:sp>
        <p:nvSpPr>
          <p:cNvPr id="23" name="Rectangle 22">
            <a:extLst>
              <a:ext uri="{FF2B5EF4-FFF2-40B4-BE49-F238E27FC236}">
                <a16:creationId xmlns:a16="http://schemas.microsoft.com/office/drawing/2014/main" id="{DDCD1C22-4E4A-4D76-8D62-1E6BE37A13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3657600"/>
            <a:ext cx="12188952"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rgbClr val="FFFFFF"/>
              </a:solidFill>
            </a:endParaRPr>
          </a:p>
        </p:txBody>
      </p:sp>
      <p:sp>
        <p:nvSpPr>
          <p:cNvPr id="4" name="Title 3">
            <a:extLst>
              <a:ext uri="{FF2B5EF4-FFF2-40B4-BE49-F238E27FC236}">
                <a16:creationId xmlns:a16="http://schemas.microsoft.com/office/drawing/2014/main" id="{762A1B8C-9A85-4142-B07F-766CBAD7B4FA}"/>
              </a:ext>
            </a:extLst>
          </p:cNvPr>
          <p:cNvSpPr>
            <a:spLocks noGrp="1"/>
          </p:cNvSpPr>
          <p:nvPr>
            <p:ph type="ctrTitle"/>
          </p:nvPr>
        </p:nvSpPr>
        <p:spPr>
          <a:xfrm>
            <a:off x="365759" y="3657599"/>
            <a:ext cx="11471565" cy="1739347"/>
          </a:xfrm>
        </p:spPr>
        <p:txBody>
          <a:bodyPr>
            <a:normAutofit/>
          </a:bodyPr>
          <a:lstStyle/>
          <a:p>
            <a:r>
              <a:rPr lang="el-GR"/>
              <a:t>Ερευνα παρακολουθησησ αποφοιτων δημοσιων ιεκ</a:t>
            </a:r>
            <a:endParaRPr lang="en-US"/>
          </a:p>
        </p:txBody>
      </p:sp>
      <p:sp>
        <p:nvSpPr>
          <p:cNvPr id="5" name="Subtitle 4">
            <a:extLst>
              <a:ext uri="{FF2B5EF4-FFF2-40B4-BE49-F238E27FC236}">
                <a16:creationId xmlns:a16="http://schemas.microsoft.com/office/drawing/2014/main" id="{7D40F9F3-1537-4441-A997-6DD4FC9C986F}"/>
              </a:ext>
            </a:extLst>
          </p:cNvPr>
          <p:cNvSpPr>
            <a:spLocks noGrp="1"/>
          </p:cNvSpPr>
          <p:nvPr>
            <p:ph type="subTitle" idx="1"/>
          </p:nvPr>
        </p:nvSpPr>
        <p:spPr>
          <a:xfrm>
            <a:off x="1524000" y="5566518"/>
            <a:ext cx="9144000" cy="838437"/>
          </a:xfrm>
        </p:spPr>
        <p:txBody>
          <a:bodyPr>
            <a:normAutofit/>
          </a:bodyPr>
          <a:lstStyle/>
          <a:p>
            <a:endParaRPr lang="en-US"/>
          </a:p>
        </p:txBody>
      </p:sp>
    </p:spTree>
    <p:extLst>
      <p:ext uri="{BB962C8B-B14F-4D97-AF65-F5344CB8AC3E}">
        <p14:creationId xmlns:p14="http://schemas.microsoft.com/office/powerpoint/2010/main" val="38645687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810B01D-B474-4892-9AF1-A9E9668756F6}"/>
              </a:ext>
            </a:extLst>
          </p:cNvPr>
          <p:cNvSpPr>
            <a:spLocks noGrp="1"/>
          </p:cNvSpPr>
          <p:nvPr>
            <p:ph type="title"/>
          </p:nvPr>
        </p:nvSpPr>
        <p:spPr>
          <a:xfrm>
            <a:off x="1202919" y="284176"/>
            <a:ext cx="9784080" cy="1508760"/>
          </a:xfrm>
        </p:spPr>
        <p:txBody>
          <a:bodyPr>
            <a:normAutofit/>
          </a:bodyPr>
          <a:lstStyle/>
          <a:p>
            <a:r>
              <a:rPr lang="el-GR" dirty="0" err="1"/>
              <a:t>Στοχοι</a:t>
            </a:r>
            <a:r>
              <a:rPr lang="el-GR" dirty="0"/>
              <a:t> </a:t>
            </a:r>
            <a:r>
              <a:rPr lang="el-GR" dirty="0" err="1"/>
              <a:t>τηΣ</a:t>
            </a:r>
            <a:r>
              <a:rPr lang="el-GR" dirty="0"/>
              <a:t> </a:t>
            </a:r>
            <a:r>
              <a:rPr lang="el-GR" dirty="0" err="1"/>
              <a:t>ερευνασ</a:t>
            </a:r>
            <a:endParaRPr lang="el-GR" dirty="0"/>
          </a:p>
        </p:txBody>
      </p:sp>
      <p:graphicFrame>
        <p:nvGraphicFramePr>
          <p:cNvPr id="22" name="Content Placeholder 4">
            <a:extLst>
              <a:ext uri="{FF2B5EF4-FFF2-40B4-BE49-F238E27FC236}">
                <a16:creationId xmlns:a16="http://schemas.microsoft.com/office/drawing/2014/main" id="{2BDD9CE8-AA46-4C22-A3EF-70DA6362A828}"/>
              </a:ext>
            </a:extLst>
          </p:cNvPr>
          <p:cNvGraphicFramePr>
            <a:graphicFrameLocks noGrp="1"/>
          </p:cNvGraphicFramePr>
          <p:nvPr>
            <p:ph idx="1"/>
            <p:extLst>
              <p:ext uri="{D42A27DB-BD31-4B8C-83A1-F6EECF244321}">
                <p14:modId xmlns:p14="http://schemas.microsoft.com/office/powerpoint/2010/main" val="3038430970"/>
              </p:ext>
            </p:extLst>
          </p:nvPr>
        </p:nvGraphicFramePr>
        <p:xfrm>
          <a:off x="385354" y="1884376"/>
          <a:ext cx="11421291" cy="41506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190955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23AEC-36B1-4FFA-9341-079A03FE2203}"/>
              </a:ext>
            </a:extLst>
          </p:cNvPr>
          <p:cNvSpPr>
            <a:spLocks noGrp="1"/>
          </p:cNvSpPr>
          <p:nvPr>
            <p:ph type="title"/>
          </p:nvPr>
        </p:nvSpPr>
        <p:spPr/>
        <p:txBody>
          <a:bodyPr/>
          <a:lstStyle/>
          <a:p>
            <a:r>
              <a:rPr lang="el-GR" dirty="0" err="1"/>
              <a:t>Πεδιο</a:t>
            </a:r>
            <a:r>
              <a:rPr lang="el-GR" dirty="0"/>
              <a:t> </a:t>
            </a:r>
            <a:r>
              <a:rPr lang="el-GR" dirty="0" err="1"/>
              <a:t>εφαρμογησ</a:t>
            </a:r>
            <a:r>
              <a:rPr lang="el-GR" dirty="0"/>
              <a:t> </a:t>
            </a:r>
          </a:p>
        </p:txBody>
      </p:sp>
      <p:graphicFrame>
        <p:nvGraphicFramePr>
          <p:cNvPr id="7" name="Content Placeholder 2">
            <a:extLst>
              <a:ext uri="{FF2B5EF4-FFF2-40B4-BE49-F238E27FC236}">
                <a16:creationId xmlns:a16="http://schemas.microsoft.com/office/drawing/2014/main" id="{A3F41BE9-3B75-4EF6-A303-8C994ED6E506}"/>
              </a:ext>
            </a:extLst>
          </p:cNvPr>
          <p:cNvGraphicFramePr>
            <a:graphicFrameLocks noGrp="1"/>
          </p:cNvGraphicFramePr>
          <p:nvPr>
            <p:ph idx="1"/>
          </p:nvPr>
        </p:nvGraphicFramePr>
        <p:xfrm>
          <a:off x="1202919" y="2011680"/>
          <a:ext cx="9784080" cy="4206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158870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F5EB8-AB42-47FD-8F4A-176C0A4B1B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2059012"/>
            <a:ext cx="12188952"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4" name="Rectangle 13">
            <a:extLst>
              <a:ext uri="{FF2B5EF4-FFF2-40B4-BE49-F238E27FC236}">
                <a16:creationId xmlns:a16="http://schemas.microsoft.com/office/drawing/2014/main" id="{F5D04095-82A0-4203-9728-B322272268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dirty="0"/>
          </a:p>
        </p:txBody>
      </p:sp>
      <p:pic>
        <p:nvPicPr>
          <p:cNvPr id="9" name="Graphic 8" descr="Puzzle">
            <a:extLst>
              <a:ext uri="{FF2B5EF4-FFF2-40B4-BE49-F238E27FC236}">
                <a16:creationId xmlns:a16="http://schemas.microsoft.com/office/drawing/2014/main" id="{E1F7FA5E-87CA-431E-A852-92CAF3CC578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743246" y="461365"/>
            <a:ext cx="2702459" cy="2702459"/>
          </a:xfrm>
          <a:prstGeom prst="rect">
            <a:avLst/>
          </a:prstGeom>
        </p:spPr>
      </p:pic>
      <p:sp>
        <p:nvSpPr>
          <p:cNvPr id="16" name="Rectangle 15">
            <a:extLst>
              <a:ext uri="{FF2B5EF4-FFF2-40B4-BE49-F238E27FC236}">
                <a16:creationId xmlns:a16="http://schemas.microsoft.com/office/drawing/2014/main" id="{F6775829-84CA-4765-8BE1-88A69E91D9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3657600"/>
            <a:ext cx="12188952"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rgbClr val="FFFFFF"/>
              </a:solidFill>
            </a:endParaRPr>
          </a:p>
        </p:txBody>
      </p:sp>
      <p:sp>
        <p:nvSpPr>
          <p:cNvPr id="4" name="Title 3">
            <a:extLst>
              <a:ext uri="{FF2B5EF4-FFF2-40B4-BE49-F238E27FC236}">
                <a16:creationId xmlns:a16="http://schemas.microsoft.com/office/drawing/2014/main" id="{2008E6D0-4A5A-4FB7-9F40-A2B45A2D9226}"/>
              </a:ext>
            </a:extLst>
          </p:cNvPr>
          <p:cNvSpPr>
            <a:spLocks noGrp="1"/>
          </p:cNvSpPr>
          <p:nvPr>
            <p:ph type="title"/>
          </p:nvPr>
        </p:nvSpPr>
        <p:spPr>
          <a:xfrm>
            <a:off x="365759" y="3794760"/>
            <a:ext cx="11471565" cy="1739347"/>
          </a:xfrm>
        </p:spPr>
        <p:txBody>
          <a:bodyPr vert="horz" lIns="91440" tIns="45720" rIns="91440" bIns="45720" rtlCol="0" anchor="ctr">
            <a:normAutofit/>
          </a:bodyPr>
          <a:lstStyle/>
          <a:p>
            <a:r>
              <a:rPr lang="en-US">
                <a:solidFill>
                  <a:schemeClr val="bg2"/>
                </a:solidFill>
              </a:rPr>
              <a:t>Μηχανισμοσ παρακολουθησησ</a:t>
            </a:r>
          </a:p>
        </p:txBody>
      </p:sp>
      <p:sp>
        <p:nvSpPr>
          <p:cNvPr id="5" name="Text Placeholder 4">
            <a:extLst>
              <a:ext uri="{FF2B5EF4-FFF2-40B4-BE49-F238E27FC236}">
                <a16:creationId xmlns:a16="http://schemas.microsoft.com/office/drawing/2014/main" id="{EFD3BE05-1D5D-46E6-9301-038BFEFD98D8}"/>
              </a:ext>
            </a:extLst>
          </p:cNvPr>
          <p:cNvSpPr>
            <a:spLocks noGrp="1"/>
          </p:cNvSpPr>
          <p:nvPr>
            <p:ph type="body" idx="1"/>
          </p:nvPr>
        </p:nvSpPr>
        <p:spPr>
          <a:xfrm>
            <a:off x="1524000" y="5566518"/>
            <a:ext cx="9144000" cy="838437"/>
          </a:xfrm>
        </p:spPr>
        <p:txBody>
          <a:bodyPr vert="horz" lIns="91440" tIns="45720" rIns="91440" bIns="45720" rtlCol="0">
            <a:normAutofit/>
          </a:bodyPr>
          <a:lstStyle/>
          <a:p>
            <a:endParaRPr lang="en-US">
              <a:solidFill>
                <a:schemeClr val="tx1"/>
              </a:solidFill>
            </a:endParaRPr>
          </a:p>
        </p:txBody>
      </p:sp>
    </p:spTree>
    <p:extLst>
      <p:ext uri="{BB962C8B-B14F-4D97-AF65-F5344CB8AC3E}">
        <p14:creationId xmlns:p14="http://schemas.microsoft.com/office/powerpoint/2010/main" val="8587183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337DCC-7427-4D30-97C7-066B926BC88E}"/>
              </a:ext>
            </a:extLst>
          </p:cNvPr>
          <p:cNvSpPr>
            <a:spLocks noGrp="1"/>
          </p:cNvSpPr>
          <p:nvPr>
            <p:ph type="title"/>
          </p:nvPr>
        </p:nvSpPr>
        <p:spPr/>
        <p:txBody>
          <a:bodyPr/>
          <a:lstStyle/>
          <a:p>
            <a:r>
              <a:rPr lang="el-GR"/>
              <a:t>στοχοι μηχανισμου παρακολουθησησ:</a:t>
            </a:r>
            <a:endParaRPr lang="el-GR" dirty="0"/>
          </a:p>
        </p:txBody>
      </p:sp>
      <p:graphicFrame>
        <p:nvGraphicFramePr>
          <p:cNvPr id="7" name="Content Placeholder 4">
            <a:extLst>
              <a:ext uri="{FF2B5EF4-FFF2-40B4-BE49-F238E27FC236}">
                <a16:creationId xmlns:a16="http://schemas.microsoft.com/office/drawing/2014/main" id="{DE926A42-14E9-410C-BAAA-6E80B99C89EA}"/>
              </a:ext>
            </a:extLst>
          </p:cNvPr>
          <p:cNvGraphicFramePr>
            <a:graphicFrameLocks noGrp="1"/>
          </p:cNvGraphicFramePr>
          <p:nvPr>
            <p:ph idx="1"/>
          </p:nvPr>
        </p:nvGraphicFramePr>
        <p:xfrm>
          <a:off x="1202919" y="2011680"/>
          <a:ext cx="9784080" cy="4206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55646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C9CA3-27F1-4FA3-9604-72F588DC497B}"/>
              </a:ext>
            </a:extLst>
          </p:cNvPr>
          <p:cNvSpPr>
            <a:spLocks noGrp="1"/>
          </p:cNvSpPr>
          <p:nvPr>
            <p:ph type="title"/>
          </p:nvPr>
        </p:nvSpPr>
        <p:spPr>
          <a:xfrm>
            <a:off x="1202919" y="284176"/>
            <a:ext cx="9784080" cy="1508760"/>
          </a:xfrm>
        </p:spPr>
        <p:txBody>
          <a:bodyPr>
            <a:normAutofit/>
          </a:bodyPr>
          <a:lstStyle/>
          <a:p>
            <a:r>
              <a:rPr lang="el-GR"/>
              <a:t>Ο μηχανισμοσ παρακολουθησησ του </a:t>
            </a:r>
            <a:r>
              <a:rPr lang="en-US"/>
              <a:t>eduwork.net</a:t>
            </a:r>
            <a:endParaRPr lang="el-GR"/>
          </a:p>
        </p:txBody>
      </p:sp>
      <p:graphicFrame>
        <p:nvGraphicFramePr>
          <p:cNvPr id="5" name="Content Placeholder 2">
            <a:extLst>
              <a:ext uri="{FF2B5EF4-FFF2-40B4-BE49-F238E27FC236}">
                <a16:creationId xmlns:a16="http://schemas.microsoft.com/office/drawing/2014/main" id="{8FCD93EE-BED2-4192-A846-EB95DF708EEC}"/>
              </a:ext>
            </a:extLst>
          </p:cNvPr>
          <p:cNvGraphicFramePr>
            <a:graphicFrameLocks noGrp="1"/>
          </p:cNvGraphicFramePr>
          <p:nvPr>
            <p:ph idx="1"/>
            <p:extLst>
              <p:ext uri="{D42A27DB-BD31-4B8C-83A1-F6EECF244321}">
                <p14:modId xmlns:p14="http://schemas.microsoft.com/office/powerpoint/2010/main" val="3627446418"/>
              </p:ext>
            </p:extLst>
          </p:nvPr>
        </p:nvGraphicFramePr>
        <p:xfrm>
          <a:off x="1202919" y="2058583"/>
          <a:ext cx="9783674" cy="40972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816968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Banded">
      <a:maj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Έγγραφο" ma:contentTypeID="0x0101008AA9389C75F2AA46A7B1CB927C6FF2D4" ma:contentTypeVersion="13" ma:contentTypeDescription="Δημιουργία νέου εγγράφου" ma:contentTypeScope="" ma:versionID="db4e6c251aedd4c8d40194d0d99c8725">
  <xsd:schema xmlns:xsd="http://www.w3.org/2001/XMLSchema" xmlns:xs="http://www.w3.org/2001/XMLSchema" xmlns:p="http://schemas.microsoft.com/office/2006/metadata/properties" xmlns:ns3="3ee8b910-2f2c-44c0-9265-bdd79da590ab" xmlns:ns4="fb8ba53d-021d-4c4f-bc76-9049e073384e" targetNamespace="http://schemas.microsoft.com/office/2006/metadata/properties" ma:root="true" ma:fieldsID="60f82b2676d78d6bccea479b57f60622" ns3:_="" ns4:_="">
    <xsd:import namespace="3ee8b910-2f2c-44c0-9265-bdd79da590ab"/>
    <xsd:import namespace="fb8ba53d-021d-4c4f-bc76-9049e073384e"/>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AutoKeyPoints" minOccurs="0"/>
                <xsd:element ref="ns3:MediaServiceKeyPoint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e8b910-2f2c-44c0-9265-bdd79da590a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b8ba53d-021d-4c4f-bc76-9049e073384e" elementFormDefault="qualified">
    <xsd:import namespace="http://schemas.microsoft.com/office/2006/documentManagement/types"/>
    <xsd:import namespace="http://schemas.microsoft.com/office/infopath/2007/PartnerControls"/>
    <xsd:element name="SharedWithUsers" ma:index="15" nillable="true" ma:displayName="Κοινή χρήση με"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Κοινή χρήση με λεπτομέρειες" ma:internalName="SharedWithDetails" ma:readOnly="true">
      <xsd:simpleType>
        <xsd:restriction base="dms:Note">
          <xsd:maxLength value="255"/>
        </xsd:restriction>
      </xsd:simpleType>
    </xsd:element>
    <xsd:element name="SharingHintHash" ma:index="17" nillable="true" ma:displayName="Κοινή χρήση κατακερματισμού υπόδειξης"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Τύπος περιεχομένου"/>
        <xsd:element ref="dc:title" minOccurs="0" maxOccurs="1" ma:index="4" ma:displayName="Τίτλος"/>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FDECB05-4210-4768-96E3-00ABE396438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ee8b910-2f2c-44c0-9265-bdd79da590ab"/>
    <ds:schemaRef ds:uri="fb8ba53d-021d-4c4f-bc76-9049e073384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F428723-86E0-4375-8A8C-616745CFFBD8}">
  <ds:schemaRefs>
    <ds:schemaRef ds:uri="http://schemas.microsoft.com/sharepoint/v3/contenttype/forms"/>
  </ds:schemaRefs>
</ds:datastoreItem>
</file>

<file path=customXml/itemProps3.xml><?xml version="1.0" encoding="utf-8"?>
<ds:datastoreItem xmlns:ds="http://schemas.openxmlformats.org/officeDocument/2006/customXml" ds:itemID="{14006F62-9C66-4831-BADE-F2BDF8E7DFFE}">
  <ds:schemaRefs>
    <ds:schemaRef ds:uri="http://purl.org/dc/dcmitype/"/>
    <ds:schemaRef ds:uri="http://schemas.microsoft.com/office/2006/documentManagement/types"/>
    <ds:schemaRef ds:uri="3ee8b910-2f2c-44c0-9265-bdd79da590ab"/>
    <ds:schemaRef ds:uri="http://purl.org/dc/elements/1.1/"/>
    <ds:schemaRef ds:uri="http://schemas.microsoft.com/office/infopath/2007/PartnerControls"/>
    <ds:schemaRef ds:uri="fb8ba53d-021d-4c4f-bc76-9049e073384e"/>
    <ds:schemaRef ds:uri="http://www.w3.org/XML/1998/namespace"/>
    <ds:schemaRef ds:uri="http://schemas.microsoft.com/office/2006/metadata/properties"/>
    <ds:schemaRef ds:uri="http://schemas.openxmlformats.org/package/2006/metadata/core-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8</TotalTime>
  <Words>828</Words>
  <Application>Microsoft Office PowerPoint</Application>
  <PresentationFormat>Widescreen</PresentationFormat>
  <Paragraphs>105</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Calibri</vt:lpstr>
      <vt:lpstr>Corbel</vt:lpstr>
      <vt:lpstr>Wingdings</vt:lpstr>
      <vt:lpstr>Banded</vt:lpstr>
      <vt:lpstr>Ερευνα παρακολουθησησ αποφοιτων δημοσιων ιεκ  στο πλαισιο του Ευρωπαϊκου προγραμματοσ Eduwork.net</vt:lpstr>
      <vt:lpstr>Η Πανελληνια ενωση Διευθυντων Δημοσιων Ινστιτουτων ΕπαγγελματικηΣ ΚαταρτισηΣ</vt:lpstr>
      <vt:lpstr>Η Παν.Ε.Δ.Δ.Ι.Ε.Κ.</vt:lpstr>
      <vt:lpstr>Ερευνα παρακολουθησησ αποφοιτων δημοσιων ιεκ</vt:lpstr>
      <vt:lpstr>Στοχοι τηΣ ερευνασ</vt:lpstr>
      <vt:lpstr>Πεδιο εφαρμογησ </vt:lpstr>
      <vt:lpstr>Μηχανισμοσ παρακολουθησησ</vt:lpstr>
      <vt:lpstr>στοχοι μηχανισμου παρακολουθησησ:</vt:lpstr>
      <vt:lpstr>Ο μηχανισμοσ παρακολουθησησ του eduwork.net</vt:lpstr>
      <vt:lpstr>ΔΟΜΗ ONLINE ΕΡΩΤΗΜΑΤΟΛΟΓΙΟΥ</vt:lpstr>
      <vt:lpstr>ΔΟΜΗ ONLINE ΕΡΩΤΗΜΑΤΟΛΟΓΙΟΥ</vt:lpstr>
      <vt:lpstr>ΔΟΜΗ ONLINE ΕΡΩΤΗΜΑΤΟΛΟΓΙΟΥ</vt:lpstr>
      <vt:lpstr>ΣΧΕΔΙΟ ΕΡΕΥΝΑΣ </vt:lpstr>
      <vt:lpstr>Ομαδα στοχοσ </vt:lpstr>
      <vt:lpstr>Η ερευνα στην ελλαδα: Χρονοδιαγραμμα</vt:lpstr>
      <vt:lpstr>Δ.Ιεκ που θα συμμετασχουν στην ερευνα  </vt:lpstr>
      <vt:lpstr>ΠΟΣΟΤΙΚΑ ΔΕΔΟΜΕΝΑ</vt:lpstr>
      <vt:lpstr>ΠΟΙΟΤΙΚΑ ΔΕΔΟΜΕΝΑ</vt:lpstr>
      <vt:lpstr>Χρηση των αποτελεσματων</vt:lpstr>
      <vt:lpstr>Get in Touch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Ερευνα παρακολουθησησ αποφοιτων δημοσιων ιεκ  στο πλαισιο του Ευρωπαϊκου προγραμματοσ Eduwork.net</dc:title>
  <dc:creator>Zoe Batsi</dc:creator>
  <cp:lastModifiedBy>Eirini Gkotsi</cp:lastModifiedBy>
  <cp:revision>4</cp:revision>
  <dcterms:created xsi:type="dcterms:W3CDTF">2020-11-05T09:22:31Z</dcterms:created>
  <dcterms:modified xsi:type="dcterms:W3CDTF">2020-11-10T15:10:52Z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0x0101008AA9389C75F2AA46A7B1CB927C6FF2D4</vt:lpwstr>
  </property>
</Properties>
</file>