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64" r:id="rId3"/>
    <p:sldId id="266" r:id="rId4"/>
    <p:sldId id="267" r:id="rId5"/>
    <p:sldId id="265" r:id="rId6"/>
    <p:sldId id="268" r:id="rId7"/>
    <p:sldId id="269" r:id="rId8"/>
    <p:sldId id="271" r:id="rId9"/>
    <p:sldId id="278" r:id="rId10"/>
    <p:sldId id="281" r:id="rId11"/>
    <p:sldId id="272" r:id="rId12"/>
    <p:sldId id="275" r:id="rId13"/>
    <p:sldId id="276" r:id="rId14"/>
    <p:sldId id="274" r:id="rId15"/>
    <p:sldId id="279" r:id="rId16"/>
    <p:sldId id="280" r:id="rId17"/>
    <p:sldId id="282" r:id="rId18"/>
    <p:sldId id="283" r:id="rId19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A41B"/>
    <a:srgbClr val="B1CD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93209"/>
  </p:normalViewPr>
  <p:slideViewPr>
    <p:cSldViewPr snapToGrid="0">
      <p:cViewPr varScale="1">
        <p:scale>
          <a:sx n="118" d="100"/>
          <a:sy n="11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32C7C6-341F-4DC3-9B5E-2A9EB68B3D51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C411631-1E78-407B-ADA7-09495200E632}">
      <dgm:prSet phldrT="[Text]"/>
      <dgm:spPr/>
      <dgm:t>
        <a:bodyPr/>
        <a:lstStyle/>
        <a:p>
          <a:r>
            <a:rPr lang="el-GR" dirty="0"/>
            <a:t>Ανάγκη παροχής κινήτρων ενεργητικής εμπλοκής των αποφοίτων </a:t>
          </a:r>
          <a:endParaRPr lang="en-GB" dirty="0"/>
        </a:p>
      </dgm:t>
    </dgm:pt>
    <dgm:pt modelId="{776B619B-E0BA-434F-BEBD-BFBD6704FE2C}" type="parTrans" cxnId="{29356A5E-F834-4667-B7C9-6F1C328F4D0B}">
      <dgm:prSet/>
      <dgm:spPr/>
      <dgm:t>
        <a:bodyPr/>
        <a:lstStyle/>
        <a:p>
          <a:endParaRPr lang="en-GB"/>
        </a:p>
      </dgm:t>
    </dgm:pt>
    <dgm:pt modelId="{AB3801F9-B636-493E-885B-8D10D5CC4EE0}" type="sibTrans" cxnId="{29356A5E-F834-4667-B7C9-6F1C328F4D0B}">
      <dgm:prSet/>
      <dgm:spPr/>
      <dgm:t>
        <a:bodyPr/>
        <a:lstStyle/>
        <a:p>
          <a:endParaRPr lang="en-GB"/>
        </a:p>
      </dgm:t>
    </dgm:pt>
    <dgm:pt modelId="{594865D6-0CCA-4C45-A3A4-B45996846703}">
      <dgm:prSet phldrT="[Text]"/>
      <dgm:spPr/>
      <dgm:t>
        <a:bodyPr/>
        <a:lstStyle/>
        <a:p>
          <a:r>
            <a:rPr lang="el-GR" dirty="0"/>
            <a:t>Ανάγκη εμπλοκής περισσοτέρων Α.Ε.Ι. σε μια τέτοια διαδικασία</a:t>
          </a:r>
          <a:endParaRPr lang="en-GB" dirty="0"/>
        </a:p>
      </dgm:t>
    </dgm:pt>
    <dgm:pt modelId="{2829707E-B697-487C-872B-48C1EE380901}" type="parTrans" cxnId="{53CE6CD4-B287-4F75-B7BB-DD805005A05B}">
      <dgm:prSet/>
      <dgm:spPr/>
      <dgm:t>
        <a:bodyPr/>
        <a:lstStyle/>
        <a:p>
          <a:endParaRPr lang="en-GB"/>
        </a:p>
      </dgm:t>
    </dgm:pt>
    <dgm:pt modelId="{CDDB7EF4-76D3-45BF-B926-227D463BB758}" type="sibTrans" cxnId="{53CE6CD4-B287-4F75-B7BB-DD805005A05B}">
      <dgm:prSet/>
      <dgm:spPr/>
      <dgm:t>
        <a:bodyPr/>
        <a:lstStyle/>
        <a:p>
          <a:endParaRPr lang="en-GB"/>
        </a:p>
      </dgm:t>
    </dgm:pt>
    <dgm:pt modelId="{6332C285-06C5-4F40-B55C-BA8C4122FBEA}">
      <dgm:prSet phldrT="[Text]"/>
      <dgm:spPr/>
      <dgm:t>
        <a:bodyPr/>
        <a:lstStyle/>
        <a:p>
          <a:r>
            <a:rPr lang="el-GR" dirty="0"/>
            <a:t>Διασφάλιση όρων βιωσιμότητας</a:t>
          </a:r>
          <a:endParaRPr lang="en-GB" dirty="0"/>
        </a:p>
      </dgm:t>
    </dgm:pt>
    <dgm:pt modelId="{19CE678B-B554-4C47-947F-0915562816F2}" type="parTrans" cxnId="{8DB19B8C-769E-4A09-B527-0C3C01B47D9F}">
      <dgm:prSet/>
      <dgm:spPr/>
      <dgm:t>
        <a:bodyPr/>
        <a:lstStyle/>
        <a:p>
          <a:endParaRPr lang="en-GB"/>
        </a:p>
      </dgm:t>
    </dgm:pt>
    <dgm:pt modelId="{EB88EF38-BB8A-4B43-BBA6-F41096B84776}" type="sibTrans" cxnId="{8DB19B8C-769E-4A09-B527-0C3C01B47D9F}">
      <dgm:prSet/>
      <dgm:spPr/>
      <dgm:t>
        <a:bodyPr/>
        <a:lstStyle/>
        <a:p>
          <a:endParaRPr lang="en-GB"/>
        </a:p>
      </dgm:t>
    </dgm:pt>
    <dgm:pt modelId="{3308B67B-026E-4706-B7BC-47BDA47FA0A4}">
      <dgm:prSet/>
      <dgm:spPr/>
      <dgm:t>
        <a:bodyPr/>
        <a:lstStyle/>
        <a:p>
          <a:r>
            <a:rPr lang="el-GR" dirty="0"/>
            <a:t>Διασύνδεση με υφιστάμενες δομές κοινωνικής δικτύωσης </a:t>
          </a:r>
          <a:endParaRPr lang="en-GB" dirty="0"/>
        </a:p>
      </dgm:t>
    </dgm:pt>
    <dgm:pt modelId="{8704DC4A-7851-4A36-963C-4ADE7AEC3AAC}" type="parTrans" cxnId="{3A342A19-C840-4DCC-85F2-BF6B6839C0EE}">
      <dgm:prSet/>
      <dgm:spPr/>
      <dgm:t>
        <a:bodyPr/>
        <a:lstStyle/>
        <a:p>
          <a:endParaRPr lang="en-GB"/>
        </a:p>
      </dgm:t>
    </dgm:pt>
    <dgm:pt modelId="{0A942DAB-1CFE-4F5B-AF45-CFEEFCD85EEF}" type="sibTrans" cxnId="{3A342A19-C840-4DCC-85F2-BF6B6839C0EE}">
      <dgm:prSet/>
      <dgm:spPr/>
      <dgm:t>
        <a:bodyPr/>
        <a:lstStyle/>
        <a:p>
          <a:endParaRPr lang="en-GB"/>
        </a:p>
      </dgm:t>
    </dgm:pt>
    <dgm:pt modelId="{FF513EB3-500F-4D64-A3B9-7E692FD6027F}">
      <dgm:prSet/>
      <dgm:spPr/>
      <dgm:t>
        <a:bodyPr/>
        <a:lstStyle/>
        <a:p>
          <a:r>
            <a:rPr lang="el-GR" dirty="0"/>
            <a:t>Ενίσχυση των μηχανισμών </a:t>
          </a:r>
          <a:r>
            <a:rPr lang="el-GR" dirty="0" err="1"/>
            <a:t>ιχνηλάτησης</a:t>
          </a:r>
          <a:r>
            <a:rPr lang="el-GR" dirty="0"/>
            <a:t> </a:t>
          </a:r>
          <a:endParaRPr lang="en-GB" dirty="0"/>
        </a:p>
      </dgm:t>
    </dgm:pt>
    <dgm:pt modelId="{BE878302-698C-4EF8-8719-82A77E977385}" type="parTrans" cxnId="{C72833EF-1B51-44FB-AEC1-F0F02DC73EB0}">
      <dgm:prSet/>
      <dgm:spPr/>
      <dgm:t>
        <a:bodyPr/>
        <a:lstStyle/>
        <a:p>
          <a:endParaRPr lang="en-GB"/>
        </a:p>
      </dgm:t>
    </dgm:pt>
    <dgm:pt modelId="{8932F449-CE0C-45ED-8DDE-B9A77BA7E944}" type="sibTrans" cxnId="{C72833EF-1B51-44FB-AEC1-F0F02DC73EB0}">
      <dgm:prSet/>
      <dgm:spPr/>
      <dgm:t>
        <a:bodyPr/>
        <a:lstStyle/>
        <a:p>
          <a:endParaRPr lang="en-GB"/>
        </a:p>
      </dgm:t>
    </dgm:pt>
    <dgm:pt modelId="{C3A25B68-3124-4F29-9BA4-D5E19D6E9253}" type="pres">
      <dgm:prSet presAssocID="{0732C7C6-341F-4DC3-9B5E-2A9EB68B3D51}" presName="linear" presStyleCnt="0">
        <dgm:presLayoutVars>
          <dgm:dir/>
          <dgm:animLvl val="lvl"/>
          <dgm:resizeHandles val="exact"/>
        </dgm:presLayoutVars>
      </dgm:prSet>
      <dgm:spPr/>
    </dgm:pt>
    <dgm:pt modelId="{5D4638F6-4630-41A9-8301-CF1A357E81D3}" type="pres">
      <dgm:prSet presAssocID="{BC411631-1E78-407B-ADA7-09495200E632}" presName="parentLin" presStyleCnt="0"/>
      <dgm:spPr/>
    </dgm:pt>
    <dgm:pt modelId="{BB106713-2AE2-48EE-8717-85493B2C76C8}" type="pres">
      <dgm:prSet presAssocID="{BC411631-1E78-407B-ADA7-09495200E632}" presName="parentLeftMargin" presStyleLbl="node1" presStyleIdx="0" presStyleCnt="5"/>
      <dgm:spPr/>
    </dgm:pt>
    <dgm:pt modelId="{A44CE8E6-ED43-43E5-8BAD-7FA5BF9DCE62}" type="pres">
      <dgm:prSet presAssocID="{BC411631-1E78-407B-ADA7-09495200E63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56FA511-375D-4DDE-8D05-970F88163445}" type="pres">
      <dgm:prSet presAssocID="{BC411631-1E78-407B-ADA7-09495200E632}" presName="negativeSpace" presStyleCnt="0"/>
      <dgm:spPr/>
    </dgm:pt>
    <dgm:pt modelId="{5F37AAC9-B611-4465-A5D8-5B0C088540B7}" type="pres">
      <dgm:prSet presAssocID="{BC411631-1E78-407B-ADA7-09495200E632}" presName="childText" presStyleLbl="conFgAcc1" presStyleIdx="0" presStyleCnt="5">
        <dgm:presLayoutVars>
          <dgm:bulletEnabled val="1"/>
        </dgm:presLayoutVars>
      </dgm:prSet>
      <dgm:spPr/>
    </dgm:pt>
    <dgm:pt modelId="{F6A8AC13-3D99-4C12-8867-8DAAFC73AD1D}" type="pres">
      <dgm:prSet presAssocID="{AB3801F9-B636-493E-885B-8D10D5CC4EE0}" presName="spaceBetweenRectangles" presStyleCnt="0"/>
      <dgm:spPr/>
    </dgm:pt>
    <dgm:pt modelId="{F6ACFB87-E6E9-4EF4-AF16-1B9A340AE51B}" type="pres">
      <dgm:prSet presAssocID="{594865D6-0CCA-4C45-A3A4-B45996846703}" presName="parentLin" presStyleCnt="0"/>
      <dgm:spPr/>
    </dgm:pt>
    <dgm:pt modelId="{CF42CADA-C9A9-4BF9-A081-929B404BE5B9}" type="pres">
      <dgm:prSet presAssocID="{594865D6-0CCA-4C45-A3A4-B45996846703}" presName="parentLeftMargin" presStyleLbl="node1" presStyleIdx="0" presStyleCnt="5"/>
      <dgm:spPr/>
    </dgm:pt>
    <dgm:pt modelId="{34863330-1536-4391-8717-0176F292F03D}" type="pres">
      <dgm:prSet presAssocID="{594865D6-0CCA-4C45-A3A4-B4599684670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C16CB16-0C48-4C03-9EF5-0E8D23F04A54}" type="pres">
      <dgm:prSet presAssocID="{594865D6-0CCA-4C45-A3A4-B45996846703}" presName="negativeSpace" presStyleCnt="0"/>
      <dgm:spPr/>
    </dgm:pt>
    <dgm:pt modelId="{F323181E-DC15-4A51-905F-B199417FED00}" type="pres">
      <dgm:prSet presAssocID="{594865D6-0CCA-4C45-A3A4-B45996846703}" presName="childText" presStyleLbl="conFgAcc1" presStyleIdx="1" presStyleCnt="5">
        <dgm:presLayoutVars>
          <dgm:bulletEnabled val="1"/>
        </dgm:presLayoutVars>
      </dgm:prSet>
      <dgm:spPr/>
    </dgm:pt>
    <dgm:pt modelId="{9009B1CA-0687-4D75-BB22-C5CF1DDCAAEE}" type="pres">
      <dgm:prSet presAssocID="{CDDB7EF4-76D3-45BF-B926-227D463BB758}" presName="spaceBetweenRectangles" presStyleCnt="0"/>
      <dgm:spPr/>
    </dgm:pt>
    <dgm:pt modelId="{AEA0B6B7-F27E-4D25-BC72-0C6EAF7682D1}" type="pres">
      <dgm:prSet presAssocID="{6332C285-06C5-4F40-B55C-BA8C4122FBEA}" presName="parentLin" presStyleCnt="0"/>
      <dgm:spPr/>
    </dgm:pt>
    <dgm:pt modelId="{2751D0A7-6CCF-4FD1-8F17-F7799B685806}" type="pres">
      <dgm:prSet presAssocID="{6332C285-06C5-4F40-B55C-BA8C4122FBEA}" presName="parentLeftMargin" presStyleLbl="node1" presStyleIdx="1" presStyleCnt="5"/>
      <dgm:spPr/>
    </dgm:pt>
    <dgm:pt modelId="{97ACC9BA-9F46-4D87-A5F9-73A00B91F0B4}" type="pres">
      <dgm:prSet presAssocID="{6332C285-06C5-4F40-B55C-BA8C4122FBE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71C8845-EDF9-44BF-BA81-250233491996}" type="pres">
      <dgm:prSet presAssocID="{6332C285-06C5-4F40-B55C-BA8C4122FBEA}" presName="negativeSpace" presStyleCnt="0"/>
      <dgm:spPr/>
    </dgm:pt>
    <dgm:pt modelId="{99DE608B-0E4A-430B-A9AC-621DC4934BDE}" type="pres">
      <dgm:prSet presAssocID="{6332C285-06C5-4F40-B55C-BA8C4122FBEA}" presName="childText" presStyleLbl="conFgAcc1" presStyleIdx="2" presStyleCnt="5">
        <dgm:presLayoutVars>
          <dgm:bulletEnabled val="1"/>
        </dgm:presLayoutVars>
      </dgm:prSet>
      <dgm:spPr/>
    </dgm:pt>
    <dgm:pt modelId="{88AFD7EE-A2BE-403F-80FC-F748FCA6736A}" type="pres">
      <dgm:prSet presAssocID="{EB88EF38-BB8A-4B43-BBA6-F41096B84776}" presName="spaceBetweenRectangles" presStyleCnt="0"/>
      <dgm:spPr/>
    </dgm:pt>
    <dgm:pt modelId="{E58ADEF6-F8A0-4993-A624-9F67A6D5B618}" type="pres">
      <dgm:prSet presAssocID="{3308B67B-026E-4706-B7BC-47BDA47FA0A4}" presName="parentLin" presStyleCnt="0"/>
      <dgm:spPr/>
    </dgm:pt>
    <dgm:pt modelId="{4CCAA57C-0A00-4D36-AAF6-17C9AEABA63E}" type="pres">
      <dgm:prSet presAssocID="{3308B67B-026E-4706-B7BC-47BDA47FA0A4}" presName="parentLeftMargin" presStyleLbl="node1" presStyleIdx="2" presStyleCnt="5"/>
      <dgm:spPr/>
    </dgm:pt>
    <dgm:pt modelId="{A6332A6D-3A6F-4A23-B60E-7A48305C0CB5}" type="pres">
      <dgm:prSet presAssocID="{3308B67B-026E-4706-B7BC-47BDA47FA0A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96BEEEC-5A7F-4103-92DD-AABACB9CB498}" type="pres">
      <dgm:prSet presAssocID="{3308B67B-026E-4706-B7BC-47BDA47FA0A4}" presName="negativeSpace" presStyleCnt="0"/>
      <dgm:spPr/>
    </dgm:pt>
    <dgm:pt modelId="{01F277B4-33E6-4CFC-BE4F-DA530E855589}" type="pres">
      <dgm:prSet presAssocID="{3308B67B-026E-4706-B7BC-47BDA47FA0A4}" presName="childText" presStyleLbl="conFgAcc1" presStyleIdx="3" presStyleCnt="5">
        <dgm:presLayoutVars>
          <dgm:bulletEnabled val="1"/>
        </dgm:presLayoutVars>
      </dgm:prSet>
      <dgm:spPr/>
    </dgm:pt>
    <dgm:pt modelId="{0E0162ED-3601-4AE6-969E-10D9136CF56E}" type="pres">
      <dgm:prSet presAssocID="{0A942DAB-1CFE-4F5B-AF45-CFEEFCD85EEF}" presName="spaceBetweenRectangles" presStyleCnt="0"/>
      <dgm:spPr/>
    </dgm:pt>
    <dgm:pt modelId="{0409F302-C2F8-4045-8FC8-F0B4E5075434}" type="pres">
      <dgm:prSet presAssocID="{FF513EB3-500F-4D64-A3B9-7E692FD6027F}" presName="parentLin" presStyleCnt="0"/>
      <dgm:spPr/>
    </dgm:pt>
    <dgm:pt modelId="{CBA9B386-E47D-46FA-BBFF-C1E2C07B5421}" type="pres">
      <dgm:prSet presAssocID="{FF513EB3-500F-4D64-A3B9-7E692FD6027F}" presName="parentLeftMargin" presStyleLbl="node1" presStyleIdx="3" presStyleCnt="5"/>
      <dgm:spPr/>
    </dgm:pt>
    <dgm:pt modelId="{1657A7CD-E7C2-442B-BC96-BB78C2F46362}" type="pres">
      <dgm:prSet presAssocID="{FF513EB3-500F-4D64-A3B9-7E692FD6027F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6D1F8F4-1D5E-46AA-8A11-6AB3ECB7B327}" type="pres">
      <dgm:prSet presAssocID="{FF513EB3-500F-4D64-A3B9-7E692FD6027F}" presName="negativeSpace" presStyleCnt="0"/>
      <dgm:spPr/>
    </dgm:pt>
    <dgm:pt modelId="{95879C6E-A920-412F-85E2-4ED371DE5C3A}" type="pres">
      <dgm:prSet presAssocID="{FF513EB3-500F-4D64-A3B9-7E692FD6027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A342A19-C840-4DCC-85F2-BF6B6839C0EE}" srcId="{0732C7C6-341F-4DC3-9B5E-2A9EB68B3D51}" destId="{3308B67B-026E-4706-B7BC-47BDA47FA0A4}" srcOrd="3" destOrd="0" parTransId="{8704DC4A-7851-4A36-963C-4ADE7AEC3AAC}" sibTransId="{0A942DAB-1CFE-4F5B-AF45-CFEEFCD85EEF}"/>
    <dgm:cxn modelId="{E0F33E1B-0F29-4274-BB02-476B05F152A3}" type="presOf" srcId="{6332C285-06C5-4F40-B55C-BA8C4122FBEA}" destId="{2751D0A7-6CCF-4FD1-8F17-F7799B685806}" srcOrd="0" destOrd="0" presId="urn:microsoft.com/office/officeart/2005/8/layout/list1"/>
    <dgm:cxn modelId="{3548473B-F0FD-48A1-9DEA-010E271D5338}" type="presOf" srcId="{FF513EB3-500F-4D64-A3B9-7E692FD6027F}" destId="{1657A7CD-E7C2-442B-BC96-BB78C2F46362}" srcOrd="1" destOrd="0" presId="urn:microsoft.com/office/officeart/2005/8/layout/list1"/>
    <dgm:cxn modelId="{29356A5E-F834-4667-B7C9-6F1C328F4D0B}" srcId="{0732C7C6-341F-4DC3-9B5E-2A9EB68B3D51}" destId="{BC411631-1E78-407B-ADA7-09495200E632}" srcOrd="0" destOrd="0" parTransId="{776B619B-E0BA-434F-BEBD-BFBD6704FE2C}" sibTransId="{AB3801F9-B636-493E-885B-8D10D5CC4EE0}"/>
    <dgm:cxn modelId="{C00EEE68-443E-4521-B908-121F75465EE8}" type="presOf" srcId="{BC411631-1E78-407B-ADA7-09495200E632}" destId="{A44CE8E6-ED43-43E5-8BAD-7FA5BF9DCE62}" srcOrd="1" destOrd="0" presId="urn:microsoft.com/office/officeart/2005/8/layout/list1"/>
    <dgm:cxn modelId="{F2266D84-8E75-4CED-ACB7-4B0AAD8F6FFE}" type="presOf" srcId="{594865D6-0CCA-4C45-A3A4-B45996846703}" destId="{34863330-1536-4391-8717-0176F292F03D}" srcOrd="1" destOrd="0" presId="urn:microsoft.com/office/officeart/2005/8/layout/list1"/>
    <dgm:cxn modelId="{8DB19B8C-769E-4A09-B527-0C3C01B47D9F}" srcId="{0732C7C6-341F-4DC3-9B5E-2A9EB68B3D51}" destId="{6332C285-06C5-4F40-B55C-BA8C4122FBEA}" srcOrd="2" destOrd="0" parTransId="{19CE678B-B554-4C47-947F-0915562816F2}" sibTransId="{EB88EF38-BB8A-4B43-BBA6-F41096B84776}"/>
    <dgm:cxn modelId="{BB4CEB90-4436-40EB-B7E9-E3279D81379E}" type="presOf" srcId="{FF513EB3-500F-4D64-A3B9-7E692FD6027F}" destId="{CBA9B386-E47D-46FA-BBFF-C1E2C07B5421}" srcOrd="0" destOrd="0" presId="urn:microsoft.com/office/officeart/2005/8/layout/list1"/>
    <dgm:cxn modelId="{7A8D0697-344B-4958-B9C2-37ABD737030C}" type="presOf" srcId="{BC411631-1E78-407B-ADA7-09495200E632}" destId="{BB106713-2AE2-48EE-8717-85493B2C76C8}" srcOrd="0" destOrd="0" presId="urn:microsoft.com/office/officeart/2005/8/layout/list1"/>
    <dgm:cxn modelId="{DC8A88B3-8295-46F9-8D56-D792D1C1A698}" type="presOf" srcId="{594865D6-0CCA-4C45-A3A4-B45996846703}" destId="{CF42CADA-C9A9-4BF9-A081-929B404BE5B9}" srcOrd="0" destOrd="0" presId="urn:microsoft.com/office/officeart/2005/8/layout/list1"/>
    <dgm:cxn modelId="{CA6C98B3-B59B-44E7-A25E-A566E16E8D5D}" type="presOf" srcId="{3308B67B-026E-4706-B7BC-47BDA47FA0A4}" destId="{A6332A6D-3A6F-4A23-B60E-7A48305C0CB5}" srcOrd="1" destOrd="0" presId="urn:microsoft.com/office/officeart/2005/8/layout/list1"/>
    <dgm:cxn modelId="{53CE6CD4-B287-4F75-B7BB-DD805005A05B}" srcId="{0732C7C6-341F-4DC3-9B5E-2A9EB68B3D51}" destId="{594865D6-0CCA-4C45-A3A4-B45996846703}" srcOrd="1" destOrd="0" parTransId="{2829707E-B697-487C-872B-48C1EE380901}" sibTransId="{CDDB7EF4-76D3-45BF-B926-227D463BB758}"/>
    <dgm:cxn modelId="{1D48F2EA-5549-4902-9CC2-C71BC7E85007}" type="presOf" srcId="{6332C285-06C5-4F40-B55C-BA8C4122FBEA}" destId="{97ACC9BA-9F46-4D87-A5F9-73A00B91F0B4}" srcOrd="1" destOrd="0" presId="urn:microsoft.com/office/officeart/2005/8/layout/list1"/>
    <dgm:cxn modelId="{497C4BED-B96A-46AC-9803-A017E37A2BA2}" type="presOf" srcId="{3308B67B-026E-4706-B7BC-47BDA47FA0A4}" destId="{4CCAA57C-0A00-4D36-AAF6-17C9AEABA63E}" srcOrd="0" destOrd="0" presId="urn:microsoft.com/office/officeart/2005/8/layout/list1"/>
    <dgm:cxn modelId="{C72833EF-1B51-44FB-AEC1-F0F02DC73EB0}" srcId="{0732C7C6-341F-4DC3-9B5E-2A9EB68B3D51}" destId="{FF513EB3-500F-4D64-A3B9-7E692FD6027F}" srcOrd="4" destOrd="0" parTransId="{BE878302-698C-4EF8-8719-82A77E977385}" sibTransId="{8932F449-CE0C-45ED-8DDE-B9A77BA7E944}"/>
    <dgm:cxn modelId="{D42233F4-AA7A-453E-9D30-4F91F9CE4895}" type="presOf" srcId="{0732C7C6-341F-4DC3-9B5E-2A9EB68B3D51}" destId="{C3A25B68-3124-4F29-9BA4-D5E19D6E9253}" srcOrd="0" destOrd="0" presId="urn:microsoft.com/office/officeart/2005/8/layout/list1"/>
    <dgm:cxn modelId="{CDD8E132-4088-4A73-9EE5-C256537569D3}" type="presParOf" srcId="{C3A25B68-3124-4F29-9BA4-D5E19D6E9253}" destId="{5D4638F6-4630-41A9-8301-CF1A357E81D3}" srcOrd="0" destOrd="0" presId="urn:microsoft.com/office/officeart/2005/8/layout/list1"/>
    <dgm:cxn modelId="{B114C581-8034-4D83-A3DA-EBE886D20DF5}" type="presParOf" srcId="{5D4638F6-4630-41A9-8301-CF1A357E81D3}" destId="{BB106713-2AE2-48EE-8717-85493B2C76C8}" srcOrd="0" destOrd="0" presId="urn:microsoft.com/office/officeart/2005/8/layout/list1"/>
    <dgm:cxn modelId="{7262A1E9-99BD-4B5D-8259-60D22161F416}" type="presParOf" srcId="{5D4638F6-4630-41A9-8301-CF1A357E81D3}" destId="{A44CE8E6-ED43-43E5-8BAD-7FA5BF9DCE62}" srcOrd="1" destOrd="0" presId="urn:microsoft.com/office/officeart/2005/8/layout/list1"/>
    <dgm:cxn modelId="{8310ECF0-B813-4FCB-9AD1-D7EF6D918EC0}" type="presParOf" srcId="{C3A25B68-3124-4F29-9BA4-D5E19D6E9253}" destId="{156FA511-375D-4DDE-8D05-970F88163445}" srcOrd="1" destOrd="0" presId="urn:microsoft.com/office/officeart/2005/8/layout/list1"/>
    <dgm:cxn modelId="{6BBA818D-A634-453C-9EFF-FD4C2D6ACFA2}" type="presParOf" srcId="{C3A25B68-3124-4F29-9BA4-D5E19D6E9253}" destId="{5F37AAC9-B611-4465-A5D8-5B0C088540B7}" srcOrd="2" destOrd="0" presId="urn:microsoft.com/office/officeart/2005/8/layout/list1"/>
    <dgm:cxn modelId="{E4F9C8BA-D8E1-4899-A32F-3C3050A5E92B}" type="presParOf" srcId="{C3A25B68-3124-4F29-9BA4-D5E19D6E9253}" destId="{F6A8AC13-3D99-4C12-8867-8DAAFC73AD1D}" srcOrd="3" destOrd="0" presId="urn:microsoft.com/office/officeart/2005/8/layout/list1"/>
    <dgm:cxn modelId="{53554303-7E1C-494F-8F51-5D687F4D676C}" type="presParOf" srcId="{C3A25B68-3124-4F29-9BA4-D5E19D6E9253}" destId="{F6ACFB87-E6E9-4EF4-AF16-1B9A340AE51B}" srcOrd="4" destOrd="0" presId="urn:microsoft.com/office/officeart/2005/8/layout/list1"/>
    <dgm:cxn modelId="{06321ACB-DBB7-42D2-9E6B-42C43183F8CA}" type="presParOf" srcId="{F6ACFB87-E6E9-4EF4-AF16-1B9A340AE51B}" destId="{CF42CADA-C9A9-4BF9-A081-929B404BE5B9}" srcOrd="0" destOrd="0" presId="urn:microsoft.com/office/officeart/2005/8/layout/list1"/>
    <dgm:cxn modelId="{C92DD36E-CEA1-4C06-B8C3-176252737257}" type="presParOf" srcId="{F6ACFB87-E6E9-4EF4-AF16-1B9A340AE51B}" destId="{34863330-1536-4391-8717-0176F292F03D}" srcOrd="1" destOrd="0" presId="urn:microsoft.com/office/officeart/2005/8/layout/list1"/>
    <dgm:cxn modelId="{935086CB-3669-46BA-AC0E-1924D8B042AC}" type="presParOf" srcId="{C3A25B68-3124-4F29-9BA4-D5E19D6E9253}" destId="{7C16CB16-0C48-4C03-9EF5-0E8D23F04A54}" srcOrd="5" destOrd="0" presId="urn:microsoft.com/office/officeart/2005/8/layout/list1"/>
    <dgm:cxn modelId="{19510DB4-6460-41FD-8F16-646193E2FBF3}" type="presParOf" srcId="{C3A25B68-3124-4F29-9BA4-D5E19D6E9253}" destId="{F323181E-DC15-4A51-905F-B199417FED00}" srcOrd="6" destOrd="0" presId="urn:microsoft.com/office/officeart/2005/8/layout/list1"/>
    <dgm:cxn modelId="{53B5E971-6F00-4D93-8771-5A48D436B551}" type="presParOf" srcId="{C3A25B68-3124-4F29-9BA4-D5E19D6E9253}" destId="{9009B1CA-0687-4D75-BB22-C5CF1DDCAAEE}" srcOrd="7" destOrd="0" presId="urn:microsoft.com/office/officeart/2005/8/layout/list1"/>
    <dgm:cxn modelId="{5595407E-9C8A-4C6F-B27A-B401B761962D}" type="presParOf" srcId="{C3A25B68-3124-4F29-9BA4-D5E19D6E9253}" destId="{AEA0B6B7-F27E-4D25-BC72-0C6EAF7682D1}" srcOrd="8" destOrd="0" presId="urn:microsoft.com/office/officeart/2005/8/layout/list1"/>
    <dgm:cxn modelId="{AF56535C-765A-40CB-88C5-6E782F0B61B1}" type="presParOf" srcId="{AEA0B6B7-F27E-4D25-BC72-0C6EAF7682D1}" destId="{2751D0A7-6CCF-4FD1-8F17-F7799B685806}" srcOrd="0" destOrd="0" presId="urn:microsoft.com/office/officeart/2005/8/layout/list1"/>
    <dgm:cxn modelId="{B8A0D1B9-DBCE-4C27-975E-5FE5BFDEF32D}" type="presParOf" srcId="{AEA0B6B7-F27E-4D25-BC72-0C6EAF7682D1}" destId="{97ACC9BA-9F46-4D87-A5F9-73A00B91F0B4}" srcOrd="1" destOrd="0" presId="urn:microsoft.com/office/officeart/2005/8/layout/list1"/>
    <dgm:cxn modelId="{C25AB98B-47F4-40A9-BDB1-F6A38CE5B717}" type="presParOf" srcId="{C3A25B68-3124-4F29-9BA4-D5E19D6E9253}" destId="{A71C8845-EDF9-44BF-BA81-250233491996}" srcOrd="9" destOrd="0" presId="urn:microsoft.com/office/officeart/2005/8/layout/list1"/>
    <dgm:cxn modelId="{E17AF520-31E2-489F-B883-B8C129D6C8B6}" type="presParOf" srcId="{C3A25B68-3124-4F29-9BA4-D5E19D6E9253}" destId="{99DE608B-0E4A-430B-A9AC-621DC4934BDE}" srcOrd="10" destOrd="0" presId="urn:microsoft.com/office/officeart/2005/8/layout/list1"/>
    <dgm:cxn modelId="{870F26E6-C83E-44AA-BECF-982A41271D95}" type="presParOf" srcId="{C3A25B68-3124-4F29-9BA4-D5E19D6E9253}" destId="{88AFD7EE-A2BE-403F-80FC-F748FCA6736A}" srcOrd="11" destOrd="0" presId="urn:microsoft.com/office/officeart/2005/8/layout/list1"/>
    <dgm:cxn modelId="{D97A2324-EA2D-4660-9957-CC587C431617}" type="presParOf" srcId="{C3A25B68-3124-4F29-9BA4-D5E19D6E9253}" destId="{E58ADEF6-F8A0-4993-A624-9F67A6D5B618}" srcOrd="12" destOrd="0" presId="urn:microsoft.com/office/officeart/2005/8/layout/list1"/>
    <dgm:cxn modelId="{3DAFA6FD-E428-41B4-A242-F0F33318FB41}" type="presParOf" srcId="{E58ADEF6-F8A0-4993-A624-9F67A6D5B618}" destId="{4CCAA57C-0A00-4D36-AAF6-17C9AEABA63E}" srcOrd="0" destOrd="0" presId="urn:microsoft.com/office/officeart/2005/8/layout/list1"/>
    <dgm:cxn modelId="{515CBED5-C2CC-4D43-B23E-2ABEA30816C1}" type="presParOf" srcId="{E58ADEF6-F8A0-4993-A624-9F67A6D5B618}" destId="{A6332A6D-3A6F-4A23-B60E-7A48305C0CB5}" srcOrd="1" destOrd="0" presId="urn:microsoft.com/office/officeart/2005/8/layout/list1"/>
    <dgm:cxn modelId="{463FAC69-C049-4421-8AAC-8A93834500E6}" type="presParOf" srcId="{C3A25B68-3124-4F29-9BA4-D5E19D6E9253}" destId="{396BEEEC-5A7F-4103-92DD-AABACB9CB498}" srcOrd="13" destOrd="0" presId="urn:microsoft.com/office/officeart/2005/8/layout/list1"/>
    <dgm:cxn modelId="{2EDB4371-77B1-4EFE-8B07-7C802D07CD0C}" type="presParOf" srcId="{C3A25B68-3124-4F29-9BA4-D5E19D6E9253}" destId="{01F277B4-33E6-4CFC-BE4F-DA530E855589}" srcOrd="14" destOrd="0" presId="urn:microsoft.com/office/officeart/2005/8/layout/list1"/>
    <dgm:cxn modelId="{88DA2CF3-3A98-453E-A4FD-8D50D1273887}" type="presParOf" srcId="{C3A25B68-3124-4F29-9BA4-D5E19D6E9253}" destId="{0E0162ED-3601-4AE6-969E-10D9136CF56E}" srcOrd="15" destOrd="0" presId="urn:microsoft.com/office/officeart/2005/8/layout/list1"/>
    <dgm:cxn modelId="{7B132D96-C998-41D7-A533-AA333C5353C5}" type="presParOf" srcId="{C3A25B68-3124-4F29-9BA4-D5E19D6E9253}" destId="{0409F302-C2F8-4045-8FC8-F0B4E5075434}" srcOrd="16" destOrd="0" presId="urn:microsoft.com/office/officeart/2005/8/layout/list1"/>
    <dgm:cxn modelId="{BF787274-0B81-4C34-BC9A-5B13EDA86DB9}" type="presParOf" srcId="{0409F302-C2F8-4045-8FC8-F0B4E5075434}" destId="{CBA9B386-E47D-46FA-BBFF-C1E2C07B5421}" srcOrd="0" destOrd="0" presId="urn:microsoft.com/office/officeart/2005/8/layout/list1"/>
    <dgm:cxn modelId="{E24C9900-A7EA-4D42-8875-4DF509204FFE}" type="presParOf" srcId="{0409F302-C2F8-4045-8FC8-F0B4E5075434}" destId="{1657A7CD-E7C2-442B-BC96-BB78C2F46362}" srcOrd="1" destOrd="0" presId="urn:microsoft.com/office/officeart/2005/8/layout/list1"/>
    <dgm:cxn modelId="{D0D7BF52-42CC-4D28-ABA5-334FAB209425}" type="presParOf" srcId="{C3A25B68-3124-4F29-9BA4-D5E19D6E9253}" destId="{D6D1F8F4-1D5E-46AA-8A11-6AB3ECB7B327}" srcOrd="17" destOrd="0" presId="urn:microsoft.com/office/officeart/2005/8/layout/list1"/>
    <dgm:cxn modelId="{7FAAF4C7-D943-49FC-9E14-B73A8082E89B}" type="presParOf" srcId="{C3A25B68-3124-4F29-9BA4-D5E19D6E9253}" destId="{95879C6E-A920-412F-85E2-4ED371DE5C3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7AAC9-B611-4465-A5D8-5B0C088540B7}">
      <dsp:nvSpPr>
        <dsp:cNvPr id="0" name=""/>
        <dsp:cNvSpPr/>
      </dsp:nvSpPr>
      <dsp:spPr>
        <a:xfrm>
          <a:off x="0" y="284442"/>
          <a:ext cx="10058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4CE8E6-ED43-43E5-8BAD-7FA5BF9DCE62}">
      <dsp:nvSpPr>
        <dsp:cNvPr id="0" name=""/>
        <dsp:cNvSpPr/>
      </dsp:nvSpPr>
      <dsp:spPr>
        <a:xfrm>
          <a:off x="502920" y="18762"/>
          <a:ext cx="7040880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Ανάγκη παροχής κινήτρων ενεργητικής εμπλοκής των αποφοίτων </a:t>
          </a:r>
          <a:endParaRPr lang="en-GB" sz="1800" kern="1200" dirty="0"/>
        </a:p>
      </dsp:txBody>
      <dsp:txXfrm>
        <a:off x="528859" y="44701"/>
        <a:ext cx="6989002" cy="479482"/>
      </dsp:txXfrm>
    </dsp:sp>
    <dsp:sp modelId="{F323181E-DC15-4A51-905F-B199417FED00}">
      <dsp:nvSpPr>
        <dsp:cNvPr id="0" name=""/>
        <dsp:cNvSpPr/>
      </dsp:nvSpPr>
      <dsp:spPr>
        <a:xfrm>
          <a:off x="0" y="1100922"/>
          <a:ext cx="10058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63330-1536-4391-8717-0176F292F03D}">
      <dsp:nvSpPr>
        <dsp:cNvPr id="0" name=""/>
        <dsp:cNvSpPr/>
      </dsp:nvSpPr>
      <dsp:spPr>
        <a:xfrm>
          <a:off x="502920" y="835242"/>
          <a:ext cx="7040880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Ανάγκη εμπλοκής περισσοτέρων Α.Ε.Ι. σε μια τέτοια διαδικασία</a:t>
          </a:r>
          <a:endParaRPr lang="en-GB" sz="1800" kern="1200" dirty="0"/>
        </a:p>
      </dsp:txBody>
      <dsp:txXfrm>
        <a:off x="528859" y="861181"/>
        <a:ext cx="6989002" cy="479482"/>
      </dsp:txXfrm>
    </dsp:sp>
    <dsp:sp modelId="{99DE608B-0E4A-430B-A9AC-621DC4934BDE}">
      <dsp:nvSpPr>
        <dsp:cNvPr id="0" name=""/>
        <dsp:cNvSpPr/>
      </dsp:nvSpPr>
      <dsp:spPr>
        <a:xfrm>
          <a:off x="0" y="1917402"/>
          <a:ext cx="10058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ACC9BA-9F46-4D87-A5F9-73A00B91F0B4}">
      <dsp:nvSpPr>
        <dsp:cNvPr id="0" name=""/>
        <dsp:cNvSpPr/>
      </dsp:nvSpPr>
      <dsp:spPr>
        <a:xfrm>
          <a:off x="502920" y="1651722"/>
          <a:ext cx="7040880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Διασφάλιση όρων βιωσιμότητας</a:t>
          </a:r>
          <a:endParaRPr lang="en-GB" sz="1800" kern="1200" dirty="0"/>
        </a:p>
      </dsp:txBody>
      <dsp:txXfrm>
        <a:off x="528859" y="1677661"/>
        <a:ext cx="6989002" cy="479482"/>
      </dsp:txXfrm>
    </dsp:sp>
    <dsp:sp modelId="{01F277B4-33E6-4CFC-BE4F-DA530E855589}">
      <dsp:nvSpPr>
        <dsp:cNvPr id="0" name=""/>
        <dsp:cNvSpPr/>
      </dsp:nvSpPr>
      <dsp:spPr>
        <a:xfrm>
          <a:off x="0" y="2733882"/>
          <a:ext cx="10058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332A6D-3A6F-4A23-B60E-7A48305C0CB5}">
      <dsp:nvSpPr>
        <dsp:cNvPr id="0" name=""/>
        <dsp:cNvSpPr/>
      </dsp:nvSpPr>
      <dsp:spPr>
        <a:xfrm>
          <a:off x="502920" y="2468202"/>
          <a:ext cx="7040880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Διασύνδεση με υφιστάμενες δομές κοινωνικής δικτύωσης </a:t>
          </a:r>
          <a:endParaRPr lang="en-GB" sz="1800" kern="1200" dirty="0"/>
        </a:p>
      </dsp:txBody>
      <dsp:txXfrm>
        <a:off x="528859" y="2494141"/>
        <a:ext cx="6989002" cy="479482"/>
      </dsp:txXfrm>
    </dsp:sp>
    <dsp:sp modelId="{95879C6E-A920-412F-85E2-4ED371DE5C3A}">
      <dsp:nvSpPr>
        <dsp:cNvPr id="0" name=""/>
        <dsp:cNvSpPr/>
      </dsp:nvSpPr>
      <dsp:spPr>
        <a:xfrm>
          <a:off x="0" y="3550362"/>
          <a:ext cx="10058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7A7CD-E7C2-442B-BC96-BB78C2F46362}">
      <dsp:nvSpPr>
        <dsp:cNvPr id="0" name=""/>
        <dsp:cNvSpPr/>
      </dsp:nvSpPr>
      <dsp:spPr>
        <a:xfrm>
          <a:off x="502920" y="3284682"/>
          <a:ext cx="7040880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Ενίσχυση των μηχανισμών </a:t>
          </a:r>
          <a:r>
            <a:rPr lang="el-GR" sz="1800" kern="1200" dirty="0" err="1"/>
            <a:t>ιχνηλάτησης</a:t>
          </a:r>
          <a:r>
            <a:rPr lang="el-GR" sz="1800" kern="1200" dirty="0"/>
            <a:t> </a:t>
          </a:r>
          <a:endParaRPr lang="en-GB" sz="1800" kern="1200" dirty="0"/>
        </a:p>
      </dsp:txBody>
      <dsp:txXfrm>
        <a:off x="528859" y="3310621"/>
        <a:ext cx="698900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381F2-4FCD-4F52-8D04-CF536AF01DE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C968E-2BF3-4CB4-A4A5-8EE8AF7D3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483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C968E-2BF3-4CB4-A4A5-8EE8AF7D30F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123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00B1567F-C935-B848-BFED-680074CE3023}"/>
              </a:ext>
            </a:extLst>
          </p:cNvPr>
          <p:cNvSpPr txBox="1">
            <a:spLocks/>
          </p:cNvSpPr>
          <p:nvPr userDrawn="1"/>
        </p:nvSpPr>
        <p:spPr>
          <a:xfrm>
            <a:off x="8303523" y="1087633"/>
            <a:ext cx="3608061" cy="487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1400" dirty="0">
                <a:solidFill>
                  <a:srgbClr val="002060"/>
                </a:solidFill>
              </a:rPr>
              <a:t> </a:t>
            </a:r>
            <a:endParaRPr lang="lt-LT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2886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0E2469FF-9242-B847-A4D3-FC89C869666F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153691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1A5283D8-2F58-AE48-B643-7FDE5598914D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233701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884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>
            <a:extLst>
              <a:ext uri="{FF2B5EF4-FFF2-40B4-BE49-F238E27FC236}">
                <a16:creationId xmlns:a16="http://schemas.microsoft.com/office/drawing/2014/main" id="{583C6BE7-0F6D-144F-BC06-9EA1B1C7AF79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126489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2AB14CA8-4362-7548-BFEC-AD24D3F14AAB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367480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DE1949F3-1A61-C34F-811B-532295AD64F5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1879830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4043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4BE323A1-E309-644F-84FB-D986664C0990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9076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11 Νοε 2020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36AE65F3-4216-7847-B7A3-DBEC1FEB47BE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</p:spTree>
    <p:extLst>
      <p:ext uri="{BB962C8B-B14F-4D97-AF65-F5344CB8AC3E}">
        <p14:creationId xmlns:p14="http://schemas.microsoft.com/office/powerpoint/2010/main" val="57759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9A2E6AE6-E340-C14A-8325-3472BBB4FE6F}"/>
              </a:ext>
            </a:extLst>
          </p:cNvPr>
          <p:cNvSpPr txBox="1"/>
          <p:nvPr userDrawn="1"/>
        </p:nvSpPr>
        <p:spPr>
          <a:xfrm>
            <a:off x="5852160" y="6457890"/>
            <a:ext cx="624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dirty="0" err="1">
                <a:solidFill>
                  <a:schemeClr val="bg1"/>
                </a:solidFill>
              </a:rPr>
              <a:t>Kick-off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Meeting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in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  <a:r>
              <a:rPr lang="lt-LT" sz="2000" dirty="0" err="1">
                <a:solidFill>
                  <a:schemeClr val="bg1"/>
                </a:solidFill>
              </a:rPr>
              <a:t>Furth</a:t>
            </a:r>
            <a:r>
              <a:rPr lang="lt-LT" sz="2000" dirty="0">
                <a:solidFill>
                  <a:schemeClr val="bg1"/>
                </a:solidFill>
              </a:rPr>
              <a:t> (Germany),  18-12-2018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682714-110E-2B48-A0F6-42C36658D391}"/>
              </a:ext>
            </a:extLst>
          </p:cNvPr>
          <p:cNvSpPr txBox="1">
            <a:spLocks/>
          </p:cNvSpPr>
          <p:nvPr userDrawn="1"/>
        </p:nvSpPr>
        <p:spPr>
          <a:xfrm>
            <a:off x="8303523" y="1087633"/>
            <a:ext cx="3608061" cy="487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1400" dirty="0">
                <a:solidFill>
                  <a:srgbClr val="002060"/>
                </a:solidFill>
              </a:rPr>
              <a:t> </a:t>
            </a:r>
            <a:endParaRPr lang="lt-LT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591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91136D-0959-4A5B-83DF-A74A993132ED}" type="slidenum">
              <a:rPr lang="lt-LT" smtClean="0"/>
              <a:t>‹#›</a:t>
            </a:fld>
            <a:endParaRPr lang="lt-L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821ACE93-8A2B-7B4C-9BAC-B9BA875C1A0F}"/>
              </a:ext>
            </a:extLst>
          </p:cNvPr>
          <p:cNvSpPr txBox="1">
            <a:spLocks/>
          </p:cNvSpPr>
          <p:nvPr userDrawn="1"/>
        </p:nvSpPr>
        <p:spPr>
          <a:xfrm>
            <a:off x="8508989" y="900854"/>
            <a:ext cx="3608061" cy="487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400" b="1" dirty="0">
                <a:solidFill>
                  <a:srgbClr val="002060"/>
                </a:solidFill>
              </a:rPr>
              <a:t>Automatic System </a:t>
            </a:r>
            <a:r>
              <a:rPr lang="es-ES" sz="1400" b="1" dirty="0" err="1">
                <a:solidFill>
                  <a:srgbClr val="002060"/>
                </a:solidFill>
              </a:rPr>
              <a:t>for</a:t>
            </a:r>
            <a:r>
              <a:rPr lang="es-ES" sz="1400" b="1" dirty="0">
                <a:solidFill>
                  <a:srgbClr val="002060"/>
                </a:solidFill>
              </a:rPr>
              <a:t> Tracking E-</a:t>
            </a:r>
            <a:r>
              <a:rPr lang="es-ES" sz="1400" b="1" dirty="0" err="1">
                <a:solidFill>
                  <a:srgbClr val="002060"/>
                </a:solidFill>
              </a:rPr>
              <a:t>Learners</a:t>
            </a:r>
            <a:r>
              <a:rPr lang="es-ES" sz="1400" b="1" dirty="0">
                <a:solidFill>
                  <a:srgbClr val="002060"/>
                </a:solidFill>
              </a:rPr>
              <a:t> </a:t>
            </a:r>
            <a:r>
              <a:rPr lang="lt-LT" sz="1400" b="1" dirty="0">
                <a:solidFill>
                  <a:srgbClr val="002060"/>
                </a:solidFill>
              </a:rPr>
              <a:t> (ASTRE)</a:t>
            </a:r>
          </a:p>
          <a:p>
            <a:r>
              <a:rPr lang="lt-LT" sz="1400" dirty="0">
                <a:solidFill>
                  <a:srgbClr val="002060"/>
                </a:solidFill>
              </a:rPr>
              <a:t>Project:  2019-1-ES01-KA204-065644 </a:t>
            </a:r>
            <a:endParaRPr lang="lt-LT" sz="1400" dirty="0">
              <a:latin typeface="+mn-lt"/>
            </a:endParaRPr>
          </a:p>
        </p:txBody>
      </p:sp>
      <p:pic>
        <p:nvPicPr>
          <p:cNvPr id="13" name="Picture 1" descr="Description: \\yellow.smpf.local\Fondas\02.Veikla\07.Renginiai\Renginiu bylos\2015\5R78 KA2 Start-up\002 Papildomos medziagos rengimas\PRAKTINIS VADOVAS DOTACIJU GAVEJAMS\Praktinio vadovo priedai\17 priedas. EU veliava_funded.jpg">
            <a:extLst>
              <a:ext uri="{FF2B5EF4-FFF2-40B4-BE49-F238E27FC236}">
                <a16:creationId xmlns:a16="http://schemas.microsoft.com/office/drawing/2014/main" id="{842947C3-F993-E545-AC97-995A860685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6" y="232354"/>
            <a:ext cx="2460654" cy="5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1CF947F-8913-9B49-B5F8-C68DB109185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962" y="44420"/>
            <a:ext cx="1934991" cy="829282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8267F9C6-56FB-45B1-B647-23995F71839E}"/>
              </a:ext>
            </a:extLst>
          </p:cNvPr>
          <p:cNvSpPr txBox="1"/>
          <p:nvPr userDrawn="1"/>
        </p:nvSpPr>
        <p:spPr>
          <a:xfrm>
            <a:off x="3510608" y="6426695"/>
            <a:ext cx="5332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solidFill>
                  <a:schemeClr val="bg1"/>
                </a:solidFill>
              </a:rPr>
              <a:t>2ο Διακρατικό Διαδικτυακό Συνέδριο </a:t>
            </a:r>
            <a:r>
              <a:rPr lang="en-GB" sz="1600" dirty="0">
                <a:solidFill>
                  <a:schemeClr val="bg1"/>
                </a:solidFill>
              </a:rPr>
              <a:t>“Discuss Learning 2020”</a:t>
            </a:r>
            <a:endParaRPr lang="lt-L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39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apkostas@aegean.gr" TargetMode="External"/><Relationship Id="rId2" Type="http://schemas.openxmlformats.org/officeDocument/2006/relationships/hyperlink" Target="mailto:dgavalas@aegean.g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edivim.aegean.gr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035" y="1938527"/>
            <a:ext cx="11838432" cy="1738121"/>
          </a:xfrm>
        </p:spPr>
        <p:txBody>
          <a:bodyPr>
            <a:noAutofit/>
          </a:bodyPr>
          <a:lstStyle/>
          <a:p>
            <a:pPr algn="ctr"/>
            <a:r>
              <a:rPr lang="el-GR" sz="4400" dirty="0">
                <a:solidFill>
                  <a:srgbClr val="002060"/>
                </a:solidFill>
                <a:latin typeface="+mn-lt"/>
              </a:rPr>
              <a:t>Η Έρευνα </a:t>
            </a:r>
            <a:r>
              <a:rPr lang="el-GR" sz="4400" dirty="0" err="1">
                <a:solidFill>
                  <a:srgbClr val="002060"/>
                </a:solidFill>
                <a:latin typeface="+mn-lt"/>
              </a:rPr>
              <a:t>Ιχνηλάτησης</a:t>
            </a:r>
            <a:r>
              <a:rPr lang="el-GR" sz="4400" dirty="0">
                <a:solidFill>
                  <a:srgbClr val="002060"/>
                </a:solidFill>
                <a:latin typeface="+mn-lt"/>
              </a:rPr>
              <a:t> Αποφοίτων στο Κ.Ε.ΔΙ.ΒΙ.Μ. του Πανεπιστημίου Αιγαίου</a:t>
            </a:r>
            <a:r>
              <a:rPr lang="lt-LT" sz="4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l-GR" sz="4400" dirty="0">
                <a:solidFill>
                  <a:srgbClr val="002060"/>
                </a:solidFill>
                <a:latin typeface="+mn-lt"/>
              </a:rPr>
              <a:t>- το Έργο </a:t>
            </a:r>
            <a:r>
              <a:rPr lang="lt-LT" sz="4400" dirty="0">
                <a:solidFill>
                  <a:srgbClr val="002060"/>
                </a:solidFill>
                <a:latin typeface="+mn-lt"/>
              </a:rPr>
              <a:t>ASTRE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877" y="4555044"/>
            <a:ext cx="5634124" cy="1666875"/>
          </a:xfrm>
        </p:spPr>
        <p:txBody>
          <a:bodyPr>
            <a:normAutofit/>
          </a:bodyPr>
          <a:lstStyle/>
          <a:p>
            <a:pPr algn="ctr"/>
            <a:r>
              <a:rPr lang="el-GR" sz="2000" b="1" dirty="0">
                <a:solidFill>
                  <a:srgbClr val="002060"/>
                </a:solidFill>
                <a:latin typeface="+mn-lt"/>
              </a:rPr>
              <a:t>Δρ. Δαμιανός Γαβαλάς</a:t>
            </a:r>
            <a:br>
              <a:rPr lang="el-GR" sz="2000" dirty="0">
                <a:solidFill>
                  <a:srgbClr val="002060"/>
                </a:solidFill>
                <a:latin typeface="+mn-lt"/>
              </a:rPr>
            </a:br>
            <a:r>
              <a:rPr lang="el-GR" sz="1800" dirty="0">
                <a:solidFill>
                  <a:srgbClr val="002060"/>
                </a:solidFill>
                <a:latin typeface="+mn-lt"/>
              </a:rPr>
              <a:t>Καθηγητής, Πρόεδρος Τμήματος Μηχανικών Σχεδίασης Προϊόντων &amp; Συστημάτων, Πανεπιστήμιο Αιγαίου</a:t>
            </a:r>
            <a:endParaRPr lang="el-GR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923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lt-L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</a:t>
            </a:r>
            <a:endParaRPr kumimoji="0" lang="lt-LT" altLang="lt-L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2AB8F-4DD5-48BE-B741-7E640D82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1FB4D8B-21B5-4CE2-9AB5-D85D0CAF3B7A}"/>
              </a:ext>
            </a:extLst>
          </p:cNvPr>
          <p:cNvSpPr txBox="1">
            <a:spLocks/>
          </p:cNvSpPr>
          <p:nvPr/>
        </p:nvSpPr>
        <p:spPr>
          <a:xfrm>
            <a:off x="6095999" y="4555043"/>
            <a:ext cx="5634124" cy="1666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none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2000" b="1" dirty="0">
                <a:solidFill>
                  <a:srgbClr val="002060"/>
                </a:solidFill>
                <a:latin typeface="+mn-lt"/>
              </a:rPr>
              <a:t>Δρ. Απόστολος Κώστας</a:t>
            </a:r>
            <a:br>
              <a:rPr lang="el-GR" sz="2000" b="1" dirty="0">
                <a:solidFill>
                  <a:srgbClr val="002060"/>
                </a:solidFill>
                <a:latin typeface="+mn-lt"/>
              </a:rPr>
            </a:br>
            <a:r>
              <a:rPr lang="el-GR" sz="1800" dirty="0">
                <a:solidFill>
                  <a:srgbClr val="002060"/>
                </a:solidFill>
                <a:latin typeface="+mn-lt"/>
              </a:rPr>
              <a:t>Διευθυντής Κέντρου Επιμόρφωσης και Δια Βίου Μάθησης, Πανεπιστήμιο Αιγαίου </a:t>
            </a:r>
            <a:endParaRPr lang="el-GR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6D4FBC-DACB-4C3C-B522-2F0D603D2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89076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E47EA-FFC3-468A-94B8-3C453AD59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MOOC</a:t>
            </a:r>
            <a:r>
              <a:rPr lang="el-GR" dirty="0"/>
              <a:t>/</a:t>
            </a:r>
            <a:r>
              <a:rPr lang="en-GB" dirty="0"/>
              <a:t>eLearning </a:t>
            </a:r>
            <a:r>
              <a:rPr lang="el-GR" dirty="0"/>
              <a:t>στην Ελλάδα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F7D38-F743-4A5A-87AD-1D35CF468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Μικρή σχετικά ανάπτυξη των </a:t>
            </a:r>
            <a:r>
              <a:rPr lang="en-GB" sz="2400" dirty="0"/>
              <a:t>MOOCs </a:t>
            </a:r>
            <a:r>
              <a:rPr lang="el-GR" sz="2400" dirty="0"/>
              <a:t>στην Ελλάδα </a:t>
            </a:r>
            <a:endParaRPr lang="en-GB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2</a:t>
            </a:r>
            <a:r>
              <a:rPr lang="en-GB" sz="2400" dirty="0"/>
              <a:t> </a:t>
            </a:r>
            <a:r>
              <a:rPr lang="el-GR" sz="2400" dirty="0"/>
              <a:t>βασικοί </a:t>
            </a:r>
            <a:r>
              <a:rPr lang="el-GR" sz="2400" dirty="0" err="1"/>
              <a:t>πάροχοι</a:t>
            </a:r>
            <a:r>
              <a:rPr lang="el-GR" sz="2400" dirty="0"/>
              <a:t> </a:t>
            </a:r>
            <a:r>
              <a:rPr lang="en-GB" sz="2400" dirty="0"/>
              <a:t>MOOCs</a:t>
            </a:r>
            <a:r>
              <a:rPr lang="el-GR" sz="2400" dirty="0"/>
              <a:t> στην Ελλάδα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sz="2400" dirty="0"/>
              <a:t> 1 Κεντρικό Αποθετήριο Ψηφιακών Ανοικτών Ακαδημαϊκών Μαθημάτων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«Υβριδικές» προσπάθειες</a:t>
            </a:r>
            <a:endParaRPr lang="en-GB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>
                <a:solidFill>
                  <a:srgbClr val="C00000"/>
                </a:solidFill>
              </a:rPr>
              <a:t>Αλλά.. ραγδαία ανάπτυξη των προγραμμάτων Δια Βίου Μάθησης μέσω </a:t>
            </a:r>
            <a:r>
              <a:rPr lang="en-GB" sz="2400" dirty="0">
                <a:solidFill>
                  <a:srgbClr val="C00000"/>
                </a:solidFill>
              </a:rPr>
              <a:t>e-Learning </a:t>
            </a:r>
            <a:r>
              <a:rPr lang="el-GR" sz="2400" dirty="0">
                <a:solidFill>
                  <a:srgbClr val="C00000"/>
                </a:solidFill>
              </a:rPr>
              <a:t>την τελευταία δεκαετία</a:t>
            </a:r>
            <a:endParaRPr lang="en-GB" sz="24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15 </a:t>
            </a:r>
            <a:r>
              <a:rPr lang="el-GR" sz="2400" dirty="0" err="1"/>
              <a:t>πάροχοι</a:t>
            </a:r>
            <a:r>
              <a:rPr lang="el-GR" sz="2400" dirty="0"/>
              <a:t> επιμορφωτικών προγραμμάτων/μαθημάτων μέσω </a:t>
            </a:r>
            <a:r>
              <a:rPr lang="en-GB" sz="2400" dirty="0"/>
              <a:t>Online </a:t>
            </a:r>
            <a:r>
              <a:rPr lang="el-GR" sz="2400" dirty="0"/>
              <a:t>Εξ Αποστάσεως Εκπαίδευσης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CACEF-64F5-4D7D-B611-B11EEF997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328375-2D42-4EF2-A279-2065978D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86088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Ωφελούμενοι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11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3830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b="1" i="0" dirty="0">
                <a:solidFill>
                  <a:srgbClr val="333333"/>
                </a:solidFill>
                <a:effectLst/>
                <a:latin typeface="Libre Franklin"/>
              </a:rPr>
              <a:t>ΠΑΡΟΧΟΙ MOOC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Ενδυνάμωση μέσω δεδομένων για τις καριέρες και τα μαθησιακά μονοπάτια των </a:t>
            </a:r>
            <a:r>
              <a:rPr lang="el-GR" sz="2000" i="0" dirty="0" err="1">
                <a:solidFill>
                  <a:srgbClr val="333333"/>
                </a:solidFill>
                <a:effectLst/>
                <a:latin typeface="Libre Franklin"/>
              </a:rPr>
              <a:t>επιμορφούμενων</a:t>
            </a: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 και πληροφοριών για τις ικανότητες που χρειάζονται στην αγορά εργασίας.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Χρήση </a:t>
            </a:r>
            <a:r>
              <a:rPr lang="el-GR" sz="2000" dirty="0">
                <a:solidFill>
                  <a:srgbClr val="333333"/>
                </a:solidFill>
                <a:latin typeface="Libre Franklin"/>
              </a:rPr>
              <a:t>έγκυρων </a:t>
            </a: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δεδομένων για τον σχεδιασμό νέων προγραμμάτων και υποστηρικτικών υπηρεσιών.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Διαδικασίες λήψης αποφάσεων βασισμένων σε απτά στοιχεία για βελ</a:t>
            </a:r>
            <a:r>
              <a:rPr lang="el-GR" sz="2000" dirty="0">
                <a:solidFill>
                  <a:srgbClr val="333333"/>
                </a:solidFill>
                <a:latin typeface="Libre Franklin"/>
              </a:rPr>
              <a:t>τίωση του επιπέδου ποιότητας των οργανισμών.</a:t>
            </a:r>
            <a:endParaRPr lang="el-GR" sz="2000" i="0" dirty="0">
              <a:solidFill>
                <a:srgbClr val="333333"/>
              </a:solidFill>
              <a:effectLst/>
              <a:latin typeface="Libre Franklin"/>
            </a:endParaRPr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54BE037-C4E7-45F1-9924-86DE75B55E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1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Ωφελούμενοι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12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2445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b="1" i="0" dirty="0">
                <a:solidFill>
                  <a:srgbClr val="333333"/>
                </a:solidFill>
                <a:effectLst/>
                <a:latin typeface="Libre Franklin"/>
              </a:rPr>
              <a:t>ΣΠΟΥΔΑΣΤΕΣ MOOC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Με το ASTRE </a:t>
            </a:r>
            <a:r>
              <a:rPr lang="el-GR" sz="2000" i="0" dirty="0" err="1">
                <a:solidFill>
                  <a:srgbClr val="333333"/>
                </a:solidFill>
                <a:effectLst/>
                <a:latin typeface="Libre Franklin"/>
              </a:rPr>
              <a:t>project</a:t>
            </a: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 οι σπουδαστές MOOC γίνονται σημαντικοί παράγοντες στη διασφάλιση ποιότητας της παροχής MOOC.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Οι σπουδαστές MOOC θα επωφεληθούν από το άνοιγμα νέων MOOC και από τις βελτιώσεις στην ποιότητα και τη σχετικότητα των υφιστάμενων.</a:t>
            </a:r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54BE037-C4E7-45F1-9924-86DE75B55E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6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Ωφελούμενοι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13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1983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b="1" i="0" dirty="0">
                <a:solidFill>
                  <a:srgbClr val="333333"/>
                </a:solidFill>
                <a:effectLst/>
                <a:latin typeface="Libre Franklin"/>
              </a:rPr>
              <a:t>ΕΚΠΑΙΔΕΥΤΙΚΟΙ ΦΟΡΕΙΣ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Το πρόγραμμα θα έχει αντίκτυπο σε εθνικές και περιφερειακές εκπαιδευτικές και διά βίου μάθησης αρχές, διαμορφωτές πολιτικών, ενώσεων και συνδέσμων e-</a:t>
            </a:r>
            <a:r>
              <a:rPr lang="en-GB" sz="2000" i="0" dirty="0">
                <a:solidFill>
                  <a:srgbClr val="333333"/>
                </a:solidFill>
                <a:effectLst/>
                <a:latin typeface="Libre Franklin"/>
              </a:rPr>
              <a:t>L</a:t>
            </a:r>
            <a:r>
              <a:rPr lang="el-GR" sz="2000" i="0" dirty="0" err="1">
                <a:solidFill>
                  <a:srgbClr val="333333"/>
                </a:solidFill>
                <a:effectLst/>
                <a:latin typeface="Libre Franklin"/>
              </a:rPr>
              <a:t>earning</a:t>
            </a:r>
            <a:r>
              <a:rPr lang="el-GR" sz="2000" i="0" dirty="0">
                <a:solidFill>
                  <a:srgbClr val="333333"/>
                </a:solidFill>
                <a:effectLst/>
                <a:latin typeface="Libre Franklin"/>
              </a:rPr>
              <a:t> και παροχών MOOC. </a:t>
            </a:r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54BE037-C4E7-45F1-9924-86DE75B55E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65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Σύστημα </a:t>
            </a:r>
            <a:r>
              <a:rPr lang="el-GR" dirty="0" err="1"/>
              <a:t>Ιχνηλάτησης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14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2805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Υπολογίζει το όφελος και τον αντίκτυπο της παρακολούθησης ηλεκτρονικών μαθημάτων για σπουδαστές διαφόρων κινήτρων και βαθμών ενασχόλησης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 Υποβοηθάει την ποιοτική διασφάλιση και τον στρατηγικό σχεδιασμό των </a:t>
            </a:r>
            <a:r>
              <a:rPr lang="el-GR" sz="2400" i="0" dirty="0" err="1">
                <a:solidFill>
                  <a:srgbClr val="333333"/>
                </a:solidFill>
                <a:effectLst/>
                <a:latin typeface="Libre Franklin"/>
              </a:rPr>
              <a:t>πάροχων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 MOOC</a:t>
            </a:r>
            <a:endParaRPr lang="en-GB" sz="2000" dirty="0"/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01E7649-C47B-4FC7-B63C-6051FA942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</p:spPr>
      </p:pic>
    </p:spTree>
    <p:extLst>
      <p:ext uri="{BB962C8B-B14F-4D97-AF65-F5344CB8AC3E}">
        <p14:creationId xmlns:p14="http://schemas.microsoft.com/office/powerpoint/2010/main" val="2522642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Ποσοτικοί Δείκτες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15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3913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Προσωπικά και κοινωνικό-οικονομικά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 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στοιχεία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 </a:t>
            </a:r>
            <a:endParaRPr lang="el-GR" sz="2400" i="0" dirty="0">
              <a:solidFill>
                <a:srgbClr val="333333"/>
              </a:solidFill>
              <a:effectLst/>
              <a:latin typeface="Libre Franklin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>
                <a:solidFill>
                  <a:srgbClr val="333333"/>
                </a:solidFill>
                <a:latin typeface="Libre Franklin"/>
              </a:rPr>
              <a:t>Μ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αθησιακή πορεία</a:t>
            </a:r>
            <a:r>
              <a:rPr lang="el-GR" sz="2400" dirty="0">
                <a:solidFill>
                  <a:srgbClr val="333333"/>
                </a:solidFill>
                <a:latin typeface="Libre Franklin"/>
              </a:rPr>
              <a:t> και 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πιστοποιήσεις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>
                <a:solidFill>
                  <a:srgbClr val="333333"/>
                </a:solidFill>
                <a:latin typeface="Libre Franklin"/>
              </a:rPr>
              <a:t>Θ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έματα που σχετίζονται με τα 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MOOCs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 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(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γνωστικό πεδίο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, 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ώρες επιμόρφωσης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,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 τύπος</a:t>
            </a:r>
            <a:r>
              <a:rPr lang="el-GR" sz="2400" dirty="0">
                <a:solidFill>
                  <a:srgbClr val="333333"/>
                </a:solidFill>
                <a:latin typeface="Libre Franklin"/>
              </a:rPr>
              <a:t> πιστοποιητικού, </a:t>
            </a:r>
            <a:r>
              <a:rPr lang="el-GR" sz="2400" dirty="0" err="1">
                <a:solidFill>
                  <a:srgbClr val="333333"/>
                </a:solidFill>
                <a:latin typeface="Libre Franklin"/>
              </a:rPr>
              <a:t>κ.λ.π</a:t>
            </a:r>
            <a:r>
              <a:rPr lang="el-GR" sz="2400" dirty="0">
                <a:solidFill>
                  <a:srgbClr val="333333"/>
                </a:solidFill>
                <a:latin typeface="Libre Franklin"/>
              </a:rPr>
              <a:t>.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)</a:t>
            </a:r>
            <a:endParaRPr lang="el-GR" sz="2400" i="0" dirty="0">
              <a:solidFill>
                <a:srgbClr val="333333"/>
              </a:solidFill>
              <a:effectLst/>
              <a:latin typeface="Libre Franklin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Εργασιακή/γεωγραφική κινητικότητα</a:t>
            </a:r>
            <a:endParaRPr lang="el-GR" sz="2400" dirty="0">
              <a:solidFill>
                <a:srgbClr val="333333"/>
              </a:solidFill>
              <a:latin typeface="Libre Franklin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Εργασιακό 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status</a:t>
            </a: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, πληροφορίες για την τρέχουσα εργασία </a:t>
            </a:r>
            <a:endParaRPr lang="en-GB" sz="2400" i="0" dirty="0">
              <a:solidFill>
                <a:srgbClr val="333333"/>
              </a:solidFill>
              <a:effectLst/>
              <a:latin typeface="Libre Franklin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Επιπλ</a:t>
            </a:r>
            <a:r>
              <a:rPr lang="el-GR" sz="2400" dirty="0">
                <a:solidFill>
                  <a:srgbClr val="333333"/>
                </a:solidFill>
                <a:latin typeface="Libre Franklin"/>
              </a:rPr>
              <a:t>έον εκπαίδευση, επιμόρφωση, κατάρτιση</a:t>
            </a:r>
            <a:endParaRPr lang="el-GR" sz="2400" i="0" dirty="0">
              <a:solidFill>
                <a:srgbClr val="333333"/>
              </a:solidFill>
              <a:effectLst/>
              <a:latin typeface="Libre Franklin"/>
            </a:endParaRPr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01E7649-C47B-4FC7-B63C-6051FA942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</p:spPr>
      </p:pic>
    </p:spTree>
    <p:extLst>
      <p:ext uri="{BB962C8B-B14F-4D97-AF65-F5344CB8AC3E}">
        <p14:creationId xmlns:p14="http://schemas.microsoft.com/office/powerpoint/2010/main" val="3192319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Ποιοτικοί Δείκτες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16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47237" y="2002148"/>
            <a:ext cx="8686800" cy="2805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Κίνητρα παρακολούθησης του συγκεκριμένου </a:t>
            </a:r>
            <a:r>
              <a:rPr lang="en-GB" sz="2400" i="0" dirty="0">
                <a:solidFill>
                  <a:srgbClr val="333333"/>
                </a:solidFill>
                <a:effectLst/>
                <a:latin typeface="Libre Franklin"/>
              </a:rPr>
              <a:t>MOOC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>
                <a:solidFill>
                  <a:srgbClr val="333333"/>
                </a:solidFill>
                <a:latin typeface="Libre Franklin"/>
              </a:rPr>
              <a:t>Σχέση μεταξύ </a:t>
            </a:r>
            <a:r>
              <a:rPr lang="en-GB" sz="2400" dirty="0">
                <a:solidFill>
                  <a:srgbClr val="333333"/>
                </a:solidFill>
                <a:latin typeface="Libre Franklin"/>
              </a:rPr>
              <a:t>MOOC </a:t>
            </a:r>
            <a:r>
              <a:rPr lang="el-GR" sz="2400" dirty="0">
                <a:solidFill>
                  <a:srgbClr val="333333"/>
                </a:solidFill>
                <a:latin typeface="Libre Franklin"/>
              </a:rPr>
              <a:t>και προσωπικών προσδοκιών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>
                <a:solidFill>
                  <a:srgbClr val="333333"/>
                </a:solidFill>
                <a:latin typeface="Libre Franklin"/>
              </a:rPr>
              <a:t>Δεξιότητες/ικανότητες που αποκτήθηκαν σε σχέση με αυτές που χρειάζονται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i="0" dirty="0">
                <a:solidFill>
                  <a:srgbClr val="333333"/>
                </a:solidFill>
                <a:effectLst/>
                <a:latin typeface="Libre Franklin"/>
              </a:rPr>
              <a:t>Προσωπικές στάσεις και αντιλήψεις</a:t>
            </a:r>
            <a:endParaRPr lang="en-GB" sz="2400" i="0" dirty="0">
              <a:solidFill>
                <a:srgbClr val="333333"/>
              </a:solidFill>
              <a:effectLst/>
              <a:latin typeface="Libre Franklin"/>
            </a:endParaRPr>
          </a:p>
        </p:txBody>
      </p:sp>
      <p:pic>
        <p:nvPicPr>
          <p:cNvPr id="10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01E7649-C47B-4FC7-B63C-6051FA942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</p:spPr>
      </p:pic>
    </p:spTree>
    <p:extLst>
      <p:ext uri="{BB962C8B-B14F-4D97-AF65-F5344CB8AC3E}">
        <p14:creationId xmlns:p14="http://schemas.microsoft.com/office/powerpoint/2010/main" val="3184440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29590-23DF-4DCA-9737-86DA05AF4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925D7-D342-4F12-9CB0-D309DE799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5915" y="1845733"/>
            <a:ext cx="6836735" cy="448063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l-GR" dirty="0"/>
              <a:t>Αύξηση των αποφοίτων </a:t>
            </a:r>
            <a:r>
              <a:rPr lang="en-GB" dirty="0"/>
              <a:t>MOOC/eLearning </a:t>
            </a:r>
            <a:r>
              <a:rPr lang="el-GR" dirty="0"/>
              <a:t>στην Ελλάδα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dirty="0"/>
              <a:t> Αύξηση των φορέων/</a:t>
            </a:r>
            <a:r>
              <a:rPr lang="el-GR" dirty="0" err="1"/>
              <a:t>πάροχων</a:t>
            </a:r>
            <a:r>
              <a:rPr lang="el-GR" dirty="0"/>
              <a:t> </a:t>
            </a:r>
            <a:r>
              <a:rPr lang="en-GB" dirty="0"/>
              <a:t>Online </a:t>
            </a:r>
            <a:r>
              <a:rPr lang="el-GR" dirty="0"/>
              <a:t>Εξ Αποστάσεως Επιμόρφωσης και Κατάρτισης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dirty="0"/>
              <a:t> Ανάγκη καλύτερης σύνδεσης μεταξύ προσφοράς και ζήτησης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dirty="0"/>
              <a:t> Ανάγκη ενίσχυσης των μηχανισμών ανάλυσης εκπαιδευτικών αναγκών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dirty="0"/>
              <a:t> Χρήση </a:t>
            </a:r>
            <a:r>
              <a:rPr lang="en-GB" dirty="0"/>
              <a:t>Big Data Analytics </a:t>
            </a:r>
            <a:r>
              <a:rPr lang="el-GR" dirty="0"/>
              <a:t>από τους </a:t>
            </a:r>
            <a:r>
              <a:rPr lang="el-GR" dirty="0" err="1"/>
              <a:t>πάροχους</a:t>
            </a:r>
            <a:r>
              <a:rPr lang="el-GR" dirty="0"/>
              <a:t> για βελτίωση της ποιότητας της εκπαίδευσης και των διαδικασιών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dirty="0"/>
              <a:t> Η </a:t>
            </a:r>
            <a:r>
              <a:rPr lang="el-GR" dirty="0" err="1"/>
              <a:t>Ιχνηλάτηση</a:t>
            </a:r>
            <a:r>
              <a:rPr lang="el-GR" dirty="0"/>
              <a:t> και τα </a:t>
            </a:r>
            <a:r>
              <a:rPr lang="en-GB" dirty="0"/>
              <a:t>Alumni </a:t>
            </a:r>
            <a:r>
              <a:rPr lang="el-GR" dirty="0"/>
              <a:t>βασικά εργαλεία προς αυτήν την κατεύθυνση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b="1" dirty="0">
                <a:solidFill>
                  <a:srgbClr val="C00000"/>
                </a:solidFill>
              </a:rPr>
              <a:t> Το έργο </a:t>
            </a:r>
            <a:r>
              <a:rPr lang="en-GB" b="1" dirty="0">
                <a:solidFill>
                  <a:srgbClr val="C00000"/>
                </a:solidFill>
              </a:rPr>
              <a:t>ASTRE </a:t>
            </a:r>
            <a:r>
              <a:rPr lang="el-GR" b="1" dirty="0">
                <a:solidFill>
                  <a:srgbClr val="C00000"/>
                </a:solidFill>
              </a:rPr>
              <a:t>θα προσφέρει τεχνογνωσία και καλές πρακτικές σε αυτό το νέο πλαίσιο αναγκών…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1826C-31D5-4300-B16A-AC409A87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22B324-4CD6-420B-A187-AC7CB5B22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17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83791D-73BC-4E46-880A-9575C09BE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845734"/>
            <a:ext cx="342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30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9ABD3-2623-40B0-BD5C-ECD0E0D95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5242F-A88A-47FF-BD09-AC2F11DCF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418" y="2516531"/>
            <a:ext cx="4489065" cy="2651838"/>
          </a:xfrm>
        </p:spPr>
        <p:txBody>
          <a:bodyPr/>
          <a:lstStyle/>
          <a:p>
            <a:pPr marL="0" indent="0" algn="ctr">
              <a:buNone/>
            </a:pPr>
            <a:r>
              <a:rPr lang="el-GR" sz="2800" dirty="0"/>
              <a:t>Γαβαλάς Δαμιανός</a:t>
            </a:r>
            <a:endParaRPr lang="en-GB" sz="2800" dirty="0"/>
          </a:p>
          <a:p>
            <a:pPr marL="0" indent="0" algn="ctr">
              <a:buNone/>
            </a:pPr>
            <a:r>
              <a:rPr lang="en-GB" dirty="0">
                <a:hlinkClick r:id="rId2"/>
              </a:rPr>
              <a:t>dgavalas@aegean.gr</a:t>
            </a:r>
            <a:r>
              <a:rPr lang="en-GB" dirty="0"/>
              <a:t>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l-GR" sz="2800" dirty="0"/>
              <a:t>Απόστολος Κώστας</a:t>
            </a:r>
          </a:p>
          <a:p>
            <a:pPr marL="0" indent="0" algn="ctr">
              <a:buNone/>
            </a:pPr>
            <a:r>
              <a:rPr lang="en-GB" dirty="0">
                <a:hlinkClick r:id="rId3"/>
              </a:rPr>
              <a:t>apkostas@aegean.gr</a:t>
            </a:r>
            <a:r>
              <a:rPr lang="en-GB" dirty="0"/>
              <a:t> </a:t>
            </a:r>
          </a:p>
          <a:p>
            <a:pPr marL="0" indent="0" algn="ctr">
              <a:buNone/>
            </a:pPr>
            <a:endParaRPr lang="el-GR" dirty="0"/>
          </a:p>
          <a:p>
            <a:pPr marL="0" indent="0" algn="ctr">
              <a:buNone/>
            </a:pPr>
            <a:endParaRPr lang="el-GR" dirty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B1A99-D599-4B10-B278-7F0380390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458AF9-7366-428E-AC5B-AF1399AF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18</a:t>
            </a:fld>
            <a:endParaRPr lang="lt-LT"/>
          </a:p>
        </p:txBody>
      </p:sp>
      <p:pic>
        <p:nvPicPr>
          <p:cNvPr id="2050" name="Picture 2" descr="Μονάδες μέτρησης πληροφορίας και χώρου στους Η/Υ - ppt κατέβασμα">
            <a:extLst>
              <a:ext uri="{FF2B5EF4-FFF2-40B4-BE49-F238E27FC236}">
                <a16:creationId xmlns:a16="http://schemas.microsoft.com/office/drawing/2014/main" id="{E876DE5E-ED92-481C-AFE1-86FED9B5B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43529"/>
            <a:ext cx="5330456" cy="399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939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6F539C3-DAD4-4000-8377-CA9B1612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Άρθρο 48 …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25479D9-66C9-4076-A4CF-2DFC675A4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865568"/>
          </a:xfrm>
        </p:spPr>
        <p:txBody>
          <a:bodyPr/>
          <a:lstStyle/>
          <a:p>
            <a:pPr marL="0" indent="0">
              <a:buNone/>
            </a:pPr>
            <a:r>
              <a:rPr lang="el-GR" b="1" dirty="0"/>
              <a:t>Νόμος 4485/2017 Άρθρο 48</a:t>
            </a:r>
            <a:br>
              <a:rPr lang="el-GR" b="1" dirty="0"/>
            </a:br>
            <a:r>
              <a:rPr lang="el-GR" i="1" dirty="0"/>
              <a:t>Ίδρυση ΚΕΔΙΒΙΜ στα Α.Ε.Ι.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F52CF-6AD4-48E9-9A3E-223A60A69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96B593-2187-4003-A126-6D25C32F8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2</a:t>
            </a:fld>
            <a:endParaRPr lang="lt-LT"/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7E4309F0-BAE0-4D41-9534-BB59E9F37989}"/>
              </a:ext>
            </a:extLst>
          </p:cNvPr>
          <p:cNvSpPr/>
          <p:nvPr/>
        </p:nvSpPr>
        <p:spPr>
          <a:xfrm>
            <a:off x="445535" y="4329008"/>
            <a:ext cx="4236720" cy="1583266"/>
          </a:xfrm>
          <a:prstGeom prst="wedgeRectCallout">
            <a:avLst>
              <a:gd name="adj1" fmla="val -3563"/>
              <a:gd name="adj2" fmla="val -149591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l-GR" sz="2000" b="1" dirty="0"/>
              <a:t>15+</a:t>
            </a:r>
            <a:r>
              <a:rPr lang="el-GR" sz="2000" dirty="0"/>
              <a:t> ενεργά Κ.Ε.ΔΙ.ΒΙ.Μ.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l-GR" sz="2000" dirty="0"/>
              <a:t>Νέο </a:t>
            </a:r>
            <a:r>
              <a:rPr lang="el-GR" sz="2000" b="1" dirty="0"/>
              <a:t>περιβάλλον</a:t>
            </a:r>
            <a:r>
              <a:rPr lang="el-GR" sz="2000" dirty="0"/>
              <a:t> για την Μη Τυπική Εκπαίδευση στην Ελλάδα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l-GR" sz="2000" dirty="0"/>
              <a:t> Νέες </a:t>
            </a:r>
            <a:r>
              <a:rPr lang="el-GR" sz="2000" b="1" dirty="0"/>
              <a:t>ευκαιρίες</a:t>
            </a:r>
            <a:r>
              <a:rPr lang="el-GR" sz="2000" dirty="0"/>
              <a:t> και </a:t>
            </a:r>
            <a:r>
              <a:rPr lang="el-GR" sz="2000" b="1" dirty="0"/>
              <a:t>προκλήσεις</a:t>
            </a:r>
          </a:p>
        </p:txBody>
      </p:sp>
      <p:pic>
        <p:nvPicPr>
          <p:cNvPr id="1026" name="Picture 2" descr="Regulation Icons - Download Free Vector Icons | Noun Project">
            <a:extLst>
              <a:ext uri="{FF2B5EF4-FFF2-40B4-BE49-F238E27FC236}">
                <a16:creationId xmlns:a16="http://schemas.microsoft.com/office/drawing/2014/main" id="{EDDD8F24-BB5C-4535-BE7D-4E38B2F0C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88" y="1815064"/>
            <a:ext cx="692629" cy="69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7CCD598-00A1-4B2E-A7E3-652EF7B25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074" y="1973672"/>
            <a:ext cx="5497417" cy="381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525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6F539C3-DAD4-4000-8377-CA9B1612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Κ.Ε.ΔΙ.ΒΙ.Μ. του Π.Α.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F52CF-6AD4-48E9-9A3E-223A60A69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96B593-2187-4003-A126-6D25C32F8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3</a:t>
            </a:fld>
            <a:endParaRPr lang="lt-L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52338F-F460-49E5-B39E-FDE7B85DC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403353"/>
            <a:ext cx="6224530" cy="33904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8" name="Content Placeholder 9">
            <a:extLst>
              <a:ext uri="{FF2B5EF4-FFF2-40B4-BE49-F238E27FC236}">
                <a16:creationId xmlns:a16="http://schemas.microsoft.com/office/drawing/2014/main" id="{AFD55603-A444-4A2B-866E-39F483A08D31}"/>
              </a:ext>
            </a:extLst>
          </p:cNvPr>
          <p:cNvSpPr txBox="1">
            <a:spLocks/>
          </p:cNvSpPr>
          <p:nvPr/>
        </p:nvSpPr>
        <p:spPr>
          <a:xfrm>
            <a:off x="8031560" y="2007536"/>
            <a:ext cx="3737795" cy="79163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/>
              <a:t>Φ.Ε.Κ. 229717/Ζ1/05-01-2018, τ. Β4 </a:t>
            </a:r>
            <a:br>
              <a:rPr lang="el-GR" b="1" dirty="0"/>
            </a:br>
            <a:r>
              <a:rPr lang="el-GR" i="1" dirty="0"/>
              <a:t>Ίδρυση Κ.Ε.ΔΙ.ΒΙ.Μ. Πανεπιστημίου Αιγαίου</a:t>
            </a:r>
          </a:p>
        </p:txBody>
      </p:sp>
      <p:pic>
        <p:nvPicPr>
          <p:cNvPr id="15" name="Picture 2" descr="Regulation Icons - Download Free Vector Icons | Noun Project">
            <a:extLst>
              <a:ext uri="{FF2B5EF4-FFF2-40B4-BE49-F238E27FC236}">
                <a16:creationId xmlns:a16="http://schemas.microsoft.com/office/drawing/2014/main" id="{1BC6AA2D-83FC-468D-AA07-973832B6D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10" y="1985800"/>
            <a:ext cx="692629" cy="69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2CCF292F-C510-4360-880B-51E11D1A69A5}"/>
              </a:ext>
            </a:extLst>
          </p:cNvPr>
          <p:cNvSpPr txBox="1">
            <a:spLocks/>
          </p:cNvSpPr>
          <p:nvPr/>
        </p:nvSpPr>
        <p:spPr>
          <a:xfrm>
            <a:off x="7321810" y="3267200"/>
            <a:ext cx="4554373" cy="18534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l-GR" i="1" dirty="0"/>
              <a:t>700+ Επιμορφωτικά Προγράμματα και Θερινά Σχολεία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i="1" dirty="0"/>
              <a:t> 55.000+ πιστοποιητικά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l-GR" i="1" dirty="0"/>
              <a:t> 500+ </a:t>
            </a:r>
            <a:r>
              <a:rPr lang="el-GR" i="1" dirty="0" err="1"/>
              <a:t>επιμορφωτές</a:t>
            </a:r>
            <a:r>
              <a:rPr lang="el-GR" i="1" dirty="0"/>
              <a:t>/</a:t>
            </a:r>
            <a:r>
              <a:rPr lang="el-GR" i="1" dirty="0" err="1"/>
              <a:t>τριες</a:t>
            </a:r>
            <a:endParaRPr lang="el-GR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B7C210-62D7-4443-B7AA-F9CF55573F43}"/>
              </a:ext>
            </a:extLst>
          </p:cNvPr>
          <p:cNvSpPr txBox="1"/>
          <p:nvPr/>
        </p:nvSpPr>
        <p:spPr>
          <a:xfrm>
            <a:off x="7321810" y="5112733"/>
            <a:ext cx="4447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hlinkClick r:id="rId4"/>
              </a:rPr>
              <a:t>http://kedivim.aegean.gr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6183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7CBDB-AFD5-4783-8786-D0F4050EB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Περί </a:t>
            </a:r>
            <a:r>
              <a:rPr lang="el-GR" dirty="0" err="1"/>
              <a:t>Ιχνηλάτησης</a:t>
            </a:r>
            <a:r>
              <a:rPr lang="el-GR" dirty="0"/>
              <a:t>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79511-D679-4A06-8EF3-02307A3DC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3"/>
            <a:ext cx="10609168" cy="435304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sz="2200" b="1" dirty="0"/>
              <a:t>Το ΠΑ αναγνώρισε ήδη από το 2012 την ανάγκη δημιουργίας πλαισίου </a:t>
            </a:r>
            <a:r>
              <a:rPr lang="el-GR" sz="2200" b="1" dirty="0" err="1"/>
              <a:t>ιχνηλάτησης</a:t>
            </a:r>
            <a:r>
              <a:rPr lang="el-GR" sz="2200" b="1" dirty="0"/>
              <a:t> στην Τυπική Εκπαίδευση: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200" dirty="0"/>
              <a:t> Αδυναμία διατήρησης επικοινωνίας με τους αποφοίτους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200" dirty="0"/>
              <a:t> Ανεπάρκεια στην συγκέντρωση απογραφικών στοιχείων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200" dirty="0"/>
              <a:t> Έλλειψη μηχανισμών/εργαλείων αποτύπωσης του βαθμού απορρόφησης από την αγορά εργασίας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200" dirty="0"/>
              <a:t> Έλλειψη μηχανισμών/εργαλείων σύνδεσης με την αγορά εργασίας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800" b="1" dirty="0">
                <a:solidFill>
                  <a:srgbClr val="C00000"/>
                </a:solidFill>
              </a:rPr>
              <a:t>+ Νέες ανάγκες λόγω της ραγδαίας ανάπτυξης της </a:t>
            </a:r>
            <a:r>
              <a:rPr lang="en-GB" sz="2800" b="1" dirty="0">
                <a:solidFill>
                  <a:srgbClr val="C00000"/>
                </a:solidFill>
              </a:rPr>
              <a:t>Online </a:t>
            </a:r>
            <a:r>
              <a:rPr lang="el-GR" sz="2800" b="1" dirty="0">
                <a:solidFill>
                  <a:srgbClr val="C00000"/>
                </a:solidFill>
              </a:rPr>
              <a:t>Εξ Αποστάσεως Επιμόρφωσης και των </a:t>
            </a:r>
            <a:r>
              <a:rPr lang="en-GB" sz="2800" b="1" dirty="0">
                <a:solidFill>
                  <a:srgbClr val="C00000"/>
                </a:solidFill>
              </a:rPr>
              <a:t>MOOCs</a:t>
            </a:r>
            <a:r>
              <a:rPr lang="el-GR" sz="2800" b="1" dirty="0">
                <a:solidFill>
                  <a:srgbClr val="C00000"/>
                </a:solidFill>
              </a:rPr>
              <a:t> 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DA283-3E61-497A-BA3F-8932E5886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00D50D-F708-45A8-A1BE-7D3E16416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3787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DE7DD-4AFF-44CA-86C3-D61B628D5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Έργο </a:t>
            </a:r>
            <a:r>
              <a:rPr lang="en-GB" dirty="0" err="1"/>
              <a:t>AlumniNet</a:t>
            </a:r>
            <a:r>
              <a:rPr lang="el-GR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D531E-6346-4D84-AE1C-4B478FCD6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31F88-4521-4ECE-9831-56352BE37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D3C3A-97E6-4779-A006-CD9D4636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5</a:t>
            </a:fld>
            <a:endParaRPr lang="lt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BF8CC8-31E3-45E5-A669-D368E1F24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845734"/>
            <a:ext cx="6263933" cy="42178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8D771D-1892-405D-9775-6D0CE9DC6FD9}"/>
              </a:ext>
            </a:extLst>
          </p:cNvPr>
          <p:cNvSpPr txBox="1"/>
          <p:nvPr/>
        </p:nvSpPr>
        <p:spPr>
          <a:xfrm>
            <a:off x="7479262" y="1845734"/>
            <a:ext cx="3844412" cy="3737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000" dirty="0"/>
              <a:t>Ολιστική προσέγγιση στο πρόβλημα </a:t>
            </a:r>
            <a:r>
              <a:rPr lang="el-GR" sz="2000" dirty="0" err="1"/>
              <a:t>ιχνηλάτησης</a:t>
            </a:r>
            <a:r>
              <a:rPr lang="el-GR" sz="2000" dirty="0"/>
              <a:t> και σύνδεσης με τους απόφοιτους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000" dirty="0"/>
              <a:t>Συνεργασία με το Γραφείο Διασύνδεσης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000" dirty="0"/>
              <a:t>Σύνδεση με την αγορά εργασίας μέσω ενός μοντέλου προσφοράς - ζήτησης</a:t>
            </a:r>
          </a:p>
        </p:txBody>
      </p:sp>
    </p:spTree>
    <p:extLst>
      <p:ext uri="{BB962C8B-B14F-4D97-AF65-F5344CB8AC3E}">
        <p14:creationId xmlns:p14="http://schemas.microsoft.com/office/powerpoint/2010/main" val="441957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FE7F-5600-46D3-B8A8-BB6EC13B9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Πρώτα Διδάγματα…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087AD85-EDBE-4D14-9638-7DCD33BCF8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86997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6A4A6-CF14-437C-9E64-E7FFD1FF3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7FCA4-3196-43E4-B7FD-979423A3C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7984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Έργο </a:t>
            </a:r>
            <a:r>
              <a:rPr lang="en-GB" dirty="0"/>
              <a:t>ASTRE</a:t>
            </a:r>
          </a:p>
        </p:txBody>
      </p:sp>
      <p:pic>
        <p:nvPicPr>
          <p:cNvPr id="7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9B9A7D7-EA11-43ED-9054-869704B82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4022725" cy="40227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7</a:t>
            </a:fld>
            <a:endParaRPr lang="lt-LT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19C148-7390-4E2A-A7E3-D564AD337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30" y="1946798"/>
            <a:ext cx="2886668" cy="91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30B07A90-54F1-4988-B70F-A605D56D6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29" y="3576945"/>
            <a:ext cx="2886669" cy="5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666DDB2D-7AC5-4F41-847D-9D6333BE2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950" y="3121358"/>
            <a:ext cx="309562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542FC491-DD55-46FD-81B7-2E84522E9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358" y="4894380"/>
            <a:ext cx="2886669" cy="86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CD3B3DCE-AB6A-4E67-802D-0C39BBFE5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950" y="1986489"/>
            <a:ext cx="2432187" cy="100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A39961E3-A975-4157-9D11-8C53EAA51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432" y="4729064"/>
            <a:ext cx="2181221" cy="119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F5EF3ED-091A-4440-B1EA-3C505693CF20}"/>
              </a:ext>
            </a:extLst>
          </p:cNvPr>
          <p:cNvSpPr txBox="1"/>
          <p:nvPr/>
        </p:nvSpPr>
        <p:spPr>
          <a:xfrm>
            <a:off x="1451345" y="5964870"/>
            <a:ext cx="3751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C00000"/>
                </a:solidFill>
                <a:latin typeface="Libre Franklin"/>
              </a:rPr>
              <a:t>ERASMUS+ KA204 2019-2021</a:t>
            </a:r>
            <a:endParaRPr lang="el-GR" sz="1800" b="0" i="0" dirty="0">
              <a:solidFill>
                <a:srgbClr val="C00000"/>
              </a:solidFill>
              <a:effectLst/>
              <a:latin typeface="Libre Franklin"/>
            </a:endParaRPr>
          </a:p>
        </p:txBody>
      </p:sp>
    </p:spTree>
    <p:extLst>
      <p:ext uri="{BB962C8B-B14F-4D97-AF65-F5344CB8AC3E}">
        <p14:creationId xmlns:p14="http://schemas.microsoft.com/office/powerpoint/2010/main" val="175194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C7D2-8CE3-441E-A731-12013A0F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Σκοπός</a:t>
            </a:r>
            <a:endParaRPr lang="en-GB" dirty="0"/>
          </a:p>
        </p:txBody>
      </p:sp>
      <p:pic>
        <p:nvPicPr>
          <p:cNvPr id="7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9B9A7D7-EA11-43ED-9054-869704B82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13" y="2002148"/>
            <a:ext cx="1708615" cy="170861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B415-79BB-4F27-B819-0382D0C0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9B3AC-302A-43E5-9A26-97332A6B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8</a:t>
            </a:fld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206B3E-79BA-4DB2-ADF3-C1AA1A2AA1A3}"/>
              </a:ext>
            </a:extLst>
          </p:cNvPr>
          <p:cNvSpPr txBox="1"/>
          <p:nvPr/>
        </p:nvSpPr>
        <p:spPr>
          <a:xfrm>
            <a:off x="3136604" y="2002148"/>
            <a:ext cx="8878187" cy="401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b="0" i="0" dirty="0">
                <a:solidFill>
                  <a:srgbClr val="333333"/>
                </a:solidFill>
                <a:effectLst/>
                <a:latin typeface="Libre Franklin"/>
              </a:rPr>
              <a:t>Ανάπτυξη ενός συστήματος </a:t>
            </a:r>
            <a:r>
              <a:rPr lang="el-GR" sz="2400" b="0" i="0" dirty="0" err="1">
                <a:solidFill>
                  <a:srgbClr val="333333"/>
                </a:solidFill>
                <a:effectLst/>
                <a:latin typeface="Libre Franklin"/>
              </a:rPr>
              <a:t>ιχνηλάτησης</a:t>
            </a:r>
            <a:r>
              <a:rPr lang="el-GR" sz="2400" b="0" i="0" dirty="0">
                <a:solidFill>
                  <a:srgbClr val="333333"/>
                </a:solidFill>
                <a:effectLst/>
                <a:latin typeface="Libre Franklin"/>
              </a:rPr>
              <a:t> για σπουδαστές MOOC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>
                <a:solidFill>
                  <a:srgbClr val="333333"/>
                </a:solidFill>
                <a:latin typeface="Libre Franklin"/>
              </a:rPr>
              <a:t>Ε</a:t>
            </a:r>
            <a:r>
              <a:rPr lang="el-GR" sz="2400" b="0" i="0" dirty="0">
                <a:solidFill>
                  <a:srgbClr val="333333"/>
                </a:solidFill>
                <a:effectLst/>
                <a:latin typeface="Libre Franklin"/>
              </a:rPr>
              <a:t>στίαση στον αντίκτυπο που είχαν για τον σπουδαστή η παρακολούθηση και το πιστοποιητικό του MOOC, σε θέματα όπως: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333333"/>
                </a:solidFill>
                <a:latin typeface="Libre Franklin"/>
              </a:rPr>
              <a:t>η</a:t>
            </a:r>
            <a:r>
              <a:rPr lang="el-GR" sz="2000" b="0" i="0" dirty="0">
                <a:solidFill>
                  <a:srgbClr val="333333"/>
                </a:solidFill>
                <a:effectLst/>
                <a:latin typeface="Libre Franklin"/>
              </a:rPr>
              <a:t> προσωπικές και επαγγελματικές του ικανότητες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000" b="0" i="0" dirty="0">
                <a:solidFill>
                  <a:srgbClr val="333333"/>
                </a:solidFill>
                <a:effectLst/>
                <a:latin typeface="Libre Franklin"/>
              </a:rPr>
              <a:t>Η επέκταση της εκπαίδευσής του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000" b="0" i="0" dirty="0">
                <a:solidFill>
                  <a:srgbClr val="333333"/>
                </a:solidFill>
                <a:effectLst/>
                <a:latin typeface="Libre Franklin"/>
              </a:rPr>
              <a:t>η πορεία της καριέρας του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000" b="0" i="0" dirty="0">
                <a:solidFill>
                  <a:srgbClr val="333333"/>
                </a:solidFill>
                <a:effectLst/>
                <a:latin typeface="Libre Franklin"/>
              </a:rPr>
              <a:t>η επαγγελματική του κατάσταση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000" b="0" i="0" dirty="0">
                <a:solidFill>
                  <a:srgbClr val="333333"/>
                </a:solidFill>
                <a:effectLst/>
                <a:latin typeface="Libre Franklin"/>
              </a:rPr>
              <a:t>το εισόδημά του, κλπ.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28007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D5E58-9EE2-49BE-89B7-6702A10CA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Περί </a:t>
            </a:r>
            <a:r>
              <a:rPr lang="en-GB" dirty="0"/>
              <a:t>MOOCs…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8C756-0781-47AA-A3E0-056BDD1F2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7636" y="1845734"/>
            <a:ext cx="5250357" cy="42573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Εξέλιξη του </a:t>
            </a:r>
            <a:r>
              <a:rPr lang="en-GB" sz="2400" dirty="0"/>
              <a:t>Online Distance Learning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l-GR" sz="2400" dirty="0"/>
              <a:t>«Άνοιγμα» των Ακαδημαϊκών Ιδρυμάτων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/>
              <a:t> Τυπική, Μη Τυπική και Άτυπη Μάθηση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l-GR" sz="2400" dirty="0"/>
              <a:t> Ευκαιρίες Δια Βίου Μάθησης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FADF3-5589-417F-86BE-5E4F2ED41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Νοε 2020</a:t>
            </a:r>
            <a:endParaRPr lang="lt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BCB9F-2E76-41C2-993E-4253D7D75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136D-0959-4A5B-83DF-A74A993132ED}" type="slidenum">
              <a:rPr lang="lt-LT" smtClean="0"/>
              <a:t>9</a:t>
            </a:fld>
            <a:endParaRPr lang="lt-L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8CD5A40-5C09-4D4D-8440-C69E55977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90283"/>
            <a:ext cx="5250357" cy="330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6178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4060</TotalTime>
  <Words>859</Words>
  <Application>Microsoft Office PowerPoint</Application>
  <PresentationFormat>Widescreen</PresentationFormat>
  <Paragraphs>131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Libre Franklin</vt:lpstr>
      <vt:lpstr>Wingdings</vt:lpstr>
      <vt:lpstr>Retrospect</vt:lpstr>
      <vt:lpstr>Η Έρευνα Ιχνηλάτησης Αποφοίτων στο Κ.Ε.ΔΙ.ΒΙ.Μ. του Πανεπιστημίου Αιγαίου - το Έργο ASTRE</vt:lpstr>
      <vt:lpstr>Το Άρθρο 48 …</vt:lpstr>
      <vt:lpstr>Το Κ.Ε.ΔΙ.ΒΙ.Μ. του Π.Α.</vt:lpstr>
      <vt:lpstr>Περί Ιχνηλάτησης…</vt:lpstr>
      <vt:lpstr>Το Έργο AlumniNet </vt:lpstr>
      <vt:lpstr>Πρώτα Διδάγματα…</vt:lpstr>
      <vt:lpstr>Το Έργο ASTRE</vt:lpstr>
      <vt:lpstr>Σκοπός</vt:lpstr>
      <vt:lpstr>Περί MOOCs…</vt:lpstr>
      <vt:lpstr>MOOC/eLearning στην Ελλάδα</vt:lpstr>
      <vt:lpstr>Ωφελούμενοι</vt:lpstr>
      <vt:lpstr>Ωφελούμενοι</vt:lpstr>
      <vt:lpstr>Ωφελούμενοι</vt:lpstr>
      <vt:lpstr>Σύστημα Ιχνηλάτησης</vt:lpstr>
      <vt:lpstr>Ποσοτικοί Δείκτες </vt:lpstr>
      <vt:lpstr>Ποιοτικοί Δείκτες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project 2017-1-LT01-KA203-035160   Advanced Technologies for Textile and Fashion Industry (TEXMODA)</dc:title>
  <dc:creator>Daiva</dc:creator>
  <cp:lastModifiedBy>Kostas Apostolos</cp:lastModifiedBy>
  <cp:revision>155</cp:revision>
  <dcterms:created xsi:type="dcterms:W3CDTF">2017-11-20T11:59:58Z</dcterms:created>
  <dcterms:modified xsi:type="dcterms:W3CDTF">2020-11-05T09:14:49Z</dcterms:modified>
</cp:coreProperties>
</file>