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xml" ContentType="application/vnd.openxmlformats-officedocument.themeOverr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4"/>
    <p:sldMasterId id="2147483666" r:id="rId5"/>
  </p:sldMasterIdLst>
  <p:notesMasterIdLst>
    <p:notesMasterId r:id="rId34"/>
  </p:notesMasterIdLst>
  <p:handoutMasterIdLst>
    <p:handoutMasterId r:id="rId35"/>
  </p:handoutMasterIdLst>
  <p:sldIdLst>
    <p:sldId id="431" r:id="rId6"/>
    <p:sldId id="463" r:id="rId7"/>
    <p:sldId id="464" r:id="rId8"/>
    <p:sldId id="257" r:id="rId9"/>
    <p:sldId id="458" r:id="rId10"/>
    <p:sldId id="259" r:id="rId11"/>
    <p:sldId id="260" r:id="rId12"/>
    <p:sldId id="479" r:id="rId13"/>
    <p:sldId id="480" r:id="rId14"/>
    <p:sldId id="481" r:id="rId15"/>
    <p:sldId id="307" r:id="rId16"/>
    <p:sldId id="478" r:id="rId17"/>
    <p:sldId id="466" r:id="rId18"/>
    <p:sldId id="305" r:id="rId19"/>
    <p:sldId id="467" r:id="rId20"/>
    <p:sldId id="468" r:id="rId21"/>
    <p:sldId id="469" r:id="rId22"/>
    <p:sldId id="470" r:id="rId23"/>
    <p:sldId id="476" r:id="rId24"/>
    <p:sldId id="471" r:id="rId25"/>
    <p:sldId id="472" r:id="rId26"/>
    <p:sldId id="487" r:id="rId27"/>
    <p:sldId id="488" r:id="rId28"/>
    <p:sldId id="489" r:id="rId29"/>
    <p:sldId id="490" r:id="rId30"/>
    <p:sldId id="491" r:id="rId31"/>
    <p:sldId id="465" r:id="rId32"/>
    <p:sldId id="475" r:id="rId33"/>
  </p:sldIdLst>
  <p:sldSz cx="12192000" cy="6858000"/>
  <p:notesSz cx="6724650" cy="9774238"/>
  <p:defaultTextStyle>
    <a:defPPr>
      <a:defRPr lang="en-GB"/>
    </a:defPPr>
    <a:lvl1pPr algn="l" rtl="0" fontAlgn="base">
      <a:spcBef>
        <a:spcPct val="0"/>
      </a:spcBef>
      <a:spcAft>
        <a:spcPct val="0"/>
      </a:spcAft>
      <a:defRPr sz="2000" kern="1200">
        <a:solidFill>
          <a:schemeClr val="tx1"/>
        </a:solidFill>
        <a:latin typeface="Tahoma" pitchFamily="34" charset="0"/>
        <a:ea typeface="+mn-ea"/>
        <a:cs typeface="+mn-cs"/>
      </a:defRPr>
    </a:lvl1pPr>
    <a:lvl2pPr marL="457200" algn="l" rtl="0" fontAlgn="base">
      <a:spcBef>
        <a:spcPct val="0"/>
      </a:spcBef>
      <a:spcAft>
        <a:spcPct val="0"/>
      </a:spcAft>
      <a:defRPr sz="2000" kern="1200">
        <a:solidFill>
          <a:schemeClr val="tx1"/>
        </a:solidFill>
        <a:latin typeface="Tahoma" pitchFamily="34" charset="0"/>
        <a:ea typeface="+mn-ea"/>
        <a:cs typeface="+mn-cs"/>
      </a:defRPr>
    </a:lvl2pPr>
    <a:lvl3pPr marL="914400" algn="l" rtl="0" fontAlgn="base">
      <a:spcBef>
        <a:spcPct val="0"/>
      </a:spcBef>
      <a:spcAft>
        <a:spcPct val="0"/>
      </a:spcAft>
      <a:defRPr sz="2000" kern="1200">
        <a:solidFill>
          <a:schemeClr val="tx1"/>
        </a:solidFill>
        <a:latin typeface="Tahoma" pitchFamily="34" charset="0"/>
        <a:ea typeface="+mn-ea"/>
        <a:cs typeface="+mn-cs"/>
      </a:defRPr>
    </a:lvl3pPr>
    <a:lvl4pPr marL="1371600" algn="l" rtl="0" fontAlgn="base">
      <a:spcBef>
        <a:spcPct val="0"/>
      </a:spcBef>
      <a:spcAft>
        <a:spcPct val="0"/>
      </a:spcAft>
      <a:defRPr sz="2000" kern="1200">
        <a:solidFill>
          <a:schemeClr val="tx1"/>
        </a:solidFill>
        <a:latin typeface="Tahoma" pitchFamily="34" charset="0"/>
        <a:ea typeface="+mn-ea"/>
        <a:cs typeface="+mn-cs"/>
      </a:defRPr>
    </a:lvl4pPr>
    <a:lvl5pPr marL="1828800" algn="l" rtl="0" fontAlgn="base">
      <a:spcBef>
        <a:spcPct val="0"/>
      </a:spcBef>
      <a:spcAft>
        <a:spcPct val="0"/>
      </a:spcAft>
      <a:defRPr sz="2000" kern="1200">
        <a:solidFill>
          <a:schemeClr val="tx1"/>
        </a:solidFill>
        <a:latin typeface="Tahoma" pitchFamily="34" charset="0"/>
        <a:ea typeface="+mn-ea"/>
        <a:cs typeface="+mn-cs"/>
      </a:defRPr>
    </a:lvl5pPr>
    <a:lvl6pPr marL="2286000" algn="l" defTabSz="914400" rtl="0" eaLnBrk="1" latinLnBrk="0" hangingPunct="1">
      <a:defRPr sz="2000" kern="1200">
        <a:solidFill>
          <a:schemeClr val="tx1"/>
        </a:solidFill>
        <a:latin typeface="Tahoma" pitchFamily="34" charset="0"/>
        <a:ea typeface="+mn-ea"/>
        <a:cs typeface="+mn-cs"/>
      </a:defRPr>
    </a:lvl6pPr>
    <a:lvl7pPr marL="2743200" algn="l" defTabSz="914400" rtl="0" eaLnBrk="1" latinLnBrk="0" hangingPunct="1">
      <a:defRPr sz="2000" kern="1200">
        <a:solidFill>
          <a:schemeClr val="tx1"/>
        </a:solidFill>
        <a:latin typeface="Tahoma" pitchFamily="34" charset="0"/>
        <a:ea typeface="+mn-ea"/>
        <a:cs typeface="+mn-cs"/>
      </a:defRPr>
    </a:lvl7pPr>
    <a:lvl8pPr marL="3200400" algn="l" defTabSz="914400" rtl="0" eaLnBrk="1" latinLnBrk="0" hangingPunct="1">
      <a:defRPr sz="2000" kern="1200">
        <a:solidFill>
          <a:schemeClr val="tx1"/>
        </a:solidFill>
        <a:latin typeface="Tahoma" pitchFamily="34" charset="0"/>
        <a:ea typeface="+mn-ea"/>
        <a:cs typeface="+mn-cs"/>
      </a:defRPr>
    </a:lvl8pPr>
    <a:lvl9pPr marL="3657600" algn="l" defTabSz="914400" rtl="0" eaLnBrk="1" latinLnBrk="0" hangingPunct="1">
      <a:defRPr sz="20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A50021"/>
    <a:srgbClr val="FFFFFF"/>
    <a:srgbClr val="990000"/>
    <a:srgbClr val="006666"/>
    <a:srgbClr val="0066FF"/>
    <a:srgbClr val="6699FF"/>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FD0B18-40A0-45D4-9802-324307402DBD}" v="106" dt="2020-11-09T16:47:33.4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1" autoAdjust="0"/>
    <p:restoredTop sz="79788" autoAdjust="0"/>
  </p:normalViewPr>
  <p:slideViewPr>
    <p:cSldViewPr>
      <p:cViewPr varScale="1">
        <p:scale>
          <a:sx n="68" d="100"/>
          <a:sy n="68" d="100"/>
        </p:scale>
        <p:origin x="1291"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D253C3-1F4D-4CB8-ACA0-8104B8BE7AC7}" type="doc">
      <dgm:prSet loTypeId="urn:microsoft.com/office/officeart/2009/layout/CircleArrowProcess" loCatId="cycle" qsTypeId="urn:microsoft.com/office/officeart/2005/8/quickstyle/simple2" qsCatId="simple" csTypeId="urn:microsoft.com/office/officeart/2005/8/colors/accent1_5" csCatId="accent1" phldr="1"/>
      <dgm:spPr/>
    </dgm:pt>
    <dgm:pt modelId="{DCB68DF7-AF50-4DEA-B9B6-13B4E9492127}">
      <dgm:prSet phldrT="[Text]" custT="1"/>
      <dgm:spPr/>
      <dgm:t>
        <a:bodyPr/>
        <a:lstStyle/>
        <a:p>
          <a:pPr algn="ctr"/>
          <a:r>
            <a:rPr lang="en-GB" sz="2000" b="1" dirty="0"/>
            <a:t>For companies</a:t>
          </a:r>
        </a:p>
      </dgm:t>
    </dgm:pt>
    <dgm:pt modelId="{715FFEAE-45F5-409E-937A-E6E2696EC72E}" type="parTrans" cxnId="{951015C1-788D-47DE-A2E1-9129FD3209E6}">
      <dgm:prSet/>
      <dgm:spPr/>
      <dgm:t>
        <a:bodyPr/>
        <a:lstStyle/>
        <a:p>
          <a:endParaRPr lang="en-GB"/>
        </a:p>
      </dgm:t>
    </dgm:pt>
    <dgm:pt modelId="{E76B6726-4CE5-4BFB-AA12-4B00BBFC67EB}" type="sibTrans" cxnId="{951015C1-788D-47DE-A2E1-9129FD3209E6}">
      <dgm:prSet/>
      <dgm:spPr/>
      <dgm:t>
        <a:bodyPr/>
        <a:lstStyle/>
        <a:p>
          <a:endParaRPr lang="en-GB"/>
        </a:p>
      </dgm:t>
    </dgm:pt>
    <dgm:pt modelId="{9736561D-A3C3-4058-BED5-F4A5D8EF897E}">
      <dgm:prSet phldrT="[Text]" custT="1"/>
      <dgm:spPr/>
      <dgm:t>
        <a:bodyPr/>
        <a:lstStyle/>
        <a:p>
          <a:pPr algn="ctr"/>
          <a:r>
            <a:rPr lang="en-GB" sz="1400" b="1" dirty="0"/>
            <a:t>For Higher Education Institutions</a:t>
          </a:r>
          <a:endParaRPr lang="en-GB" sz="1100" dirty="0"/>
        </a:p>
      </dgm:t>
    </dgm:pt>
    <dgm:pt modelId="{7D277435-FD15-4DA4-B1E2-3915A16B65C3}" type="parTrans" cxnId="{9DFF57E7-D09C-490C-9356-D3F9479E2F32}">
      <dgm:prSet/>
      <dgm:spPr/>
      <dgm:t>
        <a:bodyPr/>
        <a:lstStyle/>
        <a:p>
          <a:endParaRPr lang="en-GB"/>
        </a:p>
      </dgm:t>
    </dgm:pt>
    <dgm:pt modelId="{1D58D5F1-82EB-45C3-B68E-42331B7ED91D}" type="sibTrans" cxnId="{9DFF57E7-D09C-490C-9356-D3F9479E2F32}">
      <dgm:prSet/>
      <dgm:spPr/>
      <dgm:t>
        <a:bodyPr/>
        <a:lstStyle/>
        <a:p>
          <a:endParaRPr lang="en-GB"/>
        </a:p>
      </dgm:t>
    </dgm:pt>
    <dgm:pt modelId="{9A332EFD-8D36-42C0-B0B7-FBA89E9B423C}">
      <dgm:prSet phldrT="[Text]" custT="1"/>
      <dgm:spPr/>
      <dgm:t>
        <a:bodyPr/>
        <a:lstStyle/>
        <a:p>
          <a:pPr algn="l"/>
          <a:r>
            <a:rPr lang="en-GB" sz="1100" dirty="0"/>
            <a:t>Closer collaboration with companies</a:t>
          </a:r>
        </a:p>
      </dgm:t>
    </dgm:pt>
    <dgm:pt modelId="{08630030-E64A-477B-9295-306B7063BF12}" type="parTrans" cxnId="{C2946BC8-81B3-441A-9BE3-FABE9C9ED3AE}">
      <dgm:prSet/>
      <dgm:spPr/>
      <dgm:t>
        <a:bodyPr/>
        <a:lstStyle/>
        <a:p>
          <a:endParaRPr lang="en-GB"/>
        </a:p>
      </dgm:t>
    </dgm:pt>
    <dgm:pt modelId="{24590E0C-3DBA-41CB-AFA2-1725EA2A834A}" type="sibTrans" cxnId="{C2946BC8-81B3-441A-9BE3-FABE9C9ED3AE}">
      <dgm:prSet/>
      <dgm:spPr/>
      <dgm:t>
        <a:bodyPr/>
        <a:lstStyle/>
        <a:p>
          <a:endParaRPr lang="en-GB"/>
        </a:p>
      </dgm:t>
    </dgm:pt>
    <dgm:pt modelId="{3EB74C2A-FDB7-4EF5-9B7D-9A17B4E2313F}">
      <dgm:prSet phldrT="[Text]" custT="1"/>
      <dgm:spPr/>
      <dgm:t>
        <a:bodyPr/>
        <a:lstStyle/>
        <a:p>
          <a:pPr algn="l"/>
          <a:r>
            <a:rPr lang="en-GB" sz="1100" dirty="0"/>
            <a:t>Easier recruitment of companies to host interns</a:t>
          </a:r>
        </a:p>
      </dgm:t>
    </dgm:pt>
    <dgm:pt modelId="{9DB80A01-D03F-40BB-89F8-E2774E8E5734}" type="parTrans" cxnId="{C1B0C40B-2188-4B5D-A794-F82131411002}">
      <dgm:prSet/>
      <dgm:spPr/>
      <dgm:t>
        <a:bodyPr/>
        <a:lstStyle/>
        <a:p>
          <a:endParaRPr lang="en-GB"/>
        </a:p>
      </dgm:t>
    </dgm:pt>
    <dgm:pt modelId="{BAA429F7-AB00-4941-8DA6-44D2ACC1650D}" type="sibTrans" cxnId="{C1B0C40B-2188-4B5D-A794-F82131411002}">
      <dgm:prSet/>
      <dgm:spPr/>
      <dgm:t>
        <a:bodyPr/>
        <a:lstStyle/>
        <a:p>
          <a:endParaRPr lang="en-GB"/>
        </a:p>
      </dgm:t>
    </dgm:pt>
    <dgm:pt modelId="{481A7A59-37E0-4D42-A534-A1090F691A8C}">
      <dgm:prSet phldrT="[Text]" custT="1"/>
      <dgm:spPr/>
      <dgm:t>
        <a:bodyPr/>
        <a:lstStyle/>
        <a:p>
          <a:pPr algn="l"/>
          <a:r>
            <a:rPr lang="en-GB" sz="1100"/>
            <a:t>Enhancement of entrepreneurial education</a:t>
          </a:r>
        </a:p>
      </dgm:t>
    </dgm:pt>
    <dgm:pt modelId="{CEA629FA-22C8-46A2-A545-CC9945678430}" type="parTrans" cxnId="{2904201F-E46D-43C1-8963-05A3E6460A58}">
      <dgm:prSet/>
      <dgm:spPr/>
      <dgm:t>
        <a:bodyPr/>
        <a:lstStyle/>
        <a:p>
          <a:endParaRPr lang="en-GB"/>
        </a:p>
      </dgm:t>
    </dgm:pt>
    <dgm:pt modelId="{F1491A83-6EF2-4B56-BFF4-05ECBA9C68E1}" type="sibTrans" cxnId="{2904201F-E46D-43C1-8963-05A3E6460A58}">
      <dgm:prSet/>
      <dgm:spPr/>
      <dgm:t>
        <a:bodyPr/>
        <a:lstStyle/>
        <a:p>
          <a:endParaRPr lang="en-GB"/>
        </a:p>
      </dgm:t>
    </dgm:pt>
    <dgm:pt modelId="{45C66216-E7EA-4037-A629-0F2E31444126}">
      <dgm:prSet phldrT="[Text]" custT="1"/>
      <dgm:spPr/>
      <dgm:t>
        <a:bodyPr/>
        <a:lstStyle/>
        <a:p>
          <a:pPr algn="l"/>
          <a:r>
            <a:rPr lang="en-GB" sz="1100"/>
            <a:t>Personal development of administrative employees</a:t>
          </a:r>
        </a:p>
      </dgm:t>
    </dgm:pt>
    <dgm:pt modelId="{1098E8F4-B693-4614-BFC8-7ADDE2875A6C}" type="parTrans" cxnId="{13606114-6D80-4E8D-81DC-50BF1C3C089B}">
      <dgm:prSet/>
      <dgm:spPr/>
      <dgm:t>
        <a:bodyPr/>
        <a:lstStyle/>
        <a:p>
          <a:endParaRPr lang="en-GB"/>
        </a:p>
      </dgm:t>
    </dgm:pt>
    <dgm:pt modelId="{B4830591-B8F7-4A94-B9E8-027DBA60959E}" type="sibTrans" cxnId="{13606114-6D80-4E8D-81DC-50BF1C3C089B}">
      <dgm:prSet/>
      <dgm:spPr/>
      <dgm:t>
        <a:bodyPr/>
        <a:lstStyle/>
        <a:p>
          <a:endParaRPr lang="en-GB"/>
        </a:p>
      </dgm:t>
    </dgm:pt>
    <dgm:pt modelId="{0F8D602C-B324-41C5-A92D-765C0ADD9CA3}">
      <dgm:prSet phldrT="[Text]" custT="1"/>
      <dgm:spPr/>
      <dgm:t>
        <a:bodyPr/>
        <a:lstStyle/>
        <a:p>
          <a:pPr algn="l"/>
          <a:r>
            <a:rPr lang="en-GB" sz="1100"/>
            <a:t>Faster integration</a:t>
          </a:r>
        </a:p>
      </dgm:t>
    </dgm:pt>
    <dgm:pt modelId="{C9CD82C7-2BDE-4725-B202-3C5E9C89C825}" type="sibTrans" cxnId="{665E7899-66E4-4CE9-823E-F75B6658E878}">
      <dgm:prSet/>
      <dgm:spPr/>
      <dgm:t>
        <a:bodyPr/>
        <a:lstStyle/>
        <a:p>
          <a:endParaRPr lang="en-GB"/>
        </a:p>
      </dgm:t>
    </dgm:pt>
    <dgm:pt modelId="{CD8464E7-6E86-4479-B893-4B2E18DECDB3}" type="parTrans" cxnId="{665E7899-66E4-4CE9-823E-F75B6658E878}">
      <dgm:prSet/>
      <dgm:spPr/>
      <dgm:t>
        <a:bodyPr/>
        <a:lstStyle/>
        <a:p>
          <a:endParaRPr lang="en-GB"/>
        </a:p>
      </dgm:t>
    </dgm:pt>
    <dgm:pt modelId="{A7F73E99-4F9C-4DE5-977C-2EF97111CFF3}">
      <dgm:prSet phldrT="[Text]" custT="1"/>
      <dgm:spPr/>
      <dgm:t>
        <a:bodyPr/>
        <a:lstStyle/>
        <a:p>
          <a:pPr algn="l"/>
          <a:r>
            <a:rPr lang="en-GB" sz="1100" dirty="0"/>
            <a:t>Increased productivity</a:t>
          </a:r>
        </a:p>
      </dgm:t>
    </dgm:pt>
    <dgm:pt modelId="{066B02F3-D862-4497-B24A-EF32B1567AA1}" type="sibTrans" cxnId="{782E93D6-56A2-4B94-90D3-1DACEBFE1B6E}">
      <dgm:prSet/>
      <dgm:spPr/>
      <dgm:t>
        <a:bodyPr/>
        <a:lstStyle/>
        <a:p>
          <a:endParaRPr lang="en-GB"/>
        </a:p>
      </dgm:t>
    </dgm:pt>
    <dgm:pt modelId="{2102BFCF-7798-4FE7-AA65-D8F9950493E4}" type="parTrans" cxnId="{782E93D6-56A2-4B94-90D3-1DACEBFE1B6E}">
      <dgm:prSet/>
      <dgm:spPr/>
      <dgm:t>
        <a:bodyPr/>
        <a:lstStyle/>
        <a:p>
          <a:endParaRPr lang="en-GB"/>
        </a:p>
      </dgm:t>
    </dgm:pt>
    <dgm:pt modelId="{DECA3202-A608-4CAD-B7D1-D316FBF18213}">
      <dgm:prSet phldrT="[Text]" custT="1"/>
      <dgm:spPr/>
      <dgm:t>
        <a:bodyPr/>
        <a:lstStyle/>
        <a:p>
          <a:pPr algn="l"/>
          <a:r>
            <a:rPr lang="en-GB" sz="1100"/>
            <a:t>Fresh ideas/enhanced perspectives</a:t>
          </a:r>
        </a:p>
      </dgm:t>
    </dgm:pt>
    <dgm:pt modelId="{5AA035C0-7183-4711-913B-1DA36B2880C4}" type="sibTrans" cxnId="{93A1DD58-BD7A-43B9-8E09-2BFCFB41E3F2}">
      <dgm:prSet/>
      <dgm:spPr/>
      <dgm:t>
        <a:bodyPr/>
        <a:lstStyle/>
        <a:p>
          <a:endParaRPr lang="en-GB"/>
        </a:p>
      </dgm:t>
    </dgm:pt>
    <dgm:pt modelId="{09B79DA5-F867-4EB2-B640-2EA6C27E8AA7}" type="parTrans" cxnId="{93A1DD58-BD7A-43B9-8E09-2BFCFB41E3F2}">
      <dgm:prSet/>
      <dgm:spPr/>
      <dgm:t>
        <a:bodyPr/>
        <a:lstStyle/>
        <a:p>
          <a:endParaRPr lang="en-GB"/>
        </a:p>
      </dgm:t>
    </dgm:pt>
    <dgm:pt modelId="{B6F21B72-D8F1-4FE1-AFE5-A61658ACB6C7}">
      <dgm:prSet phldrT="[Text]" custT="1"/>
      <dgm:spPr/>
      <dgm:t>
        <a:bodyPr/>
        <a:lstStyle/>
        <a:p>
          <a:pPr algn="l"/>
          <a:r>
            <a:rPr lang="en-GB" sz="1100"/>
            <a:t>MEntorship opportunities</a:t>
          </a:r>
        </a:p>
      </dgm:t>
    </dgm:pt>
    <dgm:pt modelId="{0D435DB0-BF15-4AE5-95DC-CF8C97BCEDEB}" type="sibTrans" cxnId="{62588C22-C16C-4136-8574-20448FF6BF6F}">
      <dgm:prSet/>
      <dgm:spPr/>
      <dgm:t>
        <a:bodyPr/>
        <a:lstStyle/>
        <a:p>
          <a:endParaRPr lang="en-GB"/>
        </a:p>
      </dgm:t>
    </dgm:pt>
    <dgm:pt modelId="{A542E7CF-2656-4875-983B-D448EDD62F1F}" type="parTrans" cxnId="{62588C22-C16C-4136-8574-20448FF6BF6F}">
      <dgm:prSet/>
      <dgm:spPr/>
      <dgm:t>
        <a:bodyPr/>
        <a:lstStyle/>
        <a:p>
          <a:endParaRPr lang="en-GB"/>
        </a:p>
      </dgm:t>
    </dgm:pt>
    <dgm:pt modelId="{9F6F7679-551C-4EA4-952D-724442B6E890}">
      <dgm:prSet phldrT="[Text]" custT="1"/>
      <dgm:spPr/>
      <dgm:t>
        <a:bodyPr/>
        <a:lstStyle/>
        <a:p>
          <a:pPr algn="l"/>
          <a:r>
            <a:rPr lang="en-GB" sz="1100"/>
            <a:t>Increased visibility</a:t>
          </a:r>
        </a:p>
      </dgm:t>
    </dgm:pt>
    <dgm:pt modelId="{EA243DD1-F70B-4CBA-A12D-A2C4800C94FB}" type="sibTrans" cxnId="{2ECC13AC-4086-4751-9A20-DC19E1DA7054}">
      <dgm:prSet/>
      <dgm:spPr/>
      <dgm:t>
        <a:bodyPr/>
        <a:lstStyle/>
        <a:p>
          <a:endParaRPr lang="en-GB"/>
        </a:p>
      </dgm:t>
    </dgm:pt>
    <dgm:pt modelId="{000C1E14-F354-4874-BBCE-C59F850D76BA}" type="parTrans" cxnId="{2ECC13AC-4086-4751-9A20-DC19E1DA7054}">
      <dgm:prSet/>
      <dgm:spPr/>
      <dgm:t>
        <a:bodyPr/>
        <a:lstStyle/>
        <a:p>
          <a:endParaRPr lang="en-GB"/>
        </a:p>
      </dgm:t>
    </dgm:pt>
    <dgm:pt modelId="{D57C6540-560C-4C7E-8329-A288960A587F}">
      <dgm:prSet phldrT="[Text]" custT="1"/>
      <dgm:spPr/>
      <dgm:t>
        <a:bodyPr/>
        <a:lstStyle/>
        <a:p>
          <a:pPr algn="l"/>
          <a:r>
            <a:rPr lang="en-GB" sz="1100"/>
            <a:t>Networking</a:t>
          </a:r>
        </a:p>
      </dgm:t>
    </dgm:pt>
    <dgm:pt modelId="{6F1A28A4-4FFB-493A-ADC8-43673C04230C}" type="sibTrans" cxnId="{37BEBBDE-DF14-4AC5-8317-41D34ABB84E1}">
      <dgm:prSet/>
      <dgm:spPr/>
      <dgm:t>
        <a:bodyPr/>
        <a:lstStyle/>
        <a:p>
          <a:endParaRPr lang="en-GB"/>
        </a:p>
      </dgm:t>
    </dgm:pt>
    <dgm:pt modelId="{09C23505-2C00-4250-959C-E004922935EC}" type="parTrans" cxnId="{37BEBBDE-DF14-4AC5-8317-41D34ABB84E1}">
      <dgm:prSet/>
      <dgm:spPr/>
      <dgm:t>
        <a:bodyPr/>
        <a:lstStyle/>
        <a:p>
          <a:endParaRPr lang="en-GB"/>
        </a:p>
      </dgm:t>
    </dgm:pt>
    <dgm:pt modelId="{BCF42424-8897-4610-ADF9-7FB333440CBD}">
      <dgm:prSet phldrT="[Text]" custT="1"/>
      <dgm:spPr/>
      <dgm:t>
        <a:bodyPr/>
        <a:lstStyle/>
        <a:p>
          <a:pPr algn="l"/>
          <a:r>
            <a:rPr lang="en-GB" sz="1100" dirty="0"/>
            <a:t>Close skill gaps</a:t>
          </a:r>
        </a:p>
      </dgm:t>
    </dgm:pt>
    <dgm:pt modelId="{2FD0E6B8-38DA-45FB-985B-515AF052A719}" type="sibTrans" cxnId="{352D1BD8-05AF-494A-8E35-C18996D71EBB}">
      <dgm:prSet/>
      <dgm:spPr/>
      <dgm:t>
        <a:bodyPr/>
        <a:lstStyle/>
        <a:p>
          <a:endParaRPr lang="en-GB"/>
        </a:p>
      </dgm:t>
    </dgm:pt>
    <dgm:pt modelId="{7873725D-F839-4085-B5B2-53317FE6CAE1}" type="parTrans" cxnId="{352D1BD8-05AF-494A-8E35-C18996D71EBB}">
      <dgm:prSet/>
      <dgm:spPr/>
      <dgm:t>
        <a:bodyPr/>
        <a:lstStyle/>
        <a:p>
          <a:endParaRPr lang="en-GB"/>
        </a:p>
      </dgm:t>
    </dgm:pt>
    <dgm:pt modelId="{FDCB4131-FF90-4861-9C5F-14DE29A3B24E}">
      <dgm:prSet phldrT="[Text]" custT="1"/>
      <dgm:spPr/>
      <dgm:t>
        <a:bodyPr/>
        <a:lstStyle/>
        <a:p>
          <a:pPr algn="l"/>
          <a:r>
            <a:rPr lang="en-GB" sz="1100"/>
            <a:t>Easier recruitment of talents</a:t>
          </a:r>
        </a:p>
      </dgm:t>
    </dgm:pt>
    <dgm:pt modelId="{6AB1D0A0-A5CB-4CE6-BDB7-B5EADB313803}" type="sibTrans" cxnId="{BA034E67-E366-43A4-8951-DA75E4D2E024}">
      <dgm:prSet/>
      <dgm:spPr/>
      <dgm:t>
        <a:bodyPr/>
        <a:lstStyle/>
        <a:p>
          <a:endParaRPr lang="en-GB"/>
        </a:p>
      </dgm:t>
    </dgm:pt>
    <dgm:pt modelId="{CEC56F9D-4BA4-405C-8EDF-B6D9B953487C}" type="parTrans" cxnId="{BA034E67-E366-43A4-8951-DA75E4D2E024}">
      <dgm:prSet/>
      <dgm:spPr/>
      <dgm:t>
        <a:bodyPr/>
        <a:lstStyle/>
        <a:p>
          <a:endParaRPr lang="en-GB"/>
        </a:p>
      </dgm:t>
    </dgm:pt>
    <dgm:pt modelId="{2A2D828B-95BA-4334-B6FF-5AB3E450FC75}">
      <dgm:prSet phldrT="[Text]" custT="1"/>
      <dgm:spPr/>
      <dgm:t>
        <a:bodyPr/>
        <a:lstStyle/>
        <a:p>
          <a:pPr algn="l"/>
          <a:r>
            <a:rPr lang="en-GB" sz="1100"/>
            <a:t>Cost savings</a:t>
          </a:r>
        </a:p>
      </dgm:t>
    </dgm:pt>
    <dgm:pt modelId="{345C8556-4FA8-4CC4-A3BD-6347F2AB1AE7}" type="sibTrans" cxnId="{685D347D-A8D7-4A1C-8D0A-D707C4B9D4B5}">
      <dgm:prSet/>
      <dgm:spPr/>
      <dgm:t>
        <a:bodyPr/>
        <a:lstStyle/>
        <a:p>
          <a:endParaRPr lang="en-GB"/>
        </a:p>
      </dgm:t>
    </dgm:pt>
    <dgm:pt modelId="{9DB34A20-22E0-42CB-8A2D-5B5045F27980}" type="parTrans" cxnId="{685D347D-A8D7-4A1C-8D0A-D707C4B9D4B5}">
      <dgm:prSet/>
      <dgm:spPr/>
      <dgm:t>
        <a:bodyPr/>
        <a:lstStyle/>
        <a:p>
          <a:endParaRPr lang="en-GB"/>
        </a:p>
      </dgm:t>
    </dgm:pt>
    <dgm:pt modelId="{228C8A1B-A93A-4F95-BF61-71705EEB2D96}">
      <dgm:prSet phldrT="[Text]" custT="1"/>
      <dgm:spPr/>
      <dgm:t>
        <a:bodyPr/>
        <a:lstStyle/>
        <a:p>
          <a:pPr algn="ctr"/>
          <a:r>
            <a:rPr lang="en-GB" sz="2000" b="1" dirty="0"/>
            <a:t>For students</a:t>
          </a:r>
          <a:endParaRPr lang="en-GB" sz="2000" dirty="0"/>
        </a:p>
      </dgm:t>
    </dgm:pt>
    <dgm:pt modelId="{233F08C3-5698-4660-A0D1-4EAF785BF684}" type="parTrans" cxnId="{4B4EB86B-2FC0-4CAE-85C7-D5AD0E58692C}">
      <dgm:prSet/>
      <dgm:spPr/>
      <dgm:t>
        <a:bodyPr/>
        <a:lstStyle/>
        <a:p>
          <a:endParaRPr lang="en-GB"/>
        </a:p>
      </dgm:t>
    </dgm:pt>
    <dgm:pt modelId="{913D040D-08F3-433C-9057-E39345B7C494}" type="sibTrans" cxnId="{4B4EB86B-2FC0-4CAE-85C7-D5AD0E58692C}">
      <dgm:prSet/>
      <dgm:spPr/>
      <dgm:t>
        <a:bodyPr/>
        <a:lstStyle/>
        <a:p>
          <a:endParaRPr lang="en-GB"/>
        </a:p>
      </dgm:t>
    </dgm:pt>
    <dgm:pt modelId="{32F7A416-9B53-47A2-8EE3-0157DDEC9E88}">
      <dgm:prSet phldrT="[Text]" custT="1"/>
      <dgm:spPr/>
      <dgm:t>
        <a:bodyPr/>
        <a:lstStyle/>
        <a:p>
          <a:r>
            <a:rPr lang="en-GB" sz="1100" kern="1200" dirty="0">
              <a:solidFill>
                <a:srgbClr val="000000">
                  <a:hueOff val="0"/>
                  <a:satOff val="0"/>
                  <a:lumOff val="0"/>
                  <a:alphaOff val="0"/>
                </a:srgbClr>
              </a:solidFill>
              <a:latin typeface="Tahoma"/>
              <a:ea typeface="+mn-ea"/>
              <a:cs typeface="+mn-cs"/>
            </a:rPr>
            <a:t>Faster integration into company and the labour market</a:t>
          </a:r>
        </a:p>
      </dgm:t>
    </dgm:pt>
    <dgm:pt modelId="{85C4B9AC-36BB-4E0C-A7A7-6654A62BF538}" type="parTrans" cxnId="{CA1A6A74-9133-4CA4-AD0B-E26F4FBB36B5}">
      <dgm:prSet/>
      <dgm:spPr/>
      <dgm:t>
        <a:bodyPr/>
        <a:lstStyle/>
        <a:p>
          <a:endParaRPr lang="en-GB"/>
        </a:p>
      </dgm:t>
    </dgm:pt>
    <dgm:pt modelId="{F1AA86DE-232D-4DA5-8C73-B1E9DA6E00F1}" type="sibTrans" cxnId="{CA1A6A74-9133-4CA4-AD0B-E26F4FBB36B5}">
      <dgm:prSet/>
      <dgm:spPr/>
      <dgm:t>
        <a:bodyPr/>
        <a:lstStyle/>
        <a:p>
          <a:endParaRPr lang="en-GB"/>
        </a:p>
      </dgm:t>
    </dgm:pt>
    <dgm:pt modelId="{4CFE98A3-E8E7-42AC-A18D-76D7F3C9F919}">
      <dgm:prSet phldrT="[Text]" custT="1"/>
      <dgm:spPr/>
      <dgm:t>
        <a:bodyPr/>
        <a:lstStyle/>
        <a:p>
          <a:r>
            <a:rPr lang="en-GB" sz="1100" kern="1200" dirty="0">
              <a:solidFill>
                <a:srgbClr val="000000">
                  <a:hueOff val="0"/>
                  <a:satOff val="0"/>
                  <a:lumOff val="0"/>
                  <a:alphaOff val="0"/>
                </a:srgbClr>
              </a:solidFill>
              <a:latin typeface="Tahoma"/>
              <a:ea typeface="+mn-ea"/>
              <a:cs typeface="+mn-cs"/>
            </a:rPr>
            <a:t>Increased self-esteem and confidence</a:t>
          </a:r>
        </a:p>
      </dgm:t>
    </dgm:pt>
    <dgm:pt modelId="{D8026EEE-B19E-49EE-9E10-C04F6956F1CA}" type="parTrans" cxnId="{32D9B877-4F8D-4AF3-9C6E-6FC9F990350D}">
      <dgm:prSet/>
      <dgm:spPr/>
      <dgm:t>
        <a:bodyPr/>
        <a:lstStyle/>
        <a:p>
          <a:endParaRPr lang="en-GB"/>
        </a:p>
      </dgm:t>
    </dgm:pt>
    <dgm:pt modelId="{32B9BBDD-172B-4788-82A8-B1A27D124212}" type="sibTrans" cxnId="{32D9B877-4F8D-4AF3-9C6E-6FC9F990350D}">
      <dgm:prSet/>
      <dgm:spPr/>
      <dgm:t>
        <a:bodyPr/>
        <a:lstStyle/>
        <a:p>
          <a:endParaRPr lang="en-GB"/>
        </a:p>
      </dgm:t>
    </dgm:pt>
    <dgm:pt modelId="{78F3F01E-BFA4-456F-A0C5-784BED990412}">
      <dgm:prSet phldrT="[Text]" custT="1"/>
      <dgm:spPr/>
      <dgm:t>
        <a:bodyPr/>
        <a:lstStyle/>
        <a:p>
          <a:r>
            <a:rPr lang="en-GB" sz="1100" kern="1200" dirty="0">
              <a:solidFill>
                <a:srgbClr val="000000">
                  <a:hueOff val="0"/>
                  <a:satOff val="0"/>
                  <a:lumOff val="0"/>
                  <a:alphaOff val="0"/>
                </a:srgbClr>
              </a:solidFill>
              <a:latin typeface="Tahoma"/>
              <a:ea typeface="+mn-ea"/>
              <a:cs typeface="+mn-cs"/>
            </a:rPr>
            <a:t>Refined skills</a:t>
          </a:r>
        </a:p>
      </dgm:t>
    </dgm:pt>
    <dgm:pt modelId="{C7A7290C-0EA5-4B49-AAEC-82C729D5F192}" type="parTrans" cxnId="{ED6160A2-2633-4C7D-922E-50A3C8190993}">
      <dgm:prSet/>
      <dgm:spPr/>
      <dgm:t>
        <a:bodyPr/>
        <a:lstStyle/>
        <a:p>
          <a:endParaRPr lang="en-GB"/>
        </a:p>
      </dgm:t>
    </dgm:pt>
    <dgm:pt modelId="{3B0628CB-5D47-485B-A667-52ECE0DF7509}" type="sibTrans" cxnId="{ED6160A2-2633-4C7D-922E-50A3C8190993}">
      <dgm:prSet/>
      <dgm:spPr/>
      <dgm:t>
        <a:bodyPr/>
        <a:lstStyle/>
        <a:p>
          <a:endParaRPr lang="en-GB"/>
        </a:p>
      </dgm:t>
    </dgm:pt>
    <dgm:pt modelId="{95428316-13EF-45A1-B0C7-360E3704EB03}">
      <dgm:prSet phldrT="[Text]" custT="1"/>
      <dgm:spPr/>
      <dgm:t>
        <a:bodyPr/>
        <a:lstStyle/>
        <a:p>
          <a:r>
            <a:rPr lang="en-GB" sz="1100" kern="1200" dirty="0">
              <a:solidFill>
                <a:srgbClr val="000000">
                  <a:hueOff val="0"/>
                  <a:satOff val="0"/>
                  <a:lumOff val="0"/>
                  <a:alphaOff val="0"/>
                </a:srgbClr>
              </a:solidFill>
              <a:latin typeface="Tahoma"/>
              <a:ea typeface="+mn-ea"/>
              <a:cs typeface="+mn-cs"/>
            </a:rPr>
            <a:t>Relative work experience</a:t>
          </a:r>
        </a:p>
      </dgm:t>
    </dgm:pt>
    <dgm:pt modelId="{E97C89D5-89E1-49B3-A42A-BCC7FC444BF1}" type="parTrans" cxnId="{54D1977A-61A2-48F4-B48A-EEB2C9A8B156}">
      <dgm:prSet/>
      <dgm:spPr/>
      <dgm:t>
        <a:bodyPr/>
        <a:lstStyle/>
        <a:p>
          <a:endParaRPr lang="en-GB"/>
        </a:p>
      </dgm:t>
    </dgm:pt>
    <dgm:pt modelId="{5A215D68-FC4B-471E-B94E-9A269D02355F}" type="sibTrans" cxnId="{54D1977A-61A2-48F4-B48A-EEB2C9A8B156}">
      <dgm:prSet/>
      <dgm:spPr/>
      <dgm:t>
        <a:bodyPr/>
        <a:lstStyle/>
        <a:p>
          <a:endParaRPr lang="en-GB"/>
        </a:p>
      </dgm:t>
    </dgm:pt>
    <dgm:pt modelId="{0ACB0A05-9011-4DD1-9C12-4E3C0D80953C}">
      <dgm:prSet phldrT="[Text]" custT="1"/>
      <dgm:spPr/>
      <dgm:t>
        <a:bodyPr/>
        <a:lstStyle/>
        <a:p>
          <a:r>
            <a:rPr lang="en-US" sz="1100" kern="1200" dirty="0">
              <a:solidFill>
                <a:srgbClr val="000000">
                  <a:hueOff val="0"/>
                  <a:satOff val="0"/>
                  <a:lumOff val="0"/>
                  <a:alphaOff val="0"/>
                </a:srgbClr>
              </a:solidFill>
              <a:latin typeface="Tahoma"/>
              <a:ea typeface="+mn-ea"/>
              <a:cs typeface="+mn-cs"/>
            </a:rPr>
            <a:t>Support in skill development-mentorship</a:t>
          </a:r>
          <a:endParaRPr lang="en-GB" sz="1100" kern="1200" dirty="0">
            <a:solidFill>
              <a:srgbClr val="000000">
                <a:hueOff val="0"/>
                <a:satOff val="0"/>
                <a:lumOff val="0"/>
                <a:alphaOff val="0"/>
              </a:srgbClr>
            </a:solidFill>
            <a:latin typeface="Tahoma"/>
            <a:ea typeface="+mn-ea"/>
            <a:cs typeface="+mn-cs"/>
          </a:endParaRPr>
        </a:p>
      </dgm:t>
    </dgm:pt>
    <dgm:pt modelId="{697E37A7-8C6C-4273-9598-C18624D116A8}" type="parTrans" cxnId="{D003086E-6C3C-4D66-805D-A57831F19904}">
      <dgm:prSet/>
      <dgm:spPr/>
      <dgm:t>
        <a:bodyPr/>
        <a:lstStyle/>
        <a:p>
          <a:endParaRPr lang="en-GB"/>
        </a:p>
      </dgm:t>
    </dgm:pt>
    <dgm:pt modelId="{B368153B-2B28-4FA8-A5E0-382AB6949688}" type="sibTrans" cxnId="{D003086E-6C3C-4D66-805D-A57831F19904}">
      <dgm:prSet/>
      <dgm:spPr/>
      <dgm:t>
        <a:bodyPr/>
        <a:lstStyle/>
        <a:p>
          <a:endParaRPr lang="en-GB"/>
        </a:p>
      </dgm:t>
    </dgm:pt>
    <dgm:pt modelId="{BF9EF0BA-938A-4F39-8B8E-D8E31C9A4B95}" type="pres">
      <dgm:prSet presAssocID="{CFD253C3-1F4D-4CB8-ACA0-8104B8BE7AC7}" presName="Name0" presStyleCnt="0">
        <dgm:presLayoutVars>
          <dgm:chMax val="7"/>
          <dgm:chPref val="7"/>
          <dgm:dir/>
          <dgm:animLvl val="lvl"/>
        </dgm:presLayoutVars>
      </dgm:prSet>
      <dgm:spPr/>
    </dgm:pt>
    <dgm:pt modelId="{934A2322-3AEE-449C-8625-8C66267F064E}" type="pres">
      <dgm:prSet presAssocID="{9736561D-A3C3-4058-BED5-F4A5D8EF897E}" presName="Accent1" presStyleCnt="0"/>
      <dgm:spPr/>
    </dgm:pt>
    <dgm:pt modelId="{41FB5416-5871-4147-AD7D-8C5074BA3DD1}" type="pres">
      <dgm:prSet presAssocID="{9736561D-A3C3-4058-BED5-F4A5D8EF897E}" presName="Accent" presStyleLbl="node1" presStyleIdx="0" presStyleCnt="3"/>
      <dgm:spPr/>
    </dgm:pt>
    <dgm:pt modelId="{5B1598F9-93C6-4CA0-917F-6FEA26653994}" type="pres">
      <dgm:prSet presAssocID="{9736561D-A3C3-4058-BED5-F4A5D8EF897E}" presName="Child1" presStyleLbl="revTx" presStyleIdx="0" presStyleCnt="6">
        <dgm:presLayoutVars>
          <dgm:chMax val="0"/>
          <dgm:chPref val="0"/>
          <dgm:bulletEnabled val="1"/>
        </dgm:presLayoutVars>
      </dgm:prSet>
      <dgm:spPr/>
    </dgm:pt>
    <dgm:pt modelId="{1BBB808A-5ECB-43CB-87D4-2C4E9F39B037}" type="pres">
      <dgm:prSet presAssocID="{9736561D-A3C3-4058-BED5-F4A5D8EF897E}" presName="Parent1" presStyleLbl="revTx" presStyleIdx="1" presStyleCnt="6">
        <dgm:presLayoutVars>
          <dgm:chMax val="1"/>
          <dgm:chPref val="1"/>
          <dgm:bulletEnabled val="1"/>
        </dgm:presLayoutVars>
      </dgm:prSet>
      <dgm:spPr/>
    </dgm:pt>
    <dgm:pt modelId="{B945173B-5763-4F30-B5B3-30B11125DA00}" type="pres">
      <dgm:prSet presAssocID="{228C8A1B-A93A-4F95-BF61-71705EEB2D96}" presName="Accent2" presStyleCnt="0"/>
      <dgm:spPr/>
    </dgm:pt>
    <dgm:pt modelId="{ACE75298-AC9D-460E-971E-F211DECF457D}" type="pres">
      <dgm:prSet presAssocID="{228C8A1B-A93A-4F95-BF61-71705EEB2D96}" presName="Accent" presStyleLbl="node1" presStyleIdx="1" presStyleCnt="3"/>
      <dgm:spPr/>
    </dgm:pt>
    <dgm:pt modelId="{11EB93D0-D33A-4BB3-ACC8-3E9F488B9345}" type="pres">
      <dgm:prSet presAssocID="{228C8A1B-A93A-4F95-BF61-71705EEB2D96}" presName="Child2" presStyleLbl="revTx" presStyleIdx="2" presStyleCnt="6" custScaleX="155916" custLinFactX="50893" custLinFactNeighborX="100000" custLinFactNeighborY="-844">
        <dgm:presLayoutVars>
          <dgm:chMax val="0"/>
          <dgm:chPref val="0"/>
          <dgm:bulletEnabled val="1"/>
        </dgm:presLayoutVars>
      </dgm:prSet>
      <dgm:spPr/>
    </dgm:pt>
    <dgm:pt modelId="{7214BC54-46E6-4530-B0AF-8EDF42EAAC1F}" type="pres">
      <dgm:prSet presAssocID="{228C8A1B-A93A-4F95-BF61-71705EEB2D96}" presName="Parent2" presStyleLbl="revTx" presStyleIdx="3" presStyleCnt="6">
        <dgm:presLayoutVars>
          <dgm:chMax val="1"/>
          <dgm:chPref val="1"/>
          <dgm:bulletEnabled val="1"/>
        </dgm:presLayoutVars>
      </dgm:prSet>
      <dgm:spPr/>
    </dgm:pt>
    <dgm:pt modelId="{01B1D006-39A4-47BF-A400-47CEA5107600}" type="pres">
      <dgm:prSet presAssocID="{DCB68DF7-AF50-4DEA-B9B6-13B4E9492127}" presName="Accent3" presStyleCnt="0"/>
      <dgm:spPr/>
    </dgm:pt>
    <dgm:pt modelId="{2161A02A-B34A-4723-BD63-54F41D77F143}" type="pres">
      <dgm:prSet presAssocID="{DCB68DF7-AF50-4DEA-B9B6-13B4E9492127}" presName="Accent" presStyleLbl="node1" presStyleIdx="2" presStyleCnt="3"/>
      <dgm:spPr/>
    </dgm:pt>
    <dgm:pt modelId="{616ADE8A-C910-4FF0-89D7-EBE4A955625E}" type="pres">
      <dgm:prSet presAssocID="{DCB68DF7-AF50-4DEA-B9B6-13B4E9492127}" presName="Child3" presStyleLbl="revTx" presStyleIdx="4" presStyleCnt="6" custLinFactNeighborX="-938" custLinFactNeighborY="27297">
        <dgm:presLayoutVars>
          <dgm:chMax val="0"/>
          <dgm:chPref val="0"/>
          <dgm:bulletEnabled val="1"/>
        </dgm:presLayoutVars>
      </dgm:prSet>
      <dgm:spPr/>
    </dgm:pt>
    <dgm:pt modelId="{BC6573DC-B4A6-4F6A-A97B-B2E822D2F8B4}" type="pres">
      <dgm:prSet presAssocID="{DCB68DF7-AF50-4DEA-B9B6-13B4E9492127}" presName="Parent3" presStyleLbl="revTx" presStyleIdx="5" presStyleCnt="6">
        <dgm:presLayoutVars>
          <dgm:chMax val="1"/>
          <dgm:chPref val="1"/>
          <dgm:bulletEnabled val="1"/>
        </dgm:presLayoutVars>
      </dgm:prSet>
      <dgm:spPr/>
    </dgm:pt>
  </dgm:ptLst>
  <dgm:cxnLst>
    <dgm:cxn modelId="{C1B0C40B-2188-4B5D-A794-F82131411002}" srcId="{9736561D-A3C3-4058-BED5-F4A5D8EF897E}" destId="{3EB74C2A-FDB7-4EF5-9B7D-9A17B4E2313F}" srcOrd="1" destOrd="0" parTransId="{9DB80A01-D03F-40BB-89F8-E2774E8E5734}" sibTransId="{BAA429F7-AB00-4941-8DA6-44D2ACC1650D}"/>
    <dgm:cxn modelId="{2F86460D-4A31-45EC-9C28-F67FC208CA97}" type="presOf" srcId="{32F7A416-9B53-47A2-8EE3-0157DDEC9E88}" destId="{11EB93D0-D33A-4BB3-ACC8-3E9F488B9345}" srcOrd="0" destOrd="0" presId="urn:microsoft.com/office/officeart/2009/layout/CircleArrowProcess"/>
    <dgm:cxn modelId="{13606114-6D80-4E8D-81DC-50BF1C3C089B}" srcId="{9736561D-A3C3-4058-BED5-F4A5D8EF897E}" destId="{45C66216-E7EA-4037-A629-0F2E31444126}" srcOrd="3" destOrd="0" parTransId="{1098E8F4-B693-4614-BFC8-7ADDE2875A6C}" sibTransId="{B4830591-B8F7-4A94-B9E8-027DBA60959E}"/>
    <dgm:cxn modelId="{026D671B-48E9-4D4C-9000-00523A08647F}" type="presOf" srcId="{B6F21B72-D8F1-4FE1-AFE5-A61658ACB6C7}" destId="{616ADE8A-C910-4FF0-89D7-EBE4A955625E}" srcOrd="0" destOrd="3" presId="urn:microsoft.com/office/officeart/2009/layout/CircleArrowProcess"/>
    <dgm:cxn modelId="{2904201F-E46D-43C1-8963-05A3E6460A58}" srcId="{9736561D-A3C3-4058-BED5-F4A5D8EF897E}" destId="{481A7A59-37E0-4D42-A534-A1090F691A8C}" srcOrd="2" destOrd="0" parTransId="{CEA629FA-22C8-46A2-A545-CC9945678430}" sibTransId="{F1491A83-6EF2-4B56-BFF4-05ECBA9C68E1}"/>
    <dgm:cxn modelId="{E32C2B21-3947-4662-A0B4-734256A75506}" type="presOf" srcId="{BCF42424-8897-4610-ADF9-7FB333440CBD}" destId="{616ADE8A-C910-4FF0-89D7-EBE4A955625E}" srcOrd="0" destOrd="6" presId="urn:microsoft.com/office/officeart/2009/layout/CircleArrowProcess"/>
    <dgm:cxn modelId="{62588C22-C16C-4136-8574-20448FF6BF6F}" srcId="{DCB68DF7-AF50-4DEA-B9B6-13B4E9492127}" destId="{B6F21B72-D8F1-4FE1-AFE5-A61658ACB6C7}" srcOrd="3" destOrd="0" parTransId="{A542E7CF-2656-4875-983B-D448EDD62F1F}" sibTransId="{0D435DB0-BF15-4AE5-95DC-CF8C97BCEDEB}"/>
    <dgm:cxn modelId="{26339822-B569-4BF2-B581-9FCAEA825A38}" type="presOf" srcId="{2A2D828B-95BA-4334-B6FF-5AB3E450FC75}" destId="{616ADE8A-C910-4FF0-89D7-EBE4A955625E}" srcOrd="0" destOrd="8" presId="urn:microsoft.com/office/officeart/2009/layout/CircleArrowProcess"/>
    <dgm:cxn modelId="{CADC1D2A-0C8B-4D72-96BE-3E00B7FECC03}" type="presOf" srcId="{DCB68DF7-AF50-4DEA-B9B6-13B4E9492127}" destId="{BC6573DC-B4A6-4F6A-A97B-B2E822D2F8B4}" srcOrd="0" destOrd="0" presId="urn:microsoft.com/office/officeart/2009/layout/CircleArrowProcess"/>
    <dgm:cxn modelId="{21973230-C8BA-4577-86DD-2FED4B6DE752}" type="presOf" srcId="{95428316-13EF-45A1-B0C7-360E3704EB03}" destId="{11EB93D0-D33A-4BB3-ACC8-3E9F488B9345}" srcOrd="0" destOrd="4" presId="urn:microsoft.com/office/officeart/2009/layout/CircleArrowProcess"/>
    <dgm:cxn modelId="{F4AB1C31-49C9-4AF2-83D3-18232D1C53F8}" type="presOf" srcId="{481A7A59-37E0-4D42-A534-A1090F691A8C}" destId="{5B1598F9-93C6-4CA0-917F-6FEA26653994}" srcOrd="0" destOrd="2" presId="urn:microsoft.com/office/officeart/2009/layout/CircleArrowProcess"/>
    <dgm:cxn modelId="{E5B30E62-F890-4E5F-8378-8D54AC5DBC15}" type="presOf" srcId="{9736561D-A3C3-4058-BED5-F4A5D8EF897E}" destId="{1BBB808A-5ECB-43CB-87D4-2C4E9F39B037}" srcOrd="0" destOrd="0" presId="urn:microsoft.com/office/officeart/2009/layout/CircleArrowProcess"/>
    <dgm:cxn modelId="{BA034E67-E366-43A4-8951-DA75E4D2E024}" srcId="{DCB68DF7-AF50-4DEA-B9B6-13B4E9492127}" destId="{FDCB4131-FF90-4861-9C5F-14DE29A3B24E}" srcOrd="7" destOrd="0" parTransId="{CEC56F9D-4BA4-405C-8EDF-B6D9B953487C}" sibTransId="{6AB1D0A0-A5CB-4CE6-BDB7-B5EADB313803}"/>
    <dgm:cxn modelId="{E81B5048-907E-4138-8B9A-1E4B65AA0A93}" type="presOf" srcId="{CFD253C3-1F4D-4CB8-ACA0-8104B8BE7AC7}" destId="{BF9EF0BA-938A-4F39-8B8E-D8E31C9A4B95}" srcOrd="0" destOrd="0" presId="urn:microsoft.com/office/officeart/2009/layout/CircleArrowProcess"/>
    <dgm:cxn modelId="{D13C8D4A-F5C1-49E4-9E10-943379BA408E}" type="presOf" srcId="{DECA3202-A608-4CAD-B7D1-D316FBF18213}" destId="{616ADE8A-C910-4FF0-89D7-EBE4A955625E}" srcOrd="0" destOrd="2" presId="urn:microsoft.com/office/officeart/2009/layout/CircleArrowProcess"/>
    <dgm:cxn modelId="{4B4EB86B-2FC0-4CAE-85C7-D5AD0E58692C}" srcId="{CFD253C3-1F4D-4CB8-ACA0-8104B8BE7AC7}" destId="{228C8A1B-A93A-4F95-BF61-71705EEB2D96}" srcOrd="1" destOrd="0" parTransId="{233F08C3-5698-4660-A0D1-4EAF785BF684}" sibTransId="{913D040D-08F3-433C-9057-E39345B7C494}"/>
    <dgm:cxn modelId="{2AF8776C-D2A8-4637-9BE7-5DADF53890BD}" type="presOf" srcId="{3EB74C2A-FDB7-4EF5-9B7D-9A17B4E2313F}" destId="{5B1598F9-93C6-4CA0-917F-6FEA26653994}" srcOrd="0" destOrd="1" presId="urn:microsoft.com/office/officeart/2009/layout/CircleArrowProcess"/>
    <dgm:cxn modelId="{892C154D-25FE-43C5-84D0-04AE9B1EC1BD}" type="presOf" srcId="{78F3F01E-BFA4-456F-A0C5-784BED990412}" destId="{11EB93D0-D33A-4BB3-ACC8-3E9F488B9345}" srcOrd="0" destOrd="3" presId="urn:microsoft.com/office/officeart/2009/layout/CircleArrowProcess"/>
    <dgm:cxn modelId="{3F3F424D-2DF2-4DCD-939F-95966BB36ED2}" type="presOf" srcId="{A7F73E99-4F9C-4DE5-977C-2EF97111CFF3}" destId="{616ADE8A-C910-4FF0-89D7-EBE4A955625E}" srcOrd="0" destOrd="1" presId="urn:microsoft.com/office/officeart/2009/layout/CircleArrowProcess"/>
    <dgm:cxn modelId="{D003086E-6C3C-4D66-805D-A57831F19904}" srcId="{228C8A1B-A93A-4F95-BF61-71705EEB2D96}" destId="{0ACB0A05-9011-4DD1-9C12-4E3C0D80953C}" srcOrd="1" destOrd="0" parTransId="{697E37A7-8C6C-4273-9598-C18624D116A8}" sibTransId="{B368153B-2B28-4FA8-A5E0-382AB6949688}"/>
    <dgm:cxn modelId="{19BDC570-BA42-4368-B94C-3015D6AFC3D5}" type="presOf" srcId="{9F6F7679-551C-4EA4-952D-724442B6E890}" destId="{616ADE8A-C910-4FF0-89D7-EBE4A955625E}" srcOrd="0" destOrd="4" presId="urn:microsoft.com/office/officeart/2009/layout/CircleArrowProcess"/>
    <dgm:cxn modelId="{CA1A6A74-9133-4CA4-AD0B-E26F4FBB36B5}" srcId="{228C8A1B-A93A-4F95-BF61-71705EEB2D96}" destId="{32F7A416-9B53-47A2-8EE3-0157DDEC9E88}" srcOrd="0" destOrd="0" parTransId="{85C4B9AC-36BB-4E0C-A7A7-6654A62BF538}" sibTransId="{F1AA86DE-232D-4DA5-8C73-B1E9DA6E00F1}"/>
    <dgm:cxn modelId="{82A9AC54-2864-40D4-9D3E-C3B71CB5ABFB}" type="presOf" srcId="{45C66216-E7EA-4037-A629-0F2E31444126}" destId="{5B1598F9-93C6-4CA0-917F-6FEA26653994}" srcOrd="0" destOrd="3" presId="urn:microsoft.com/office/officeart/2009/layout/CircleArrowProcess"/>
    <dgm:cxn modelId="{32D9B877-4F8D-4AF3-9C6E-6FC9F990350D}" srcId="{228C8A1B-A93A-4F95-BF61-71705EEB2D96}" destId="{4CFE98A3-E8E7-42AC-A18D-76D7F3C9F919}" srcOrd="2" destOrd="0" parTransId="{D8026EEE-B19E-49EE-9E10-C04F6956F1CA}" sibTransId="{32B9BBDD-172B-4788-82A8-B1A27D124212}"/>
    <dgm:cxn modelId="{93A1DD58-BD7A-43B9-8E09-2BFCFB41E3F2}" srcId="{DCB68DF7-AF50-4DEA-B9B6-13B4E9492127}" destId="{DECA3202-A608-4CAD-B7D1-D316FBF18213}" srcOrd="2" destOrd="0" parTransId="{09B79DA5-F867-4EB2-B640-2EA6C27E8AA7}" sibTransId="{5AA035C0-7183-4711-913B-1DA36B2880C4}"/>
    <dgm:cxn modelId="{54D1977A-61A2-48F4-B48A-EEB2C9A8B156}" srcId="{228C8A1B-A93A-4F95-BF61-71705EEB2D96}" destId="{95428316-13EF-45A1-B0C7-360E3704EB03}" srcOrd="4" destOrd="0" parTransId="{E97C89D5-89E1-49B3-A42A-BCC7FC444BF1}" sibTransId="{5A215D68-FC4B-471E-B94E-9A269D02355F}"/>
    <dgm:cxn modelId="{685D347D-A8D7-4A1C-8D0A-D707C4B9D4B5}" srcId="{DCB68DF7-AF50-4DEA-B9B6-13B4E9492127}" destId="{2A2D828B-95BA-4334-B6FF-5AB3E450FC75}" srcOrd="8" destOrd="0" parTransId="{9DB34A20-22E0-42CB-8A2D-5B5045F27980}" sibTransId="{345C8556-4FA8-4CC4-A3BD-6347F2AB1AE7}"/>
    <dgm:cxn modelId="{32C7548F-F2A5-465A-853C-DFB9E6E4415D}" type="presOf" srcId="{0ACB0A05-9011-4DD1-9C12-4E3C0D80953C}" destId="{11EB93D0-D33A-4BB3-ACC8-3E9F488B9345}" srcOrd="0" destOrd="1" presId="urn:microsoft.com/office/officeart/2009/layout/CircleArrowProcess"/>
    <dgm:cxn modelId="{777E8790-D6CD-4685-9803-06CEFA1A780F}" type="presOf" srcId="{4CFE98A3-E8E7-42AC-A18D-76D7F3C9F919}" destId="{11EB93D0-D33A-4BB3-ACC8-3E9F488B9345}" srcOrd="0" destOrd="2" presId="urn:microsoft.com/office/officeart/2009/layout/CircleArrowProcess"/>
    <dgm:cxn modelId="{665E7899-66E4-4CE9-823E-F75B6658E878}" srcId="{DCB68DF7-AF50-4DEA-B9B6-13B4E9492127}" destId="{0F8D602C-B324-41C5-A92D-765C0ADD9CA3}" srcOrd="0" destOrd="0" parTransId="{CD8464E7-6E86-4479-B893-4B2E18DECDB3}" sibTransId="{C9CD82C7-2BDE-4725-B202-3C5E9C89C825}"/>
    <dgm:cxn modelId="{ED6160A2-2633-4C7D-922E-50A3C8190993}" srcId="{228C8A1B-A93A-4F95-BF61-71705EEB2D96}" destId="{78F3F01E-BFA4-456F-A0C5-784BED990412}" srcOrd="3" destOrd="0" parTransId="{C7A7290C-0EA5-4B49-AAEC-82C729D5F192}" sibTransId="{3B0628CB-5D47-485B-A667-52ECE0DF7509}"/>
    <dgm:cxn modelId="{2ECC13AC-4086-4751-9A20-DC19E1DA7054}" srcId="{DCB68DF7-AF50-4DEA-B9B6-13B4E9492127}" destId="{9F6F7679-551C-4EA4-952D-724442B6E890}" srcOrd="4" destOrd="0" parTransId="{000C1E14-F354-4874-BBCE-C59F850D76BA}" sibTransId="{EA243DD1-F70B-4CBA-A12D-A2C4800C94FB}"/>
    <dgm:cxn modelId="{7164D8B6-77BA-4968-9A88-C2BDF4273A74}" type="presOf" srcId="{D57C6540-560C-4C7E-8329-A288960A587F}" destId="{616ADE8A-C910-4FF0-89D7-EBE4A955625E}" srcOrd="0" destOrd="5" presId="urn:microsoft.com/office/officeart/2009/layout/CircleArrowProcess"/>
    <dgm:cxn modelId="{B76521B9-FF7E-414E-92B2-AA83610166EC}" type="presOf" srcId="{FDCB4131-FF90-4861-9C5F-14DE29A3B24E}" destId="{616ADE8A-C910-4FF0-89D7-EBE4A955625E}" srcOrd="0" destOrd="7" presId="urn:microsoft.com/office/officeart/2009/layout/CircleArrowProcess"/>
    <dgm:cxn modelId="{951015C1-788D-47DE-A2E1-9129FD3209E6}" srcId="{CFD253C3-1F4D-4CB8-ACA0-8104B8BE7AC7}" destId="{DCB68DF7-AF50-4DEA-B9B6-13B4E9492127}" srcOrd="2" destOrd="0" parTransId="{715FFEAE-45F5-409E-937A-E6E2696EC72E}" sibTransId="{E76B6726-4CE5-4BFB-AA12-4B00BBFC67EB}"/>
    <dgm:cxn modelId="{C2946BC8-81B3-441A-9BE3-FABE9C9ED3AE}" srcId="{9736561D-A3C3-4058-BED5-F4A5D8EF897E}" destId="{9A332EFD-8D36-42C0-B0B7-FBA89E9B423C}" srcOrd="0" destOrd="0" parTransId="{08630030-E64A-477B-9295-306B7063BF12}" sibTransId="{24590E0C-3DBA-41CB-AFA2-1725EA2A834A}"/>
    <dgm:cxn modelId="{782E93D6-56A2-4B94-90D3-1DACEBFE1B6E}" srcId="{DCB68DF7-AF50-4DEA-B9B6-13B4E9492127}" destId="{A7F73E99-4F9C-4DE5-977C-2EF97111CFF3}" srcOrd="1" destOrd="0" parTransId="{2102BFCF-7798-4FE7-AA65-D8F9950493E4}" sibTransId="{066B02F3-D862-4497-B24A-EF32B1567AA1}"/>
    <dgm:cxn modelId="{352D1BD8-05AF-494A-8E35-C18996D71EBB}" srcId="{DCB68DF7-AF50-4DEA-B9B6-13B4E9492127}" destId="{BCF42424-8897-4610-ADF9-7FB333440CBD}" srcOrd="6" destOrd="0" parTransId="{7873725D-F839-4085-B5B2-53317FE6CAE1}" sibTransId="{2FD0E6B8-38DA-45FB-985B-515AF052A719}"/>
    <dgm:cxn modelId="{37BEBBDE-DF14-4AC5-8317-41D34ABB84E1}" srcId="{DCB68DF7-AF50-4DEA-B9B6-13B4E9492127}" destId="{D57C6540-560C-4C7E-8329-A288960A587F}" srcOrd="5" destOrd="0" parTransId="{09C23505-2C00-4250-959C-E004922935EC}" sibTransId="{6F1A28A4-4FFB-493A-ADC8-43673C04230C}"/>
    <dgm:cxn modelId="{2E0B7BE2-435E-4AD8-AC62-8627F120ADE1}" type="presOf" srcId="{0F8D602C-B324-41C5-A92D-765C0ADD9CA3}" destId="{616ADE8A-C910-4FF0-89D7-EBE4A955625E}" srcOrd="0" destOrd="0" presId="urn:microsoft.com/office/officeart/2009/layout/CircleArrowProcess"/>
    <dgm:cxn modelId="{429AAAE3-45F8-4F54-8C34-7F4F57CE079B}" type="presOf" srcId="{9A332EFD-8D36-42C0-B0B7-FBA89E9B423C}" destId="{5B1598F9-93C6-4CA0-917F-6FEA26653994}" srcOrd="0" destOrd="0" presId="urn:microsoft.com/office/officeart/2009/layout/CircleArrowProcess"/>
    <dgm:cxn modelId="{9DFF57E7-D09C-490C-9356-D3F9479E2F32}" srcId="{CFD253C3-1F4D-4CB8-ACA0-8104B8BE7AC7}" destId="{9736561D-A3C3-4058-BED5-F4A5D8EF897E}" srcOrd="0" destOrd="0" parTransId="{7D277435-FD15-4DA4-B1E2-3915A16B65C3}" sibTransId="{1D58D5F1-82EB-45C3-B68E-42331B7ED91D}"/>
    <dgm:cxn modelId="{3E2F1EFF-F2EC-493C-9D4D-B375C82F6426}" type="presOf" srcId="{228C8A1B-A93A-4F95-BF61-71705EEB2D96}" destId="{7214BC54-46E6-4530-B0AF-8EDF42EAAC1F}" srcOrd="0" destOrd="0" presId="urn:microsoft.com/office/officeart/2009/layout/CircleArrowProcess"/>
    <dgm:cxn modelId="{150C630A-68D1-4074-B2A8-6AAFB623AFA8}" type="presParOf" srcId="{BF9EF0BA-938A-4F39-8B8E-D8E31C9A4B95}" destId="{934A2322-3AEE-449C-8625-8C66267F064E}" srcOrd="0" destOrd="0" presId="urn:microsoft.com/office/officeart/2009/layout/CircleArrowProcess"/>
    <dgm:cxn modelId="{ACAA7948-233D-4E12-AA25-5BB34A10D091}" type="presParOf" srcId="{934A2322-3AEE-449C-8625-8C66267F064E}" destId="{41FB5416-5871-4147-AD7D-8C5074BA3DD1}" srcOrd="0" destOrd="0" presId="urn:microsoft.com/office/officeart/2009/layout/CircleArrowProcess"/>
    <dgm:cxn modelId="{C968667C-1870-4100-AF29-5694779DA065}" type="presParOf" srcId="{BF9EF0BA-938A-4F39-8B8E-D8E31C9A4B95}" destId="{5B1598F9-93C6-4CA0-917F-6FEA26653994}" srcOrd="1" destOrd="0" presId="urn:microsoft.com/office/officeart/2009/layout/CircleArrowProcess"/>
    <dgm:cxn modelId="{6BEA211F-8F2D-41C3-9166-119F9E3E81B4}" type="presParOf" srcId="{BF9EF0BA-938A-4F39-8B8E-D8E31C9A4B95}" destId="{1BBB808A-5ECB-43CB-87D4-2C4E9F39B037}" srcOrd="2" destOrd="0" presId="urn:microsoft.com/office/officeart/2009/layout/CircleArrowProcess"/>
    <dgm:cxn modelId="{EC08BFF8-065A-4208-B993-854C18D182FD}" type="presParOf" srcId="{BF9EF0BA-938A-4F39-8B8E-D8E31C9A4B95}" destId="{B945173B-5763-4F30-B5B3-30B11125DA00}" srcOrd="3" destOrd="0" presId="urn:microsoft.com/office/officeart/2009/layout/CircleArrowProcess"/>
    <dgm:cxn modelId="{29AA4C32-B299-406D-9581-6D1B42874301}" type="presParOf" srcId="{B945173B-5763-4F30-B5B3-30B11125DA00}" destId="{ACE75298-AC9D-460E-971E-F211DECF457D}" srcOrd="0" destOrd="0" presId="urn:microsoft.com/office/officeart/2009/layout/CircleArrowProcess"/>
    <dgm:cxn modelId="{65FBF09F-1731-4D01-843E-159B8D647F02}" type="presParOf" srcId="{BF9EF0BA-938A-4F39-8B8E-D8E31C9A4B95}" destId="{11EB93D0-D33A-4BB3-ACC8-3E9F488B9345}" srcOrd="4" destOrd="0" presId="urn:microsoft.com/office/officeart/2009/layout/CircleArrowProcess"/>
    <dgm:cxn modelId="{1BB7E9FC-C51E-4FF2-B21B-131D4DD8422E}" type="presParOf" srcId="{BF9EF0BA-938A-4F39-8B8E-D8E31C9A4B95}" destId="{7214BC54-46E6-4530-B0AF-8EDF42EAAC1F}" srcOrd="5" destOrd="0" presId="urn:microsoft.com/office/officeart/2009/layout/CircleArrowProcess"/>
    <dgm:cxn modelId="{D408D5A5-EB93-4733-A430-28F6A4E53011}" type="presParOf" srcId="{BF9EF0BA-938A-4F39-8B8E-D8E31C9A4B95}" destId="{01B1D006-39A4-47BF-A400-47CEA5107600}" srcOrd="6" destOrd="0" presId="urn:microsoft.com/office/officeart/2009/layout/CircleArrowProcess"/>
    <dgm:cxn modelId="{B2320513-DE7F-458A-9144-51194B43D079}" type="presParOf" srcId="{01B1D006-39A4-47BF-A400-47CEA5107600}" destId="{2161A02A-B34A-4723-BD63-54F41D77F143}" srcOrd="0" destOrd="0" presId="urn:microsoft.com/office/officeart/2009/layout/CircleArrowProcess"/>
    <dgm:cxn modelId="{786A257E-EE88-4C4D-9302-82DB4A952A58}" type="presParOf" srcId="{BF9EF0BA-938A-4F39-8B8E-D8E31C9A4B95}" destId="{616ADE8A-C910-4FF0-89D7-EBE4A955625E}" srcOrd="7" destOrd="0" presId="urn:microsoft.com/office/officeart/2009/layout/CircleArrowProcess"/>
    <dgm:cxn modelId="{54316F60-9B3D-46DC-8AB2-2224923087E2}" type="presParOf" srcId="{BF9EF0BA-938A-4F39-8B8E-D8E31C9A4B95}" destId="{BC6573DC-B4A6-4F6A-A97B-B2E822D2F8B4}" srcOrd="8"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FB5416-5871-4147-AD7D-8C5074BA3DD1}">
      <dsp:nvSpPr>
        <dsp:cNvPr id="0" name=""/>
        <dsp:cNvSpPr/>
      </dsp:nvSpPr>
      <dsp:spPr>
        <a:xfrm>
          <a:off x="1016014" y="0"/>
          <a:ext cx="2819551" cy="2819981"/>
        </a:xfrm>
        <a:prstGeom prst="circularArrow">
          <a:avLst>
            <a:gd name="adj1" fmla="val 10980"/>
            <a:gd name="adj2" fmla="val 1142322"/>
            <a:gd name="adj3" fmla="val 4500000"/>
            <a:gd name="adj4" fmla="val 10800000"/>
            <a:gd name="adj5" fmla="val 12500"/>
          </a:avLst>
        </a:prstGeom>
        <a:solidFill>
          <a:schemeClr val="accent1">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B1598F9-93C6-4CA0-917F-6FEA26653994}">
      <dsp:nvSpPr>
        <dsp:cNvPr id="0" name=""/>
        <dsp:cNvSpPr/>
      </dsp:nvSpPr>
      <dsp:spPr>
        <a:xfrm>
          <a:off x="3836095" y="840605"/>
          <a:ext cx="1691731" cy="1128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en-GB" sz="1100" kern="1200" dirty="0"/>
            <a:t>Closer collaboration with companies</a:t>
          </a:r>
        </a:p>
        <a:p>
          <a:pPr marL="57150" lvl="1" indent="-57150" algn="l" defTabSz="488950">
            <a:lnSpc>
              <a:spcPct val="90000"/>
            </a:lnSpc>
            <a:spcBef>
              <a:spcPct val="0"/>
            </a:spcBef>
            <a:spcAft>
              <a:spcPct val="15000"/>
            </a:spcAft>
            <a:buChar char="•"/>
          </a:pPr>
          <a:r>
            <a:rPr lang="en-GB" sz="1100" kern="1200" dirty="0"/>
            <a:t>Easier recruitment of companies to host interns</a:t>
          </a:r>
        </a:p>
        <a:p>
          <a:pPr marL="57150" lvl="1" indent="-57150" algn="l" defTabSz="488950">
            <a:lnSpc>
              <a:spcPct val="90000"/>
            </a:lnSpc>
            <a:spcBef>
              <a:spcPct val="0"/>
            </a:spcBef>
            <a:spcAft>
              <a:spcPct val="15000"/>
            </a:spcAft>
            <a:buChar char="•"/>
          </a:pPr>
          <a:r>
            <a:rPr lang="en-GB" sz="1100" kern="1200"/>
            <a:t>Enhancement of entrepreneurial education</a:t>
          </a:r>
        </a:p>
        <a:p>
          <a:pPr marL="57150" lvl="1" indent="-57150" algn="l" defTabSz="488950">
            <a:lnSpc>
              <a:spcPct val="90000"/>
            </a:lnSpc>
            <a:spcBef>
              <a:spcPct val="0"/>
            </a:spcBef>
            <a:spcAft>
              <a:spcPct val="15000"/>
            </a:spcAft>
            <a:buChar char="•"/>
          </a:pPr>
          <a:r>
            <a:rPr lang="en-GB" sz="1100" kern="1200"/>
            <a:t>Personal development of administrative employees</a:t>
          </a:r>
        </a:p>
      </dsp:txBody>
      <dsp:txXfrm>
        <a:off x="3836095" y="840605"/>
        <a:ext cx="1691731" cy="1128226"/>
      </dsp:txXfrm>
    </dsp:sp>
    <dsp:sp modelId="{1BBB808A-5ECB-43CB-87D4-2C4E9F39B037}">
      <dsp:nvSpPr>
        <dsp:cNvPr id="0" name=""/>
        <dsp:cNvSpPr/>
      </dsp:nvSpPr>
      <dsp:spPr>
        <a:xfrm>
          <a:off x="1639227" y="1018098"/>
          <a:ext cx="1566770" cy="783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For Higher Education Institutions</a:t>
          </a:r>
          <a:endParaRPr lang="en-GB" sz="1100" kern="1200" dirty="0"/>
        </a:p>
      </dsp:txBody>
      <dsp:txXfrm>
        <a:off x="1639227" y="1018098"/>
        <a:ext cx="1566770" cy="783197"/>
      </dsp:txXfrm>
    </dsp:sp>
    <dsp:sp modelId="{ACE75298-AC9D-460E-971E-F211DECF457D}">
      <dsp:nvSpPr>
        <dsp:cNvPr id="0" name=""/>
        <dsp:cNvSpPr/>
      </dsp:nvSpPr>
      <dsp:spPr>
        <a:xfrm>
          <a:off x="232893" y="1620288"/>
          <a:ext cx="2819551" cy="2819981"/>
        </a:xfrm>
        <a:prstGeom prst="leftCircularArrow">
          <a:avLst>
            <a:gd name="adj1" fmla="val 10980"/>
            <a:gd name="adj2" fmla="val 1142322"/>
            <a:gd name="adj3" fmla="val 6300000"/>
            <a:gd name="adj4" fmla="val 18900000"/>
            <a:gd name="adj5" fmla="val 12500"/>
          </a:avLst>
        </a:prstGeom>
        <a:solidFill>
          <a:schemeClr val="accent1">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11EB93D0-D33A-4BB3-ACC8-3E9F488B9345}">
      <dsp:nvSpPr>
        <dsp:cNvPr id="0" name=""/>
        <dsp:cNvSpPr/>
      </dsp:nvSpPr>
      <dsp:spPr>
        <a:xfrm>
          <a:off x="3123040" y="2460743"/>
          <a:ext cx="2637679" cy="1128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en-GB" sz="1100" kern="1200" dirty="0">
              <a:solidFill>
                <a:srgbClr val="000000">
                  <a:hueOff val="0"/>
                  <a:satOff val="0"/>
                  <a:lumOff val="0"/>
                  <a:alphaOff val="0"/>
                </a:srgbClr>
              </a:solidFill>
              <a:latin typeface="Tahoma"/>
              <a:ea typeface="+mn-ea"/>
              <a:cs typeface="+mn-cs"/>
            </a:rPr>
            <a:t>Faster integration into company and the labour market</a:t>
          </a:r>
        </a:p>
        <a:p>
          <a:pPr marL="57150" lvl="1" indent="-57150" algn="l" defTabSz="488950">
            <a:lnSpc>
              <a:spcPct val="90000"/>
            </a:lnSpc>
            <a:spcBef>
              <a:spcPct val="0"/>
            </a:spcBef>
            <a:spcAft>
              <a:spcPct val="15000"/>
            </a:spcAft>
            <a:buChar char="•"/>
          </a:pPr>
          <a:r>
            <a:rPr lang="en-US" sz="1100" kern="1200" dirty="0">
              <a:solidFill>
                <a:srgbClr val="000000">
                  <a:hueOff val="0"/>
                  <a:satOff val="0"/>
                  <a:lumOff val="0"/>
                  <a:alphaOff val="0"/>
                </a:srgbClr>
              </a:solidFill>
              <a:latin typeface="Tahoma"/>
              <a:ea typeface="+mn-ea"/>
              <a:cs typeface="+mn-cs"/>
            </a:rPr>
            <a:t>Support in skill development-mentorship</a:t>
          </a:r>
          <a:endParaRPr lang="en-GB" sz="1100" kern="1200" dirty="0">
            <a:solidFill>
              <a:srgbClr val="000000">
                <a:hueOff val="0"/>
                <a:satOff val="0"/>
                <a:lumOff val="0"/>
                <a:alphaOff val="0"/>
              </a:srgbClr>
            </a:solidFill>
            <a:latin typeface="Tahoma"/>
            <a:ea typeface="+mn-ea"/>
            <a:cs typeface="+mn-cs"/>
          </a:endParaRPr>
        </a:p>
        <a:p>
          <a:pPr marL="57150" lvl="1" indent="-57150" algn="l" defTabSz="488950">
            <a:lnSpc>
              <a:spcPct val="90000"/>
            </a:lnSpc>
            <a:spcBef>
              <a:spcPct val="0"/>
            </a:spcBef>
            <a:spcAft>
              <a:spcPct val="15000"/>
            </a:spcAft>
            <a:buChar char="•"/>
          </a:pPr>
          <a:r>
            <a:rPr lang="en-GB" sz="1100" kern="1200" dirty="0">
              <a:solidFill>
                <a:srgbClr val="000000">
                  <a:hueOff val="0"/>
                  <a:satOff val="0"/>
                  <a:lumOff val="0"/>
                  <a:alphaOff val="0"/>
                </a:srgbClr>
              </a:solidFill>
              <a:latin typeface="Tahoma"/>
              <a:ea typeface="+mn-ea"/>
              <a:cs typeface="+mn-cs"/>
            </a:rPr>
            <a:t>Increased self-esteem and confidence</a:t>
          </a:r>
        </a:p>
        <a:p>
          <a:pPr marL="57150" lvl="1" indent="-57150" algn="l" defTabSz="488950">
            <a:lnSpc>
              <a:spcPct val="90000"/>
            </a:lnSpc>
            <a:spcBef>
              <a:spcPct val="0"/>
            </a:spcBef>
            <a:spcAft>
              <a:spcPct val="15000"/>
            </a:spcAft>
            <a:buChar char="•"/>
          </a:pPr>
          <a:r>
            <a:rPr lang="en-GB" sz="1100" kern="1200" dirty="0">
              <a:solidFill>
                <a:srgbClr val="000000">
                  <a:hueOff val="0"/>
                  <a:satOff val="0"/>
                  <a:lumOff val="0"/>
                  <a:alphaOff val="0"/>
                </a:srgbClr>
              </a:solidFill>
              <a:latin typeface="Tahoma"/>
              <a:ea typeface="+mn-ea"/>
              <a:cs typeface="+mn-cs"/>
            </a:rPr>
            <a:t>Refined skills</a:t>
          </a:r>
        </a:p>
        <a:p>
          <a:pPr marL="57150" lvl="1" indent="-57150" algn="l" defTabSz="488950">
            <a:lnSpc>
              <a:spcPct val="90000"/>
            </a:lnSpc>
            <a:spcBef>
              <a:spcPct val="0"/>
            </a:spcBef>
            <a:spcAft>
              <a:spcPct val="15000"/>
            </a:spcAft>
            <a:buChar char="•"/>
          </a:pPr>
          <a:r>
            <a:rPr lang="en-GB" sz="1100" kern="1200" dirty="0">
              <a:solidFill>
                <a:srgbClr val="000000">
                  <a:hueOff val="0"/>
                  <a:satOff val="0"/>
                  <a:lumOff val="0"/>
                  <a:alphaOff val="0"/>
                </a:srgbClr>
              </a:solidFill>
              <a:latin typeface="Tahoma"/>
              <a:ea typeface="+mn-ea"/>
              <a:cs typeface="+mn-cs"/>
            </a:rPr>
            <a:t>Relative work experience</a:t>
          </a:r>
        </a:p>
      </dsp:txBody>
      <dsp:txXfrm>
        <a:off x="3123040" y="2460743"/>
        <a:ext cx="2637679" cy="1128226"/>
      </dsp:txXfrm>
    </dsp:sp>
    <dsp:sp modelId="{7214BC54-46E6-4530-B0AF-8EDF42EAAC1F}">
      <dsp:nvSpPr>
        <dsp:cNvPr id="0" name=""/>
        <dsp:cNvSpPr/>
      </dsp:nvSpPr>
      <dsp:spPr>
        <a:xfrm>
          <a:off x="859283" y="2647759"/>
          <a:ext cx="1566770" cy="783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t>For students</a:t>
          </a:r>
          <a:endParaRPr lang="en-GB" sz="2000" kern="1200" dirty="0"/>
        </a:p>
      </dsp:txBody>
      <dsp:txXfrm>
        <a:off x="859283" y="2647759"/>
        <a:ext cx="1566770" cy="783197"/>
      </dsp:txXfrm>
    </dsp:sp>
    <dsp:sp modelId="{2161A02A-B34A-4723-BD63-54F41D77F143}">
      <dsp:nvSpPr>
        <dsp:cNvPr id="0" name=""/>
        <dsp:cNvSpPr/>
      </dsp:nvSpPr>
      <dsp:spPr>
        <a:xfrm>
          <a:off x="1216691" y="3434472"/>
          <a:ext cx="2422431" cy="2423402"/>
        </a:xfrm>
        <a:prstGeom prst="blockArc">
          <a:avLst>
            <a:gd name="adj1" fmla="val 13500000"/>
            <a:gd name="adj2" fmla="val 10800000"/>
            <a:gd name="adj3" fmla="val 12740"/>
          </a:avLst>
        </a:prstGeom>
        <a:solidFill>
          <a:schemeClr val="accent1">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616ADE8A-C910-4FF0-89D7-EBE4A955625E}">
      <dsp:nvSpPr>
        <dsp:cNvPr id="0" name=""/>
        <dsp:cNvSpPr/>
      </dsp:nvSpPr>
      <dsp:spPr>
        <a:xfrm>
          <a:off x="3820227" y="4407312"/>
          <a:ext cx="1691731" cy="1128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985" rIns="6985" bIns="6985" numCol="1" spcCol="1270" anchor="ctr" anchorCtr="0">
          <a:noAutofit/>
        </a:bodyPr>
        <a:lstStyle/>
        <a:p>
          <a:pPr marL="57150" lvl="1" indent="-57150" algn="l" defTabSz="488950">
            <a:lnSpc>
              <a:spcPct val="90000"/>
            </a:lnSpc>
            <a:spcBef>
              <a:spcPct val="0"/>
            </a:spcBef>
            <a:spcAft>
              <a:spcPct val="15000"/>
            </a:spcAft>
            <a:buChar char="•"/>
          </a:pPr>
          <a:r>
            <a:rPr lang="en-GB" sz="1100" kern="1200"/>
            <a:t>Faster integration</a:t>
          </a:r>
        </a:p>
        <a:p>
          <a:pPr marL="57150" lvl="1" indent="-57150" algn="l" defTabSz="488950">
            <a:lnSpc>
              <a:spcPct val="90000"/>
            </a:lnSpc>
            <a:spcBef>
              <a:spcPct val="0"/>
            </a:spcBef>
            <a:spcAft>
              <a:spcPct val="15000"/>
            </a:spcAft>
            <a:buChar char="•"/>
          </a:pPr>
          <a:r>
            <a:rPr lang="en-GB" sz="1100" kern="1200" dirty="0"/>
            <a:t>Increased productivity</a:t>
          </a:r>
        </a:p>
        <a:p>
          <a:pPr marL="57150" lvl="1" indent="-57150" algn="l" defTabSz="488950">
            <a:lnSpc>
              <a:spcPct val="90000"/>
            </a:lnSpc>
            <a:spcBef>
              <a:spcPct val="0"/>
            </a:spcBef>
            <a:spcAft>
              <a:spcPct val="15000"/>
            </a:spcAft>
            <a:buChar char="•"/>
          </a:pPr>
          <a:r>
            <a:rPr lang="en-GB" sz="1100" kern="1200"/>
            <a:t>Fresh ideas/enhanced perspectives</a:t>
          </a:r>
        </a:p>
        <a:p>
          <a:pPr marL="57150" lvl="1" indent="-57150" algn="l" defTabSz="488950">
            <a:lnSpc>
              <a:spcPct val="90000"/>
            </a:lnSpc>
            <a:spcBef>
              <a:spcPct val="0"/>
            </a:spcBef>
            <a:spcAft>
              <a:spcPct val="15000"/>
            </a:spcAft>
            <a:buChar char="•"/>
          </a:pPr>
          <a:r>
            <a:rPr lang="en-GB" sz="1100" kern="1200"/>
            <a:t>MEntorship opportunities</a:t>
          </a:r>
        </a:p>
        <a:p>
          <a:pPr marL="57150" lvl="1" indent="-57150" algn="l" defTabSz="488950">
            <a:lnSpc>
              <a:spcPct val="90000"/>
            </a:lnSpc>
            <a:spcBef>
              <a:spcPct val="0"/>
            </a:spcBef>
            <a:spcAft>
              <a:spcPct val="15000"/>
            </a:spcAft>
            <a:buChar char="•"/>
          </a:pPr>
          <a:r>
            <a:rPr lang="en-GB" sz="1100" kern="1200"/>
            <a:t>Increased visibility</a:t>
          </a:r>
        </a:p>
        <a:p>
          <a:pPr marL="57150" lvl="1" indent="-57150" algn="l" defTabSz="488950">
            <a:lnSpc>
              <a:spcPct val="90000"/>
            </a:lnSpc>
            <a:spcBef>
              <a:spcPct val="0"/>
            </a:spcBef>
            <a:spcAft>
              <a:spcPct val="15000"/>
            </a:spcAft>
            <a:buChar char="•"/>
          </a:pPr>
          <a:r>
            <a:rPr lang="en-GB" sz="1100" kern="1200"/>
            <a:t>Networking</a:t>
          </a:r>
        </a:p>
        <a:p>
          <a:pPr marL="57150" lvl="1" indent="-57150" algn="l" defTabSz="488950">
            <a:lnSpc>
              <a:spcPct val="90000"/>
            </a:lnSpc>
            <a:spcBef>
              <a:spcPct val="0"/>
            </a:spcBef>
            <a:spcAft>
              <a:spcPct val="15000"/>
            </a:spcAft>
            <a:buChar char="•"/>
          </a:pPr>
          <a:r>
            <a:rPr lang="en-GB" sz="1100" kern="1200" dirty="0"/>
            <a:t>Close skill gaps</a:t>
          </a:r>
        </a:p>
        <a:p>
          <a:pPr marL="57150" lvl="1" indent="-57150" algn="l" defTabSz="488950">
            <a:lnSpc>
              <a:spcPct val="90000"/>
            </a:lnSpc>
            <a:spcBef>
              <a:spcPct val="0"/>
            </a:spcBef>
            <a:spcAft>
              <a:spcPct val="15000"/>
            </a:spcAft>
            <a:buChar char="•"/>
          </a:pPr>
          <a:r>
            <a:rPr lang="en-GB" sz="1100" kern="1200"/>
            <a:t>Easier recruitment of talents</a:t>
          </a:r>
        </a:p>
        <a:p>
          <a:pPr marL="57150" lvl="1" indent="-57150" algn="l" defTabSz="488950">
            <a:lnSpc>
              <a:spcPct val="90000"/>
            </a:lnSpc>
            <a:spcBef>
              <a:spcPct val="0"/>
            </a:spcBef>
            <a:spcAft>
              <a:spcPct val="15000"/>
            </a:spcAft>
            <a:buChar char="•"/>
          </a:pPr>
          <a:r>
            <a:rPr lang="en-GB" sz="1100" kern="1200"/>
            <a:t>Cost savings</a:t>
          </a:r>
        </a:p>
      </dsp:txBody>
      <dsp:txXfrm>
        <a:off x="3820227" y="4407312"/>
        <a:ext cx="1691731" cy="1128226"/>
      </dsp:txXfrm>
    </dsp:sp>
    <dsp:sp modelId="{BC6573DC-B4A6-4F6A-A97B-B2E822D2F8B4}">
      <dsp:nvSpPr>
        <dsp:cNvPr id="0" name=""/>
        <dsp:cNvSpPr/>
      </dsp:nvSpPr>
      <dsp:spPr>
        <a:xfrm>
          <a:off x="1642934" y="4279763"/>
          <a:ext cx="1566770" cy="783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t>For companies</a:t>
          </a:r>
        </a:p>
      </dsp:txBody>
      <dsp:txXfrm>
        <a:off x="1642934" y="4279763"/>
        <a:ext cx="1566770" cy="783197"/>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1"/>
            <a:ext cx="2914605" cy="48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894" tIns="45447" rIns="90894" bIns="45447" numCol="1" anchor="t" anchorCtr="0" compatLnSpc="1">
            <a:prstTxWarp prst="textNoShape">
              <a:avLst/>
            </a:prstTxWarp>
          </a:bodyPr>
          <a:lstStyle>
            <a:lvl1pPr defTabSz="909638">
              <a:defRPr sz="1200">
                <a:latin typeface="Times New Roman" pitchFamily="18" charset="0"/>
              </a:defRPr>
            </a:lvl1pPr>
          </a:lstStyle>
          <a:p>
            <a:pPr>
              <a:defRPr/>
            </a:pPr>
            <a:endParaRPr lang="en-GB"/>
          </a:p>
        </p:txBody>
      </p:sp>
      <p:sp>
        <p:nvSpPr>
          <p:cNvPr id="5123" name="Rectangle 3"/>
          <p:cNvSpPr>
            <a:spLocks noGrp="1" noChangeArrowheads="1"/>
          </p:cNvSpPr>
          <p:nvPr>
            <p:ph type="dt" sz="quarter" idx="1"/>
          </p:nvPr>
        </p:nvSpPr>
        <p:spPr bwMode="auto">
          <a:xfrm>
            <a:off x="3810045" y="1"/>
            <a:ext cx="2914605" cy="48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894" tIns="45447" rIns="90894" bIns="45447" numCol="1" anchor="t" anchorCtr="0" compatLnSpc="1">
            <a:prstTxWarp prst="textNoShape">
              <a:avLst/>
            </a:prstTxWarp>
          </a:bodyPr>
          <a:lstStyle>
            <a:lvl1pPr algn="r" defTabSz="909638">
              <a:defRPr sz="1200">
                <a:latin typeface="Times New Roman" pitchFamily="18" charset="0"/>
              </a:defRPr>
            </a:lvl1pPr>
          </a:lstStyle>
          <a:p>
            <a:pPr>
              <a:defRPr/>
            </a:pPr>
            <a:endParaRPr lang="en-GB"/>
          </a:p>
        </p:txBody>
      </p:sp>
      <p:sp>
        <p:nvSpPr>
          <p:cNvPr id="5124" name="Rectangle 4"/>
          <p:cNvSpPr>
            <a:spLocks noGrp="1" noChangeArrowheads="1"/>
          </p:cNvSpPr>
          <p:nvPr>
            <p:ph type="ftr" sz="quarter" idx="2"/>
          </p:nvPr>
        </p:nvSpPr>
        <p:spPr bwMode="auto">
          <a:xfrm>
            <a:off x="0" y="9287014"/>
            <a:ext cx="2914605" cy="48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894" tIns="45447" rIns="90894" bIns="45447" numCol="1" anchor="b" anchorCtr="0" compatLnSpc="1">
            <a:prstTxWarp prst="textNoShape">
              <a:avLst/>
            </a:prstTxWarp>
          </a:bodyPr>
          <a:lstStyle>
            <a:lvl1pPr defTabSz="909638">
              <a:defRPr sz="1200">
                <a:latin typeface="Times New Roman" pitchFamily="18" charset="0"/>
              </a:defRPr>
            </a:lvl1pPr>
          </a:lstStyle>
          <a:p>
            <a:pPr>
              <a:defRPr/>
            </a:pPr>
            <a:endParaRPr lang="en-GB"/>
          </a:p>
        </p:txBody>
      </p:sp>
      <p:sp>
        <p:nvSpPr>
          <p:cNvPr id="5125" name="Rectangle 5"/>
          <p:cNvSpPr>
            <a:spLocks noGrp="1" noChangeArrowheads="1"/>
          </p:cNvSpPr>
          <p:nvPr>
            <p:ph type="sldNum" sz="quarter" idx="3"/>
          </p:nvPr>
        </p:nvSpPr>
        <p:spPr bwMode="auto">
          <a:xfrm>
            <a:off x="3810045" y="9287014"/>
            <a:ext cx="2914605" cy="487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894" tIns="45447" rIns="90894" bIns="45447" numCol="1" anchor="b" anchorCtr="0" compatLnSpc="1">
            <a:prstTxWarp prst="textNoShape">
              <a:avLst/>
            </a:prstTxWarp>
          </a:bodyPr>
          <a:lstStyle>
            <a:lvl1pPr algn="r" defTabSz="909638">
              <a:defRPr sz="1200">
                <a:latin typeface="Times New Roman" pitchFamily="18" charset="0"/>
              </a:defRPr>
            </a:lvl1pPr>
          </a:lstStyle>
          <a:p>
            <a:pPr>
              <a:defRPr/>
            </a:pPr>
            <a:fld id="{5306EC52-0040-4498-8E0B-941D38A2BF26}" type="slidenum">
              <a:rPr lang="en-GB"/>
              <a:pPr>
                <a:defRPr/>
              </a:pPr>
              <a:t>‹#›</a:t>
            </a:fld>
            <a:endParaRPr lang="en-GB"/>
          </a:p>
        </p:txBody>
      </p:sp>
    </p:spTree>
    <p:extLst>
      <p:ext uri="{BB962C8B-B14F-4D97-AF65-F5344CB8AC3E}">
        <p14:creationId xmlns:p14="http://schemas.microsoft.com/office/powerpoint/2010/main" val="4011302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1" y="1"/>
            <a:ext cx="2922642" cy="4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01" tIns="45850" rIns="91701" bIns="45850" numCol="1" anchor="t" anchorCtr="0" compatLnSpc="1">
            <a:prstTxWarp prst="textNoShape">
              <a:avLst/>
            </a:prstTxWarp>
          </a:bodyPr>
          <a:lstStyle>
            <a:lvl1pPr defTabSz="917575" eaLnBrk="0" hangingPunct="0">
              <a:spcBef>
                <a:spcPct val="50000"/>
              </a:spcBef>
              <a:defRPr sz="1200" b="1">
                <a:solidFill>
                  <a:schemeClr val="bg1"/>
                </a:solidFill>
                <a:latin typeface="Arial" charset="0"/>
              </a:defRPr>
            </a:lvl1pPr>
          </a:lstStyle>
          <a:p>
            <a:pPr>
              <a:defRPr/>
            </a:pPr>
            <a:endParaRPr lang="en-US"/>
          </a:p>
        </p:txBody>
      </p:sp>
      <p:sp>
        <p:nvSpPr>
          <p:cNvPr id="54275" name="Rectangle 3"/>
          <p:cNvSpPr>
            <a:spLocks noGrp="1" noChangeArrowheads="1"/>
          </p:cNvSpPr>
          <p:nvPr>
            <p:ph type="dt" idx="1"/>
          </p:nvPr>
        </p:nvSpPr>
        <p:spPr bwMode="auto">
          <a:xfrm>
            <a:off x="3845413" y="1"/>
            <a:ext cx="2845477" cy="4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01" tIns="45850" rIns="91701" bIns="45850" numCol="1" anchor="t" anchorCtr="0" compatLnSpc="1">
            <a:prstTxWarp prst="textNoShape">
              <a:avLst/>
            </a:prstTxWarp>
          </a:bodyPr>
          <a:lstStyle>
            <a:lvl1pPr algn="r" defTabSz="917575" eaLnBrk="0" hangingPunct="0">
              <a:spcBef>
                <a:spcPct val="50000"/>
              </a:spcBef>
              <a:defRPr sz="1200" b="1">
                <a:solidFill>
                  <a:schemeClr val="bg1"/>
                </a:solidFill>
                <a:latin typeface="Arial" charset="0"/>
              </a:defRPr>
            </a:lvl1pPr>
          </a:lstStyle>
          <a:p>
            <a:pPr>
              <a:defRPr/>
            </a:pPr>
            <a:endParaRPr lang="en-US"/>
          </a:p>
        </p:txBody>
      </p:sp>
      <p:sp>
        <p:nvSpPr>
          <p:cNvPr id="37892" name="Rectangle 4"/>
          <p:cNvSpPr>
            <a:spLocks noGrp="1" noRot="1" noChangeAspect="1" noChangeArrowheads="1" noTextEdit="1"/>
          </p:cNvSpPr>
          <p:nvPr>
            <p:ph type="sldImg" idx="2"/>
          </p:nvPr>
        </p:nvSpPr>
        <p:spPr bwMode="auto">
          <a:xfrm>
            <a:off x="152400" y="758825"/>
            <a:ext cx="6461125" cy="36353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922771" y="4620008"/>
            <a:ext cx="4922514" cy="4392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01" tIns="45850" rIns="91701" bIns="458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4278" name="Rectangle 6"/>
          <p:cNvSpPr>
            <a:spLocks noGrp="1" noChangeArrowheads="1"/>
          </p:cNvSpPr>
          <p:nvPr>
            <p:ph type="ftr" sz="quarter" idx="4"/>
          </p:nvPr>
        </p:nvSpPr>
        <p:spPr bwMode="auto">
          <a:xfrm>
            <a:off x="1" y="9316781"/>
            <a:ext cx="2922642" cy="4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01" tIns="45850" rIns="91701" bIns="45850" numCol="1" anchor="b" anchorCtr="0" compatLnSpc="1">
            <a:prstTxWarp prst="textNoShape">
              <a:avLst/>
            </a:prstTxWarp>
          </a:bodyPr>
          <a:lstStyle>
            <a:lvl1pPr defTabSz="917575" eaLnBrk="0" hangingPunct="0">
              <a:spcBef>
                <a:spcPct val="50000"/>
              </a:spcBef>
              <a:defRPr sz="1200" b="1">
                <a:solidFill>
                  <a:schemeClr val="bg1"/>
                </a:solidFill>
                <a:latin typeface="Arial" charset="0"/>
              </a:defRPr>
            </a:lvl1pPr>
          </a:lstStyle>
          <a:p>
            <a:pPr>
              <a:defRPr/>
            </a:pPr>
            <a:endParaRPr lang="en-US"/>
          </a:p>
        </p:txBody>
      </p:sp>
      <p:sp>
        <p:nvSpPr>
          <p:cNvPr id="54279" name="Rectangle 7"/>
          <p:cNvSpPr>
            <a:spLocks noGrp="1" noChangeArrowheads="1"/>
          </p:cNvSpPr>
          <p:nvPr>
            <p:ph type="sldNum" sz="quarter" idx="5"/>
          </p:nvPr>
        </p:nvSpPr>
        <p:spPr bwMode="auto">
          <a:xfrm>
            <a:off x="3845413" y="9316781"/>
            <a:ext cx="2845477" cy="4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01" tIns="45850" rIns="91701" bIns="45850" numCol="1" anchor="b" anchorCtr="0" compatLnSpc="1">
            <a:prstTxWarp prst="textNoShape">
              <a:avLst/>
            </a:prstTxWarp>
          </a:bodyPr>
          <a:lstStyle>
            <a:lvl1pPr algn="r" defTabSz="917575" eaLnBrk="0" hangingPunct="0">
              <a:spcBef>
                <a:spcPct val="50000"/>
              </a:spcBef>
              <a:defRPr sz="1200" b="1">
                <a:solidFill>
                  <a:schemeClr val="bg1"/>
                </a:solidFill>
                <a:latin typeface="Arial" charset="0"/>
              </a:defRPr>
            </a:lvl1pPr>
          </a:lstStyle>
          <a:p>
            <a:pPr>
              <a:defRPr/>
            </a:pPr>
            <a:fld id="{106F53D9-0C19-47D7-8595-2DE41E2BD547}" type="slidenum">
              <a:rPr lang="en-US"/>
              <a:pPr>
                <a:defRPr/>
              </a:pPr>
              <a:t>‹#›</a:t>
            </a:fld>
            <a:endParaRPr lang="en-US"/>
          </a:p>
        </p:txBody>
      </p:sp>
    </p:spTree>
    <p:extLst>
      <p:ext uri="{BB962C8B-B14F-4D97-AF65-F5344CB8AC3E}">
        <p14:creationId xmlns:p14="http://schemas.microsoft.com/office/powerpoint/2010/main" val="22970234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17575" eaLnBrk="0" hangingPunct="0">
              <a:defRPr sz="2000">
                <a:solidFill>
                  <a:schemeClr val="tx1"/>
                </a:solidFill>
                <a:latin typeface="Tahoma" pitchFamily="34" charset="0"/>
              </a:defRPr>
            </a:lvl1pPr>
            <a:lvl2pPr marL="742950" indent="-285750" defTabSz="917575" eaLnBrk="0" hangingPunct="0">
              <a:defRPr sz="2000">
                <a:solidFill>
                  <a:schemeClr val="tx1"/>
                </a:solidFill>
                <a:latin typeface="Tahoma" pitchFamily="34" charset="0"/>
              </a:defRPr>
            </a:lvl2pPr>
            <a:lvl3pPr marL="1143000" indent="-228600" defTabSz="917575" eaLnBrk="0" hangingPunct="0">
              <a:defRPr sz="2000">
                <a:solidFill>
                  <a:schemeClr val="tx1"/>
                </a:solidFill>
                <a:latin typeface="Tahoma" pitchFamily="34" charset="0"/>
              </a:defRPr>
            </a:lvl3pPr>
            <a:lvl4pPr marL="1600200" indent="-228600" defTabSz="917575" eaLnBrk="0" hangingPunct="0">
              <a:defRPr sz="2000">
                <a:solidFill>
                  <a:schemeClr val="tx1"/>
                </a:solidFill>
                <a:latin typeface="Tahoma" pitchFamily="34" charset="0"/>
              </a:defRPr>
            </a:lvl4pPr>
            <a:lvl5pPr marL="2057400" indent="-228600" defTabSz="917575" eaLnBrk="0" hangingPunct="0">
              <a:defRPr sz="2000">
                <a:solidFill>
                  <a:schemeClr val="tx1"/>
                </a:solidFill>
                <a:latin typeface="Tahoma" pitchFamily="34" charset="0"/>
              </a:defRPr>
            </a:lvl5pPr>
            <a:lvl6pPr marL="2514600" indent="-228600" defTabSz="917575" eaLnBrk="0" fontAlgn="base" hangingPunct="0">
              <a:spcBef>
                <a:spcPct val="0"/>
              </a:spcBef>
              <a:spcAft>
                <a:spcPct val="0"/>
              </a:spcAft>
              <a:defRPr sz="2000">
                <a:solidFill>
                  <a:schemeClr val="tx1"/>
                </a:solidFill>
                <a:latin typeface="Tahoma" pitchFamily="34" charset="0"/>
              </a:defRPr>
            </a:lvl6pPr>
            <a:lvl7pPr marL="2971800" indent="-228600" defTabSz="917575" eaLnBrk="0" fontAlgn="base" hangingPunct="0">
              <a:spcBef>
                <a:spcPct val="0"/>
              </a:spcBef>
              <a:spcAft>
                <a:spcPct val="0"/>
              </a:spcAft>
              <a:defRPr sz="2000">
                <a:solidFill>
                  <a:schemeClr val="tx1"/>
                </a:solidFill>
                <a:latin typeface="Tahoma" pitchFamily="34" charset="0"/>
              </a:defRPr>
            </a:lvl7pPr>
            <a:lvl8pPr marL="3429000" indent="-228600" defTabSz="917575" eaLnBrk="0" fontAlgn="base" hangingPunct="0">
              <a:spcBef>
                <a:spcPct val="0"/>
              </a:spcBef>
              <a:spcAft>
                <a:spcPct val="0"/>
              </a:spcAft>
              <a:defRPr sz="2000">
                <a:solidFill>
                  <a:schemeClr val="tx1"/>
                </a:solidFill>
                <a:latin typeface="Tahoma" pitchFamily="34" charset="0"/>
              </a:defRPr>
            </a:lvl8pPr>
            <a:lvl9pPr marL="3886200" indent="-228600" defTabSz="917575" eaLnBrk="0" fontAlgn="base" hangingPunct="0">
              <a:spcBef>
                <a:spcPct val="0"/>
              </a:spcBef>
              <a:spcAft>
                <a:spcPct val="0"/>
              </a:spcAft>
              <a:defRPr sz="2000">
                <a:solidFill>
                  <a:schemeClr val="tx1"/>
                </a:solidFill>
                <a:latin typeface="Tahoma" pitchFamily="34" charset="0"/>
              </a:defRPr>
            </a:lvl9pPr>
          </a:lstStyle>
          <a:p>
            <a:fld id="{E2B5285F-433A-4B9B-A2A5-9AE691AF9DD2}" type="slidenum">
              <a:rPr lang="en-US" sz="1200" smtClean="0">
                <a:solidFill>
                  <a:schemeClr val="bg1"/>
                </a:solidFill>
                <a:latin typeface="Arial" charset="0"/>
              </a:rPr>
              <a:pPr/>
              <a:t>1</a:t>
            </a:fld>
            <a:endParaRPr lang="en-US" sz="1200">
              <a:solidFill>
                <a:schemeClr val="bg1"/>
              </a:solidFill>
              <a:latin typeface="Arial" charset="0"/>
            </a:endParaRPr>
          </a:p>
        </p:txBody>
      </p:sp>
      <p:sp>
        <p:nvSpPr>
          <p:cNvPr id="38915" name="Rectangle 2"/>
          <p:cNvSpPr>
            <a:spLocks noGrp="1" noRot="1" noChangeAspect="1" noChangeArrowheads="1" noTextEdit="1"/>
          </p:cNvSpPr>
          <p:nvPr>
            <p:ph type="sldImg"/>
          </p:nvPr>
        </p:nvSpPr>
        <p:spPr>
          <a:xfrm>
            <a:off x="152400" y="758825"/>
            <a:ext cx="6461125" cy="3635375"/>
          </a:xfrm>
          <a:ln/>
        </p:spPr>
      </p:sp>
      <p:sp>
        <p:nvSpPr>
          <p:cNvPr id="38916" name="Rectangle 3"/>
          <p:cNvSpPr>
            <a:spLocks noGrp="1" noChangeArrowheads="1"/>
          </p:cNvSpPr>
          <p:nvPr>
            <p:ph type="body" idx="1"/>
          </p:nvPr>
        </p:nvSpPr>
        <p:spPr>
          <a:noFill/>
        </p:spPr>
        <p:txBody>
          <a:bodyPr/>
          <a:lstStyle/>
          <a:p>
            <a:pPr eaLnBrk="1" hangingPunct="1"/>
            <a:endParaRPr lang="en-US">
              <a:cs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100" dirty="0"/>
          </a:p>
        </p:txBody>
      </p:sp>
      <p:sp>
        <p:nvSpPr>
          <p:cNvPr id="4" name="Slide Number Placeholder 3"/>
          <p:cNvSpPr>
            <a:spLocks noGrp="1"/>
          </p:cNvSpPr>
          <p:nvPr>
            <p:ph type="sldNum" sz="quarter" idx="5"/>
          </p:nvPr>
        </p:nvSpPr>
        <p:spPr/>
        <p:txBody>
          <a:bodyPr/>
          <a:lstStyle/>
          <a:p>
            <a:fld id="{D2D0D582-0E57-4137-A85E-D64618822425}" type="slidenum">
              <a:rPr lang="sk-SK" smtClean="0"/>
              <a:t>15</a:t>
            </a:fld>
            <a:endParaRPr lang="sk-SK"/>
          </a:p>
        </p:txBody>
      </p:sp>
    </p:spTree>
    <p:extLst>
      <p:ext uri="{BB962C8B-B14F-4D97-AF65-F5344CB8AC3E}">
        <p14:creationId xmlns:p14="http://schemas.microsoft.com/office/powerpoint/2010/main" val="1157435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first phase of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CBL</a:t>
            </a:r>
            <a:r>
              <a:rPr lang="en-GB" sz="1100" dirty="0">
                <a:effectLst/>
                <a:latin typeface="Calibri" panose="020F0502020204030204" pitchFamily="34" charset="0"/>
                <a:ea typeface="Calibri" panose="020F0502020204030204" pitchFamily="34" charset="0"/>
                <a:cs typeface="Times New Roman" panose="02020603050405020304" pitchFamily="18" charset="0"/>
              </a:rPr>
              <a:t> is the engagement phase.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engagement phase starts before the internship, where the company is selected and the challenge is defined, and continues during the internship with observation and job shadowing.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During this phase, mentors set the challenge together with the interns.</a:t>
            </a:r>
            <a:r>
              <a:rPr lang="en-GB" sz="1100" b="1"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a:effectLst/>
                <a:latin typeface="Calibri" panose="020F0502020204030204" pitchFamily="34" charset="0"/>
                <a:ea typeface="Calibri" panose="020F0502020204030204" pitchFamily="34" charset="0"/>
                <a:cs typeface="Times New Roman" panose="02020603050405020304" pitchFamily="18" charset="0"/>
              </a:rPr>
              <a:t>The concept chosen for the challenge must be relevant for the development of entrepreneurial skills and, at the same time, relevant to the students and to the company. Furthermore, the challenge should be an open-ended one and represent a real need, a real problem, a project or anything within the interests of the company.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Based on the challenge, the company mentors define the entrepreneurial competence that will be cultivated during the internship, based on the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EntreComp</a:t>
            </a:r>
            <a:r>
              <a:rPr lang="en-GB" sz="1100" dirty="0">
                <a:effectLst/>
                <a:latin typeface="Calibri" panose="020F0502020204030204" pitchFamily="34" charset="0"/>
                <a:ea typeface="Calibri" panose="020F0502020204030204" pitchFamily="34" charset="0"/>
                <a:cs typeface="Times New Roman" panose="02020603050405020304" pitchFamily="18" charset="0"/>
              </a:rPr>
              <a:t> framework and choose the learning outcomes from the framework.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Furthermore, the company defines the resources needed which will help in the implementation of the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entermode</a:t>
            </a:r>
            <a:r>
              <a:rPr lang="en-GB" sz="1100" dirty="0">
                <a:effectLst/>
                <a:latin typeface="Calibri" panose="020F0502020204030204" pitchFamily="34" charset="0"/>
                <a:ea typeface="Calibri" panose="020F0502020204030204" pitchFamily="34" charset="0"/>
                <a:cs typeface="Times New Roman" panose="02020603050405020304" pitchFamily="18" charset="0"/>
              </a:rPr>
              <a:t> model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eg</a:t>
            </a:r>
            <a:r>
              <a:rPr lang="en-GB" sz="1100" dirty="0">
                <a:effectLst/>
                <a:latin typeface="Calibri" panose="020F0502020204030204" pitchFamily="34" charset="0"/>
                <a:ea typeface="Calibri" panose="020F0502020204030204" pitchFamily="34" charset="0"/>
                <a:cs typeface="Times New Roman" panose="02020603050405020304" pitchFamily="18" charset="0"/>
              </a:rPr>
              <a:t> office space, computers, or support, guidance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2D0D582-0E57-4137-A85E-D64618822425}" type="slidenum">
              <a:rPr lang="sk-SK" smtClean="0"/>
              <a:t>16</a:t>
            </a:fld>
            <a:endParaRPr lang="sk-SK"/>
          </a:p>
        </p:txBody>
      </p:sp>
    </p:spTree>
    <p:extLst>
      <p:ext uri="{BB962C8B-B14F-4D97-AF65-F5344CB8AC3E}">
        <p14:creationId xmlns:p14="http://schemas.microsoft.com/office/powerpoint/2010/main" val="3340252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During the second stage, the company mentor with the student develop the action plan which will lead to the solution of the challenge and help students develop the entrepreneurial competences chosen in the previous stage and fulfill the learning outcomes. </a:t>
            </a:r>
          </a:p>
          <a:p>
            <a:r>
              <a:rPr lang="en-US" sz="1100" dirty="0"/>
              <a:t>During this stage, the company can provide job shadowing opportunities </a:t>
            </a:r>
            <a:r>
              <a:rPr lang="en-US" sz="1100" dirty="0" err="1"/>
              <a:t>nd</a:t>
            </a:r>
            <a:r>
              <a:rPr lang="en-US" sz="1100" dirty="0"/>
              <a:t> support to the students, so that he/she can </a:t>
            </a:r>
            <a:r>
              <a:rPr lang="en-GB" sz="1100" dirty="0">
                <a:effectLst/>
                <a:latin typeface="Calibri" panose="020F0502020204030204" pitchFamily="34" charset="0"/>
                <a:ea typeface="Calibri" panose="020F0502020204030204" pitchFamily="34" charset="0"/>
                <a:cs typeface="Times New Roman" panose="02020603050405020304" pitchFamily="18" charset="0"/>
              </a:rPr>
              <a:t>observe the process followed by other employees and accordingly decide on the action plan.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student will also identify and mobilise resources which will help him/her complete the challenge proposed. Such resources could be for example time, commitment, own network, research, social media etc. </a:t>
            </a:r>
          </a:p>
          <a:p>
            <a:endParaRPr lang="en-GB" dirty="0"/>
          </a:p>
        </p:txBody>
      </p:sp>
      <p:sp>
        <p:nvSpPr>
          <p:cNvPr id="4" name="Slide Number Placeholder 3"/>
          <p:cNvSpPr>
            <a:spLocks noGrp="1"/>
          </p:cNvSpPr>
          <p:nvPr>
            <p:ph type="sldNum" sz="quarter" idx="5"/>
          </p:nvPr>
        </p:nvSpPr>
        <p:spPr/>
        <p:txBody>
          <a:bodyPr/>
          <a:lstStyle/>
          <a:p>
            <a:fld id="{D2D0D582-0E57-4137-A85E-D64618822425}" type="slidenum">
              <a:rPr lang="sk-SK" smtClean="0"/>
              <a:t>17</a:t>
            </a:fld>
            <a:endParaRPr lang="sk-SK"/>
          </a:p>
        </p:txBody>
      </p:sp>
    </p:spTree>
    <p:extLst>
      <p:ext uri="{BB962C8B-B14F-4D97-AF65-F5344CB8AC3E}">
        <p14:creationId xmlns:p14="http://schemas.microsoft.com/office/powerpoint/2010/main" val="3689100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latin typeface="+mn-lt"/>
              </a:rPr>
              <a:t>This is the phase where the actual internship takes places. Students then are asked to develop and implement solutions to the challenge according to the action plan. </a:t>
            </a:r>
            <a:r>
              <a:rPr lang="en-GB" sz="1100" dirty="0">
                <a:effectLst/>
                <a:latin typeface="+mn-lt"/>
                <a:ea typeface="Calibri" panose="020F0502020204030204" pitchFamily="34" charset="0"/>
                <a:cs typeface="Times New Roman" panose="02020603050405020304" pitchFamily="18" charset="0"/>
              </a:rPr>
              <a:t>During this phase learning is independent and self-regulated, although mentors from companies should offer guidance and support to the interns. </a:t>
            </a:r>
          </a:p>
          <a:p>
            <a:r>
              <a:rPr lang="en-GB" sz="1100" dirty="0">
                <a:effectLst/>
                <a:latin typeface="+mn-lt"/>
                <a:ea typeface="Calibri" panose="020F0502020204030204" pitchFamily="34" charset="0"/>
                <a:cs typeface="Times New Roman" panose="02020603050405020304" pitchFamily="18" charset="0"/>
              </a:rPr>
              <a:t>An essential part of this phase is also the monitoring and evaluation of the progress of students, according to goals set at the previous stages. Furthermore, mentors should schedule regular meetings with the students to process next steps and encourage reflection. </a:t>
            </a:r>
            <a:endParaRPr lang="en-GB" sz="1100" dirty="0">
              <a:latin typeface="+mn-lt"/>
            </a:endParaRPr>
          </a:p>
        </p:txBody>
      </p:sp>
      <p:sp>
        <p:nvSpPr>
          <p:cNvPr id="4" name="Slide Number Placeholder 3"/>
          <p:cNvSpPr>
            <a:spLocks noGrp="1"/>
          </p:cNvSpPr>
          <p:nvPr>
            <p:ph type="sldNum" sz="quarter" idx="5"/>
          </p:nvPr>
        </p:nvSpPr>
        <p:spPr/>
        <p:txBody>
          <a:bodyPr/>
          <a:lstStyle/>
          <a:p>
            <a:fld id="{D2D0D582-0E57-4137-A85E-D64618822425}" type="slidenum">
              <a:rPr lang="sk-SK" smtClean="0"/>
              <a:t>18</a:t>
            </a:fld>
            <a:endParaRPr lang="sk-SK"/>
          </a:p>
        </p:txBody>
      </p:sp>
    </p:spTree>
    <p:extLst>
      <p:ext uri="{BB962C8B-B14F-4D97-AF65-F5344CB8AC3E}">
        <p14:creationId xmlns:p14="http://schemas.microsoft.com/office/powerpoint/2010/main" val="2128825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effectLst/>
                <a:latin typeface="Calibri" panose="020F0502020204030204" pitchFamily="34" charset="0"/>
                <a:ea typeface="Calibri" panose="020F0502020204030204" pitchFamily="34" charset="0"/>
                <a:cs typeface="Times New Roman" panose="02020603050405020304" pitchFamily="18" charset="0"/>
              </a:rPr>
              <a:t>Another element of the model is incubation.</a:t>
            </a:r>
          </a:p>
          <a:p>
            <a:r>
              <a:rPr lang="en-GB" sz="1100" dirty="0">
                <a:effectLst/>
                <a:latin typeface="Calibri" panose="020F0502020204030204" pitchFamily="34" charset="0"/>
                <a:ea typeface="Calibri" panose="020F0502020204030204" pitchFamily="34" charset="0"/>
                <a:cs typeface="Times New Roman" panose="02020603050405020304" pitchFamily="18" charset="0"/>
              </a:rPr>
              <a:t>During the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EnterMode</a:t>
            </a:r>
            <a:r>
              <a:rPr lang="en-GB" sz="1100" dirty="0">
                <a:effectLst/>
                <a:latin typeface="Calibri" panose="020F0502020204030204" pitchFamily="34" charset="0"/>
                <a:ea typeface="Calibri" panose="020F0502020204030204" pitchFamily="34" charset="0"/>
                <a:cs typeface="Times New Roman" panose="02020603050405020304" pitchFamily="18" charset="0"/>
              </a:rPr>
              <a:t> internships, companies must provide an environment for the students, in which they will be able to develop their entrepreneurial skills. Companies need to offer the necessary resources and support in order for students to be able to accomplish their tasks</a:t>
            </a:r>
          </a:p>
          <a:p>
            <a:r>
              <a:rPr lang="en-GB" sz="1100" dirty="0">
                <a:effectLst/>
                <a:latin typeface="Calibri" panose="020F0502020204030204" pitchFamily="34" charset="0"/>
                <a:ea typeface="Calibri" panose="020F0502020204030204" pitchFamily="34" charset="0"/>
                <a:cs typeface="Times New Roman" panose="02020603050405020304" pitchFamily="18" charset="0"/>
              </a:rPr>
              <a:t>The hosting companies could offer resources, training and educational support to interns, while students could contribute with their own contacts to extend the network of the business. </a:t>
            </a:r>
          </a:p>
          <a:p>
            <a:r>
              <a:rPr lang="en-GB" sz="1100" dirty="0">
                <a:effectLst/>
                <a:latin typeface="Calibri" panose="020F0502020204030204" pitchFamily="34" charset="0"/>
                <a:ea typeface="Calibri" panose="020F0502020204030204" pitchFamily="34" charset="0"/>
                <a:cs typeface="Times New Roman" panose="02020603050405020304" pitchFamily="18" charset="0"/>
              </a:rPr>
              <a:t>The main role of the companies is to enrich students’ experience and entrepreneurial skills and to prepare them for future job. </a:t>
            </a:r>
          </a:p>
          <a:p>
            <a:r>
              <a:rPr lang="en-GB" sz="1100" dirty="0">
                <a:effectLst/>
                <a:latin typeface="Calibri" panose="020F0502020204030204" pitchFamily="34" charset="0"/>
                <a:ea typeface="Calibri" panose="020F0502020204030204" pitchFamily="34" charset="0"/>
                <a:cs typeface="Times New Roman" panose="02020603050405020304" pitchFamily="18" charset="0"/>
              </a:rPr>
              <a:t>four main elements are incorporated into the incubation during the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EnterMode</a:t>
            </a:r>
            <a:r>
              <a:rPr lang="en-GB" sz="1100" dirty="0">
                <a:effectLst/>
                <a:latin typeface="Calibri" panose="020F0502020204030204" pitchFamily="34" charset="0"/>
                <a:ea typeface="Calibri" panose="020F0502020204030204" pitchFamily="34" charset="0"/>
                <a:cs typeface="Times New Roman" panose="02020603050405020304" pitchFamily="18" charset="0"/>
              </a:rPr>
              <a:t> internship. These four elements are cooperation, mentoring, knowledge &amp; experience sharing as well as networking. </a:t>
            </a:r>
            <a:endParaRPr lang="en-GB" sz="1100" dirty="0"/>
          </a:p>
        </p:txBody>
      </p:sp>
      <p:sp>
        <p:nvSpPr>
          <p:cNvPr id="4" name="Slide Number Placeholder 3"/>
          <p:cNvSpPr>
            <a:spLocks noGrp="1"/>
          </p:cNvSpPr>
          <p:nvPr>
            <p:ph type="sldNum" sz="quarter" idx="5"/>
          </p:nvPr>
        </p:nvSpPr>
        <p:spPr/>
        <p:txBody>
          <a:bodyPr/>
          <a:lstStyle/>
          <a:p>
            <a:fld id="{D2D0D582-0E57-4137-A85E-D64618822425}" type="slidenum">
              <a:rPr lang="sk-SK" smtClean="0"/>
              <a:t>20</a:t>
            </a:fld>
            <a:endParaRPr lang="sk-SK"/>
          </a:p>
        </p:txBody>
      </p:sp>
    </p:spTree>
    <p:extLst>
      <p:ext uri="{BB962C8B-B14F-4D97-AF65-F5344CB8AC3E}">
        <p14:creationId xmlns:p14="http://schemas.microsoft.com/office/powerpoint/2010/main" val="1110352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Gamification is one of the elements that constitute the </a:t>
            </a:r>
            <a:r>
              <a:rPr lang="en-US" sz="1100" dirty="0" err="1"/>
              <a:t>EnterMode</a:t>
            </a:r>
            <a:r>
              <a:rPr lang="en-US" sz="1100" dirty="0"/>
              <a:t> model. The model incorporates the use of a serious game, to be played by the students during their internship. </a:t>
            </a:r>
            <a:r>
              <a:rPr lang="en-GB" sz="1100" dirty="0">
                <a:effectLst/>
                <a:latin typeface="Calibri" panose="020F0502020204030204" pitchFamily="34" charset="0"/>
                <a:ea typeface="Calibri" panose="020F0502020204030204" pitchFamily="34" charset="0"/>
                <a:cs typeface="Times New Roman" panose="02020603050405020304" pitchFamily="18" charset="0"/>
              </a:rPr>
              <a:t>The serious game is offered online, so it is accessible to students undertaking their internships.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game concentrates on six entrepreneurial competencies out of these 15 competencies of the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EntreComp</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frameowrk</a:t>
            </a:r>
            <a:r>
              <a:rPr lang="en-GB" sz="1100" dirty="0">
                <a:effectLst/>
                <a:latin typeface="Calibri" panose="020F0502020204030204" pitchFamily="34" charset="0"/>
                <a:ea typeface="Calibri" panose="020F0502020204030204" pitchFamily="34" charset="0"/>
                <a:cs typeface="Times New Roman" panose="02020603050405020304" pitchFamily="18" charset="0"/>
              </a:rPr>
              <a:t> and it supports the interns to improve these competencies.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competences that the game concentrates on are creativity, vision, mobilising resources, spotting opportunities, coping with risk, working with others.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effectLst/>
                <a:latin typeface="Calibri" panose="020F0502020204030204" pitchFamily="34" charset="0"/>
                <a:ea typeface="Calibri" panose="020F0502020204030204" pitchFamily="34" charset="0"/>
                <a:cs typeface="Times New Roman" panose="02020603050405020304" pitchFamily="18" charset="0"/>
              </a:rPr>
              <a:t>The game includes several minigames (quizzes, decision trees, memory games and drag and drops), which have different difficulty levels and a storyline behind to create and maintain the flow process and keep students engaged.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2D0D582-0E57-4137-A85E-D64618822425}" type="slidenum">
              <a:rPr lang="sk-SK" smtClean="0"/>
              <a:t>21</a:t>
            </a:fld>
            <a:endParaRPr lang="sk-SK"/>
          </a:p>
        </p:txBody>
      </p:sp>
    </p:spTree>
    <p:extLst>
      <p:ext uri="{BB962C8B-B14F-4D97-AF65-F5344CB8AC3E}">
        <p14:creationId xmlns:p14="http://schemas.microsoft.com/office/powerpoint/2010/main" val="2362879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defTabSz="917575" eaLnBrk="0" hangingPunct="0">
              <a:defRPr sz="2000">
                <a:solidFill>
                  <a:schemeClr val="tx1"/>
                </a:solidFill>
                <a:latin typeface="Tahoma" pitchFamily="34" charset="0"/>
              </a:defRPr>
            </a:lvl1pPr>
            <a:lvl2pPr marL="742950" indent="-285750" defTabSz="917575" eaLnBrk="0" hangingPunct="0">
              <a:defRPr sz="2000">
                <a:solidFill>
                  <a:schemeClr val="tx1"/>
                </a:solidFill>
                <a:latin typeface="Tahoma" pitchFamily="34" charset="0"/>
              </a:defRPr>
            </a:lvl2pPr>
            <a:lvl3pPr marL="1143000" indent="-228600" defTabSz="917575" eaLnBrk="0" hangingPunct="0">
              <a:defRPr sz="2000">
                <a:solidFill>
                  <a:schemeClr val="tx1"/>
                </a:solidFill>
                <a:latin typeface="Tahoma" pitchFamily="34" charset="0"/>
              </a:defRPr>
            </a:lvl3pPr>
            <a:lvl4pPr marL="1600200" indent="-228600" defTabSz="917575" eaLnBrk="0" hangingPunct="0">
              <a:defRPr sz="2000">
                <a:solidFill>
                  <a:schemeClr val="tx1"/>
                </a:solidFill>
                <a:latin typeface="Tahoma" pitchFamily="34" charset="0"/>
              </a:defRPr>
            </a:lvl4pPr>
            <a:lvl5pPr marL="2057400" indent="-228600" defTabSz="917575" eaLnBrk="0" hangingPunct="0">
              <a:defRPr sz="2000">
                <a:solidFill>
                  <a:schemeClr val="tx1"/>
                </a:solidFill>
                <a:latin typeface="Tahoma" pitchFamily="34" charset="0"/>
              </a:defRPr>
            </a:lvl5pPr>
            <a:lvl6pPr marL="2514600" indent="-228600" defTabSz="917575" eaLnBrk="0" fontAlgn="base" hangingPunct="0">
              <a:spcBef>
                <a:spcPct val="0"/>
              </a:spcBef>
              <a:spcAft>
                <a:spcPct val="0"/>
              </a:spcAft>
              <a:defRPr sz="2000">
                <a:solidFill>
                  <a:schemeClr val="tx1"/>
                </a:solidFill>
                <a:latin typeface="Tahoma" pitchFamily="34" charset="0"/>
              </a:defRPr>
            </a:lvl6pPr>
            <a:lvl7pPr marL="2971800" indent="-228600" defTabSz="917575" eaLnBrk="0" fontAlgn="base" hangingPunct="0">
              <a:spcBef>
                <a:spcPct val="0"/>
              </a:spcBef>
              <a:spcAft>
                <a:spcPct val="0"/>
              </a:spcAft>
              <a:defRPr sz="2000">
                <a:solidFill>
                  <a:schemeClr val="tx1"/>
                </a:solidFill>
                <a:latin typeface="Tahoma" pitchFamily="34" charset="0"/>
              </a:defRPr>
            </a:lvl7pPr>
            <a:lvl8pPr marL="3429000" indent="-228600" defTabSz="917575" eaLnBrk="0" fontAlgn="base" hangingPunct="0">
              <a:spcBef>
                <a:spcPct val="0"/>
              </a:spcBef>
              <a:spcAft>
                <a:spcPct val="0"/>
              </a:spcAft>
              <a:defRPr sz="2000">
                <a:solidFill>
                  <a:schemeClr val="tx1"/>
                </a:solidFill>
                <a:latin typeface="Tahoma" pitchFamily="34" charset="0"/>
              </a:defRPr>
            </a:lvl8pPr>
            <a:lvl9pPr marL="3886200" indent="-228600" defTabSz="917575" eaLnBrk="0" fontAlgn="base" hangingPunct="0">
              <a:spcBef>
                <a:spcPct val="0"/>
              </a:spcBef>
              <a:spcAft>
                <a:spcPct val="0"/>
              </a:spcAft>
              <a:defRPr sz="2000">
                <a:solidFill>
                  <a:schemeClr val="tx1"/>
                </a:solidFill>
                <a:latin typeface="Tahoma" pitchFamily="34" charset="0"/>
              </a:defRPr>
            </a:lvl9pPr>
          </a:lstStyle>
          <a:p>
            <a:fld id="{E2B5285F-433A-4B9B-A2A5-9AE691AF9DD2}" type="slidenum">
              <a:rPr lang="en-US" sz="1200" smtClean="0">
                <a:solidFill>
                  <a:schemeClr val="bg1"/>
                </a:solidFill>
                <a:latin typeface="Arial" charset="0"/>
              </a:rPr>
              <a:pPr/>
              <a:t>28</a:t>
            </a:fld>
            <a:endParaRPr lang="en-US" sz="1200">
              <a:solidFill>
                <a:schemeClr val="bg1"/>
              </a:solidFill>
              <a:latin typeface="Arial" charset="0"/>
            </a:endParaRPr>
          </a:p>
        </p:txBody>
      </p:sp>
      <p:sp>
        <p:nvSpPr>
          <p:cNvPr id="38915" name="Rectangle 2"/>
          <p:cNvSpPr>
            <a:spLocks noGrp="1" noRot="1" noChangeAspect="1" noChangeArrowheads="1" noTextEdit="1"/>
          </p:cNvSpPr>
          <p:nvPr>
            <p:ph type="sldImg"/>
          </p:nvPr>
        </p:nvSpPr>
        <p:spPr>
          <a:xfrm>
            <a:off x="152400" y="758825"/>
            <a:ext cx="6461125" cy="3635375"/>
          </a:xfrm>
          <a:ln/>
        </p:spPr>
      </p:sp>
      <p:sp>
        <p:nvSpPr>
          <p:cNvPr id="38916" name="Rectangle 3"/>
          <p:cNvSpPr>
            <a:spLocks noGrp="1" noChangeArrowheads="1"/>
          </p:cNvSpPr>
          <p:nvPr>
            <p:ph type="body" idx="1"/>
          </p:nvPr>
        </p:nvSpPr>
        <p:spPr>
          <a:noFill/>
        </p:spPr>
        <p:txBody>
          <a:bodyPr/>
          <a:lstStyle/>
          <a:p>
            <a:pPr eaLnBrk="1" hangingPunct="1"/>
            <a:endParaRPr lang="en-US">
              <a:cs typeface="Times New Roman" pitchFamily="18" charset="0"/>
            </a:endParaRPr>
          </a:p>
        </p:txBody>
      </p:sp>
    </p:spTree>
    <p:extLst>
      <p:ext uri="{BB962C8B-B14F-4D97-AF65-F5344CB8AC3E}">
        <p14:creationId xmlns:p14="http://schemas.microsoft.com/office/powerpoint/2010/main" val="4170030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D0D582-0E57-4137-A85E-D64618822425}" type="slidenum">
              <a:rPr lang="sk-SK" smtClean="0"/>
              <a:t>5</a:t>
            </a:fld>
            <a:endParaRPr lang="sk-SK"/>
          </a:p>
        </p:txBody>
      </p:sp>
    </p:spTree>
    <p:extLst>
      <p:ext uri="{BB962C8B-B14F-4D97-AF65-F5344CB8AC3E}">
        <p14:creationId xmlns:p14="http://schemas.microsoft.com/office/powerpoint/2010/main" val="3389531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n-GB" dirty="0"/>
          </a:p>
        </p:txBody>
      </p:sp>
      <p:sp>
        <p:nvSpPr>
          <p:cNvPr id="4" name="Θέση αριθμού διαφάνειας 3"/>
          <p:cNvSpPr>
            <a:spLocks noGrp="1"/>
          </p:cNvSpPr>
          <p:nvPr>
            <p:ph type="sldNum" sz="quarter" idx="5"/>
          </p:nvPr>
        </p:nvSpPr>
        <p:spPr/>
        <p:txBody>
          <a:bodyPr/>
          <a:lstStyle/>
          <a:p>
            <a:fld id="{D2D0D582-0E57-4137-A85E-D64618822425}" type="slidenum">
              <a:rPr lang="sk-SK" smtClean="0"/>
              <a:t>7</a:t>
            </a:fld>
            <a:endParaRPr lang="sk-SK"/>
          </a:p>
        </p:txBody>
      </p:sp>
    </p:spTree>
    <p:extLst>
      <p:ext uri="{BB962C8B-B14F-4D97-AF65-F5344CB8AC3E}">
        <p14:creationId xmlns:p14="http://schemas.microsoft.com/office/powerpoint/2010/main" val="2253092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n-GB" dirty="0"/>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0D582-0E57-4137-A85E-D64618822425}" type="slidenum">
              <a:rPr kumimoji="0" lang="sk-SK"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sk-SK"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0459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n-GB" dirty="0"/>
          </a:p>
        </p:txBody>
      </p:sp>
      <p:sp>
        <p:nvSpPr>
          <p:cNvPr id="4" name="Θέση αριθμού διαφάνειας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0D582-0E57-4137-A85E-D64618822425}" type="slidenum">
              <a:rPr kumimoji="0" lang="sk-SK"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sk-SK"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7069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2D0D582-0E57-4137-A85E-D64618822425}" type="slidenum">
              <a:rPr lang="sk-SK" smtClean="0"/>
              <a:t>11</a:t>
            </a:fld>
            <a:endParaRPr lang="sk-SK"/>
          </a:p>
        </p:txBody>
      </p:sp>
    </p:spTree>
    <p:extLst>
      <p:ext uri="{BB962C8B-B14F-4D97-AF65-F5344CB8AC3E}">
        <p14:creationId xmlns:p14="http://schemas.microsoft.com/office/powerpoint/2010/main" val="3861163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2D0D582-0E57-4137-A85E-D64618822425}" type="slidenum">
              <a:rPr lang="sk-SK" smtClean="0"/>
              <a:t>12</a:t>
            </a:fld>
            <a:endParaRPr lang="sk-SK"/>
          </a:p>
        </p:txBody>
      </p:sp>
    </p:spTree>
    <p:extLst>
      <p:ext uri="{BB962C8B-B14F-4D97-AF65-F5344CB8AC3E}">
        <p14:creationId xmlns:p14="http://schemas.microsoft.com/office/powerpoint/2010/main" val="1970429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2D0D582-0E57-4137-A85E-D64618822425}" type="slidenum">
              <a:rPr lang="sk-SK" smtClean="0"/>
              <a:t>13</a:t>
            </a:fld>
            <a:endParaRPr lang="sk-SK"/>
          </a:p>
        </p:txBody>
      </p:sp>
    </p:spTree>
    <p:extLst>
      <p:ext uri="{BB962C8B-B14F-4D97-AF65-F5344CB8AC3E}">
        <p14:creationId xmlns:p14="http://schemas.microsoft.com/office/powerpoint/2010/main" val="3990648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D0D582-0E57-4137-A85E-D64618822425}" type="slidenum">
              <a:rPr lang="sk-SK" smtClean="0"/>
              <a:t>14</a:t>
            </a:fld>
            <a:endParaRPr lang="sk-SK"/>
          </a:p>
        </p:txBody>
      </p:sp>
    </p:spTree>
    <p:extLst>
      <p:ext uri="{BB962C8B-B14F-4D97-AF65-F5344CB8AC3E}">
        <p14:creationId xmlns:p14="http://schemas.microsoft.com/office/powerpoint/2010/main" val="1484936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004614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5903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25984" y="260350"/>
            <a:ext cx="2766483" cy="58943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4418" y="260350"/>
            <a:ext cx="8098367" cy="58943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7678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656216" y="1559859"/>
            <a:ext cx="10011784" cy="2520263"/>
          </a:xfrm>
        </p:spPr>
        <p:txBody>
          <a:bodyPr anchor="b"/>
          <a:lstStyle>
            <a:lvl1pPr algn="l">
              <a:defRPr sz="6000"/>
            </a:lvl1pPr>
          </a:lstStyle>
          <a:p>
            <a:r>
              <a:rPr lang="hu-HU" dirty="0"/>
              <a:t>LOREM IPSUM TITLE</a:t>
            </a:r>
          </a:p>
        </p:txBody>
      </p:sp>
      <p:sp>
        <p:nvSpPr>
          <p:cNvPr id="3" name="Alcím 2"/>
          <p:cNvSpPr>
            <a:spLocks noGrp="1"/>
          </p:cNvSpPr>
          <p:nvPr>
            <p:ph type="subTitle" idx="1" hasCustomPrompt="1"/>
          </p:nvPr>
        </p:nvSpPr>
        <p:spPr>
          <a:xfrm>
            <a:off x="656216" y="4236741"/>
            <a:ext cx="10011784" cy="1303449"/>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u-HU" dirty="0"/>
              <a:t>LOREM IPSUM SUBTITLE</a:t>
            </a:r>
          </a:p>
        </p:txBody>
      </p:sp>
      <p:sp>
        <p:nvSpPr>
          <p:cNvPr id="4" name="Dátum helye 3"/>
          <p:cNvSpPr>
            <a:spLocks noGrp="1"/>
          </p:cNvSpPr>
          <p:nvPr>
            <p:ph type="dt" sz="half" idx="10"/>
          </p:nvPr>
        </p:nvSpPr>
        <p:spPr/>
        <p:txBody>
          <a:bodyPr/>
          <a:lstStyle/>
          <a:p>
            <a:fld id="{5DF8C3C1-F4FD-4C82-A5A4-665FC3FB1899}" type="datetimeFigureOut">
              <a:rPr lang="hu-HU" smtClean="0"/>
              <a:t>2020. 11. 09.</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1757657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DF8C3C1-F4FD-4C82-A5A4-665FC3FB1899}" type="datetimeFigureOut">
              <a:rPr lang="hu-HU" smtClean="0"/>
              <a:t>2020. 11. 09.</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37053377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title" hasCustomPrompt="1"/>
          </p:nvPr>
        </p:nvSpPr>
        <p:spPr>
          <a:xfrm>
            <a:off x="831850" y="1709738"/>
            <a:ext cx="10515600" cy="2852737"/>
          </a:xfrm>
        </p:spPr>
        <p:txBody>
          <a:bodyPr anchor="b"/>
          <a:lstStyle>
            <a:lvl1pPr>
              <a:defRPr sz="6000"/>
            </a:lvl1pPr>
          </a:lstStyle>
          <a:p>
            <a:r>
              <a:rPr lang="hu-HU" dirty="0"/>
              <a:t>LOREM IPSUM TITLE</a:t>
            </a:r>
          </a:p>
        </p:txBody>
      </p:sp>
      <p:sp>
        <p:nvSpPr>
          <p:cNvPr id="3" name="Szöveg helye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u-HU" dirty="0"/>
              <a:t>LOREM IPSUM SUBTITLE</a:t>
            </a:r>
          </a:p>
        </p:txBody>
      </p:sp>
      <p:sp>
        <p:nvSpPr>
          <p:cNvPr id="4" name="Dátum helye 3"/>
          <p:cNvSpPr>
            <a:spLocks noGrp="1"/>
          </p:cNvSpPr>
          <p:nvPr>
            <p:ph type="dt" sz="half" idx="10"/>
          </p:nvPr>
        </p:nvSpPr>
        <p:spPr/>
        <p:txBody>
          <a:bodyPr/>
          <a:lstStyle/>
          <a:p>
            <a:fld id="{5DF8C3C1-F4FD-4C82-A5A4-665FC3FB1899}" type="datetimeFigureOut">
              <a:rPr lang="hu-HU" smtClean="0"/>
              <a:t>2020. 11. 09.</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2692190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838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6172200" y="1825625"/>
            <a:ext cx="5181600" cy="435133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5DF8C3C1-F4FD-4C82-A5A4-665FC3FB1899}" type="datetimeFigureOut">
              <a:rPr lang="hu-HU" smtClean="0"/>
              <a:t>2020. 11. 09.</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7168497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a:lstStyle/>
          <a:p>
            <a:r>
              <a:rPr lang="hu-HU"/>
              <a:t>Mintacím szerkesztése</a:t>
            </a:r>
          </a:p>
        </p:txBody>
      </p:sp>
      <p:sp>
        <p:nvSpPr>
          <p:cNvPr id="3" name="Szöveg hely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839788" y="2505075"/>
            <a:ext cx="5157787"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6172200" y="2505075"/>
            <a:ext cx="5183188" cy="3684588"/>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5DF8C3C1-F4FD-4C82-A5A4-665FC3FB1899}" type="datetimeFigureOut">
              <a:rPr lang="hu-HU" smtClean="0"/>
              <a:t>2020. 11. 09.</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4184750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5DF8C3C1-F4FD-4C82-A5A4-665FC3FB1899}" type="datetimeFigureOut">
              <a:rPr lang="hu-HU" smtClean="0"/>
              <a:t>2020. 11. 09.</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39014666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5DF8C3C1-F4FD-4C82-A5A4-665FC3FB1899}" type="datetimeFigureOut">
              <a:rPr lang="hu-HU" smtClean="0"/>
              <a:t>2020. 11. 09.</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1048632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Tartalom helye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5DF8C3C1-F4FD-4C82-A5A4-665FC3FB1899}" type="datetimeFigureOut">
              <a:rPr lang="hu-HU" smtClean="0"/>
              <a:t>2020. 11. 09.</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2026830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12583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anchor="b"/>
          <a:lstStyle>
            <a:lvl1pPr>
              <a:defRPr sz="3200"/>
            </a:lvl1pPr>
          </a:lstStyle>
          <a:p>
            <a:r>
              <a:rPr lang="hu-HU"/>
              <a:t>Mintacím szerkesztése</a:t>
            </a:r>
          </a:p>
        </p:txBody>
      </p:sp>
      <p:sp>
        <p:nvSpPr>
          <p:cNvPr id="3" name="Kép hely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u-HU"/>
              <a:t>Mintaszöveg szerkesztése</a:t>
            </a:r>
          </a:p>
        </p:txBody>
      </p:sp>
      <p:sp>
        <p:nvSpPr>
          <p:cNvPr id="5" name="Dátum helye 4"/>
          <p:cNvSpPr>
            <a:spLocks noGrp="1"/>
          </p:cNvSpPr>
          <p:nvPr>
            <p:ph type="dt" sz="half" idx="10"/>
          </p:nvPr>
        </p:nvSpPr>
        <p:spPr/>
        <p:txBody>
          <a:bodyPr/>
          <a:lstStyle/>
          <a:p>
            <a:fld id="{5DF8C3C1-F4FD-4C82-A5A4-665FC3FB1899}" type="datetimeFigureOut">
              <a:rPr lang="hu-HU" smtClean="0"/>
              <a:t>2020. 11. 09.</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2865865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DF8C3C1-F4FD-4C82-A5A4-665FC3FB1899}" type="datetimeFigureOut">
              <a:rPr lang="hu-HU" smtClean="0"/>
              <a:t>2020. 11. 09.</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38570285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a:lstStyle/>
          <a:p>
            <a:r>
              <a:rPr lang="hu-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DF8C3C1-F4FD-4C82-A5A4-665FC3FB1899}" type="datetimeFigureOut">
              <a:rPr lang="hu-HU" smtClean="0"/>
              <a:t>2020. 11. 09.</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B6D9B8C3-7F5E-421B-8D31-68CA1B9B31A2}" type="slidenum">
              <a:rPr lang="hu-HU" smtClean="0"/>
              <a:t>‹#›</a:t>
            </a:fld>
            <a:endParaRPr lang="hu-HU"/>
          </a:p>
        </p:txBody>
      </p:sp>
    </p:spTree>
    <p:extLst>
      <p:ext uri="{BB962C8B-B14F-4D97-AF65-F5344CB8AC3E}">
        <p14:creationId xmlns:p14="http://schemas.microsoft.com/office/powerpoint/2010/main" val="961101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52932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4417" y="162877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2417" y="162877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9278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0064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262851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6863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58362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68769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Line 2"/>
          <p:cNvSpPr>
            <a:spLocks noChangeShapeType="1"/>
          </p:cNvSpPr>
          <p:nvPr/>
        </p:nvSpPr>
        <p:spPr bwMode="auto">
          <a:xfrm>
            <a:off x="143934" y="6237288"/>
            <a:ext cx="11952817" cy="0"/>
          </a:xfrm>
          <a:prstGeom prst="line">
            <a:avLst/>
          </a:prstGeom>
          <a:noFill/>
          <a:ln w="22225">
            <a:solidFill>
              <a:srgbClr val="1C3EEA"/>
            </a:solidFill>
            <a:round/>
            <a:headEnd/>
            <a:tailEnd/>
          </a:ln>
          <a:effectLst>
            <a:outerShdw dist="107763" dir="13500000" algn="ctr" rotWithShape="0">
              <a:schemeClr val="bg2">
                <a:alpha val="50000"/>
              </a:schemeClr>
            </a:outerShdw>
          </a:effectLst>
          <a:extLst>
            <a:ext uri="{909E8E84-426E-40DD-AFC4-6F175D3DCCD1}">
              <a14:hiddenFill xmlns:a14="http://schemas.microsoft.com/office/drawing/2010/main">
                <a:noFill/>
              </a14:hiddenFill>
            </a:ext>
          </a:extLst>
        </p:spPr>
        <p:txBody>
          <a:bodyPr/>
          <a:lstStyle/>
          <a:p>
            <a:endParaRPr lang="en-US" sz="2000"/>
          </a:p>
        </p:txBody>
      </p:sp>
      <p:sp>
        <p:nvSpPr>
          <p:cNvPr id="1029" name="Rectangle 5"/>
          <p:cNvSpPr>
            <a:spLocks noGrp="1" noChangeArrowheads="1"/>
          </p:cNvSpPr>
          <p:nvPr>
            <p:ph type="title"/>
          </p:nvPr>
        </p:nvSpPr>
        <p:spPr bwMode="auto">
          <a:xfrm>
            <a:off x="719667" y="260350"/>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l-GR"/>
              <a:t>Click to edit Master title style</a:t>
            </a:r>
          </a:p>
        </p:txBody>
      </p:sp>
      <p:sp>
        <p:nvSpPr>
          <p:cNvPr id="1030" name="Rectangle 6"/>
          <p:cNvSpPr>
            <a:spLocks noGrp="1" noChangeArrowheads="1"/>
          </p:cNvSpPr>
          <p:nvPr>
            <p:ph type="body" idx="1"/>
          </p:nvPr>
        </p:nvSpPr>
        <p:spPr bwMode="auto">
          <a:xfrm>
            <a:off x="624417" y="162877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l-GR" dirty="0" err="1"/>
              <a:t>Click</a:t>
            </a:r>
            <a:r>
              <a:rPr lang="el-GR" dirty="0"/>
              <a:t> </a:t>
            </a:r>
            <a:r>
              <a:rPr lang="el-GR" dirty="0" err="1"/>
              <a:t>to</a:t>
            </a:r>
            <a:r>
              <a:rPr lang="el-GR" dirty="0"/>
              <a:t> </a:t>
            </a:r>
            <a:r>
              <a:rPr lang="el-GR" dirty="0" err="1"/>
              <a:t>edit</a:t>
            </a:r>
            <a:r>
              <a:rPr lang="el-GR" dirty="0"/>
              <a:t> </a:t>
            </a:r>
            <a:r>
              <a:rPr lang="el-GR" dirty="0" err="1"/>
              <a:t>Master</a:t>
            </a:r>
            <a:r>
              <a:rPr lang="el-GR" dirty="0"/>
              <a:t> </a:t>
            </a:r>
            <a:r>
              <a:rPr lang="el-GR" dirty="0" err="1"/>
              <a:t>text</a:t>
            </a:r>
            <a:r>
              <a:rPr lang="el-GR" dirty="0"/>
              <a:t> </a:t>
            </a:r>
            <a:r>
              <a:rPr lang="el-GR" dirty="0" err="1"/>
              <a:t>styles</a:t>
            </a:r>
            <a:endParaRPr lang="el-GR" dirty="0"/>
          </a:p>
          <a:p>
            <a:pPr lvl="1"/>
            <a:r>
              <a:rPr lang="el-GR" dirty="0" err="1"/>
              <a:t>Second</a:t>
            </a:r>
            <a:r>
              <a:rPr lang="el-GR" dirty="0"/>
              <a:t> </a:t>
            </a:r>
            <a:r>
              <a:rPr lang="el-GR" dirty="0" err="1"/>
              <a:t>level</a:t>
            </a:r>
            <a:endParaRPr lang="el-GR" dirty="0"/>
          </a:p>
          <a:p>
            <a:pPr lvl="2"/>
            <a:r>
              <a:rPr lang="el-GR" dirty="0" err="1"/>
              <a:t>Third</a:t>
            </a:r>
            <a:r>
              <a:rPr lang="el-GR" dirty="0"/>
              <a:t> </a:t>
            </a:r>
            <a:r>
              <a:rPr lang="el-GR" dirty="0" err="1"/>
              <a:t>level</a:t>
            </a:r>
            <a:endParaRPr lang="el-GR" dirty="0"/>
          </a:p>
          <a:p>
            <a:pPr lvl="3"/>
            <a:r>
              <a:rPr lang="el-GR" dirty="0" err="1"/>
              <a:t>Fourth</a:t>
            </a:r>
            <a:r>
              <a:rPr lang="el-GR" dirty="0"/>
              <a:t> </a:t>
            </a:r>
            <a:r>
              <a:rPr lang="el-GR" dirty="0" err="1"/>
              <a:t>level</a:t>
            </a:r>
            <a:endParaRPr lang="el-GR" dirty="0"/>
          </a:p>
          <a:p>
            <a:pPr lvl="4"/>
            <a:r>
              <a:rPr lang="el-GR" dirty="0" err="1"/>
              <a:t>Fifth</a:t>
            </a:r>
            <a:r>
              <a:rPr lang="el-GR" dirty="0"/>
              <a:t> </a:t>
            </a:r>
            <a:r>
              <a:rPr lang="el-GR" dirty="0" err="1"/>
              <a:t>level</a:t>
            </a:r>
            <a:endParaRPr lang="el-GR" dirty="0"/>
          </a:p>
        </p:txBody>
      </p:sp>
      <p:pic>
        <p:nvPicPr>
          <p:cNvPr id="2" name="Picture 2">
            <a:extLst>
              <a:ext uri="{FF2B5EF4-FFF2-40B4-BE49-F238E27FC236}">
                <a16:creationId xmlns:a16="http://schemas.microsoft.com/office/drawing/2014/main" id="{D8EC21E7-48E6-48A9-8660-082A362BE513}"/>
              </a:ext>
            </a:extLst>
          </p:cNvPr>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r="43014"/>
          <a:stretch/>
        </p:blipFill>
        <p:spPr bwMode="auto">
          <a:xfrm>
            <a:off x="192369" y="6324208"/>
            <a:ext cx="432048" cy="46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0A5C4177-AA18-4DAF-BF3A-5F72C1005A36}"/>
              </a:ext>
            </a:extLst>
          </p:cNvPr>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l="56986"/>
          <a:stretch/>
        </p:blipFill>
        <p:spPr bwMode="auto">
          <a:xfrm>
            <a:off x="11798832" y="6358250"/>
            <a:ext cx="326123" cy="46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descr="Discuss Learning conference">
            <a:extLst>
              <a:ext uri="{FF2B5EF4-FFF2-40B4-BE49-F238E27FC236}">
                <a16:creationId xmlns:a16="http://schemas.microsoft.com/office/drawing/2014/main" id="{555E936B-44A0-4140-B653-3477B188FB3B}"/>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838700" y="6413875"/>
            <a:ext cx="2514600" cy="285750"/>
          </a:xfrm>
          <a:prstGeom prst="rect">
            <a:avLst/>
          </a:prstGeom>
          <a:solidFill>
            <a:schemeClr val="tx1"/>
          </a:solidFill>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rtl="0" eaLnBrk="0" fontAlgn="base" hangingPunct="0">
        <a:spcBef>
          <a:spcPct val="0"/>
        </a:spcBef>
        <a:spcAft>
          <a:spcPct val="0"/>
        </a:spcAft>
        <a:defRPr sz="4400">
          <a:solidFill>
            <a:srgbClr val="993300"/>
          </a:solidFill>
          <a:latin typeface="+mj-lt"/>
          <a:ea typeface="+mj-ea"/>
          <a:cs typeface="+mj-cs"/>
        </a:defRPr>
      </a:lvl1pPr>
      <a:lvl2pPr algn="ctr" rtl="0" eaLnBrk="0" fontAlgn="base" hangingPunct="0">
        <a:spcBef>
          <a:spcPct val="0"/>
        </a:spcBef>
        <a:spcAft>
          <a:spcPct val="0"/>
        </a:spcAft>
        <a:defRPr sz="4400">
          <a:solidFill>
            <a:srgbClr val="993300"/>
          </a:solidFill>
          <a:latin typeface="Tahoma" pitchFamily="34" charset="0"/>
        </a:defRPr>
      </a:lvl2pPr>
      <a:lvl3pPr algn="ctr" rtl="0" eaLnBrk="0" fontAlgn="base" hangingPunct="0">
        <a:spcBef>
          <a:spcPct val="0"/>
        </a:spcBef>
        <a:spcAft>
          <a:spcPct val="0"/>
        </a:spcAft>
        <a:defRPr sz="4400">
          <a:solidFill>
            <a:srgbClr val="993300"/>
          </a:solidFill>
          <a:latin typeface="Tahoma" pitchFamily="34" charset="0"/>
        </a:defRPr>
      </a:lvl3pPr>
      <a:lvl4pPr algn="ctr" rtl="0" eaLnBrk="0" fontAlgn="base" hangingPunct="0">
        <a:spcBef>
          <a:spcPct val="0"/>
        </a:spcBef>
        <a:spcAft>
          <a:spcPct val="0"/>
        </a:spcAft>
        <a:defRPr sz="4400">
          <a:solidFill>
            <a:srgbClr val="993300"/>
          </a:solidFill>
          <a:latin typeface="Tahoma" pitchFamily="34" charset="0"/>
        </a:defRPr>
      </a:lvl4pPr>
      <a:lvl5pPr algn="ctr" rtl="0" eaLnBrk="0" fontAlgn="base" hangingPunct="0">
        <a:spcBef>
          <a:spcPct val="0"/>
        </a:spcBef>
        <a:spcAft>
          <a:spcPct val="0"/>
        </a:spcAft>
        <a:defRPr sz="4400">
          <a:solidFill>
            <a:srgbClr val="993300"/>
          </a:solidFill>
          <a:latin typeface="Tahoma" pitchFamily="34" charset="0"/>
        </a:defRPr>
      </a:lvl5pPr>
      <a:lvl6pPr marL="457200" algn="ctr" rtl="0" fontAlgn="base">
        <a:spcBef>
          <a:spcPct val="0"/>
        </a:spcBef>
        <a:spcAft>
          <a:spcPct val="0"/>
        </a:spcAft>
        <a:defRPr sz="4400">
          <a:solidFill>
            <a:srgbClr val="993300"/>
          </a:solidFill>
          <a:latin typeface="Tahoma" pitchFamily="34" charset="0"/>
        </a:defRPr>
      </a:lvl6pPr>
      <a:lvl7pPr marL="914400" algn="ctr" rtl="0" fontAlgn="base">
        <a:spcBef>
          <a:spcPct val="0"/>
        </a:spcBef>
        <a:spcAft>
          <a:spcPct val="0"/>
        </a:spcAft>
        <a:defRPr sz="4400">
          <a:solidFill>
            <a:srgbClr val="993300"/>
          </a:solidFill>
          <a:latin typeface="Tahoma" pitchFamily="34" charset="0"/>
        </a:defRPr>
      </a:lvl7pPr>
      <a:lvl8pPr marL="1371600" algn="ctr" rtl="0" fontAlgn="base">
        <a:spcBef>
          <a:spcPct val="0"/>
        </a:spcBef>
        <a:spcAft>
          <a:spcPct val="0"/>
        </a:spcAft>
        <a:defRPr sz="4400">
          <a:solidFill>
            <a:srgbClr val="993300"/>
          </a:solidFill>
          <a:latin typeface="Tahoma" pitchFamily="34" charset="0"/>
        </a:defRPr>
      </a:lvl8pPr>
      <a:lvl9pPr marL="1828800" algn="ctr" rtl="0" fontAlgn="base">
        <a:spcBef>
          <a:spcPct val="0"/>
        </a:spcBef>
        <a:spcAft>
          <a:spcPct val="0"/>
        </a:spcAft>
        <a:defRPr sz="4400">
          <a:solidFill>
            <a:srgbClr val="9933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rgbClr val="333399"/>
          </a:solidFill>
          <a:latin typeface="+mn-lt"/>
          <a:ea typeface="+mn-ea"/>
          <a:cs typeface="+mn-cs"/>
        </a:defRPr>
      </a:lvl1pPr>
      <a:lvl2pPr marL="742950" indent="-285750" algn="l" rtl="0" eaLnBrk="0" fontAlgn="base" hangingPunct="0">
        <a:spcBef>
          <a:spcPct val="20000"/>
        </a:spcBef>
        <a:spcAft>
          <a:spcPct val="0"/>
        </a:spcAft>
        <a:buChar char="–"/>
        <a:defRPr sz="2800">
          <a:solidFill>
            <a:srgbClr val="333399"/>
          </a:solidFill>
          <a:latin typeface="+mn-lt"/>
        </a:defRPr>
      </a:lvl2pPr>
      <a:lvl3pPr marL="1143000" indent="-228600" algn="l" rtl="0" eaLnBrk="0" fontAlgn="base" hangingPunct="0">
        <a:spcBef>
          <a:spcPct val="20000"/>
        </a:spcBef>
        <a:spcAft>
          <a:spcPct val="0"/>
        </a:spcAft>
        <a:buChar char="•"/>
        <a:defRPr sz="2400">
          <a:solidFill>
            <a:srgbClr val="333399"/>
          </a:solidFill>
          <a:latin typeface="+mn-lt"/>
        </a:defRPr>
      </a:lvl3pPr>
      <a:lvl4pPr marL="1600200" indent="-228600" algn="l" rtl="0" eaLnBrk="0" fontAlgn="base" hangingPunct="0">
        <a:spcBef>
          <a:spcPct val="20000"/>
        </a:spcBef>
        <a:spcAft>
          <a:spcPct val="0"/>
        </a:spcAft>
        <a:buChar char="–"/>
        <a:defRPr sz="2000">
          <a:solidFill>
            <a:srgbClr val="333399"/>
          </a:solidFill>
          <a:latin typeface="+mn-lt"/>
        </a:defRPr>
      </a:lvl4pPr>
      <a:lvl5pPr marL="2057400" indent="-228600" algn="l" rtl="0" eaLnBrk="0" fontAlgn="base" hangingPunct="0">
        <a:spcBef>
          <a:spcPct val="20000"/>
        </a:spcBef>
        <a:spcAft>
          <a:spcPct val="0"/>
        </a:spcAft>
        <a:buChar char="»"/>
        <a:defRPr sz="2000">
          <a:solidFill>
            <a:srgbClr val="333399"/>
          </a:solidFill>
          <a:latin typeface="+mn-lt"/>
        </a:defRPr>
      </a:lvl5pPr>
      <a:lvl6pPr marL="2514600" indent="-228600" algn="l" rtl="0" fontAlgn="base">
        <a:spcBef>
          <a:spcPct val="20000"/>
        </a:spcBef>
        <a:spcAft>
          <a:spcPct val="0"/>
        </a:spcAft>
        <a:buChar char="»"/>
        <a:defRPr sz="2000">
          <a:solidFill>
            <a:srgbClr val="333399"/>
          </a:solidFill>
          <a:latin typeface="+mn-lt"/>
        </a:defRPr>
      </a:lvl6pPr>
      <a:lvl7pPr marL="2971800" indent="-228600" algn="l" rtl="0" fontAlgn="base">
        <a:spcBef>
          <a:spcPct val="20000"/>
        </a:spcBef>
        <a:spcAft>
          <a:spcPct val="0"/>
        </a:spcAft>
        <a:buChar char="»"/>
        <a:defRPr sz="2000">
          <a:solidFill>
            <a:srgbClr val="333399"/>
          </a:solidFill>
          <a:latin typeface="+mn-lt"/>
        </a:defRPr>
      </a:lvl7pPr>
      <a:lvl8pPr marL="3429000" indent="-228600" algn="l" rtl="0" fontAlgn="base">
        <a:spcBef>
          <a:spcPct val="20000"/>
        </a:spcBef>
        <a:spcAft>
          <a:spcPct val="0"/>
        </a:spcAft>
        <a:buChar char="»"/>
        <a:defRPr sz="2000">
          <a:solidFill>
            <a:srgbClr val="333399"/>
          </a:solidFill>
          <a:latin typeface="+mn-lt"/>
        </a:defRPr>
      </a:lvl8pPr>
      <a:lvl9pPr marL="3886200" indent="-228600" algn="l" rtl="0" fontAlgn="base">
        <a:spcBef>
          <a:spcPct val="20000"/>
        </a:spcBef>
        <a:spcAft>
          <a:spcPct val="0"/>
        </a:spcAft>
        <a:buChar char="»"/>
        <a:defRPr sz="2000">
          <a:solidFill>
            <a:srgbClr val="33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279699" y="732004"/>
            <a:ext cx="10515600" cy="1325563"/>
          </a:xfrm>
          <a:prstGeom prst="rect">
            <a:avLst/>
          </a:prstGeom>
        </p:spPr>
        <p:txBody>
          <a:bodyPr vert="horz" lIns="91440" tIns="45720" rIns="91440" bIns="45720" rtlCol="0" anchor="ctr">
            <a:normAutofit/>
          </a:bodyPr>
          <a:lstStyle/>
          <a:p>
            <a:r>
              <a:rPr lang="hu-HU" dirty="0"/>
              <a:t>LOREM IPSUM TITLE</a:t>
            </a:r>
          </a:p>
        </p:txBody>
      </p:sp>
      <p:sp>
        <p:nvSpPr>
          <p:cNvPr id="3" name="Szöveg helye 2"/>
          <p:cNvSpPr>
            <a:spLocks noGrp="1"/>
          </p:cNvSpPr>
          <p:nvPr>
            <p:ph type="body" idx="1"/>
          </p:nvPr>
        </p:nvSpPr>
        <p:spPr>
          <a:xfrm>
            <a:off x="279699" y="2194559"/>
            <a:ext cx="11564470" cy="3982403"/>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p:cNvSpPr>
            <a:spLocks noGrp="1"/>
          </p:cNvSpPr>
          <p:nvPr>
            <p:ph type="dt" sz="half" idx="2"/>
          </p:nvPr>
        </p:nvSpPr>
        <p:spPr>
          <a:xfrm>
            <a:off x="279699"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8C3C1-F4FD-4C82-A5A4-665FC3FB1899}" type="datetimeFigureOut">
              <a:rPr lang="hu-HU" smtClean="0"/>
              <a:t>2020. 11. 09.</a:t>
            </a:fld>
            <a:endParaRPr lang="hu-HU"/>
          </a:p>
        </p:txBody>
      </p:sp>
      <p:sp>
        <p:nvSpPr>
          <p:cNvPr id="5" name="Élőláb helye 4"/>
          <p:cNvSpPr>
            <a:spLocks noGrp="1"/>
          </p:cNvSpPr>
          <p:nvPr>
            <p:ph type="ftr" sz="quarter" idx="3"/>
          </p:nvPr>
        </p:nvSpPr>
        <p:spPr>
          <a:xfrm>
            <a:off x="3479203"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8050307"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D9B8C3-7F5E-421B-8D31-68CA1B9B31A2}" type="slidenum">
              <a:rPr lang="hu-HU" smtClean="0"/>
              <a:t>‹#›</a:t>
            </a:fld>
            <a:endParaRPr lang="hu-HU"/>
          </a:p>
        </p:txBody>
      </p:sp>
    </p:spTree>
    <p:extLst>
      <p:ext uri="{BB962C8B-B14F-4D97-AF65-F5344CB8AC3E}">
        <p14:creationId xmlns:p14="http://schemas.microsoft.com/office/powerpoint/2010/main" val="68648290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666666"/>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666666"/>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666666"/>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666666"/>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666666"/>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hyperlink" Target="https://www.sciencedirect.com/science/article/pii/S0001879120300518?via%3Dihub#bb0230" TargetMode="External"/><Relationship Id="rId7" Type="http://schemas.openxmlformats.org/officeDocument/2006/relationships/hyperlink" Target="https://www.sciencedirect.com/science/article/pii/S0001879120300518?via%3Dihub#bb0410"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www.sciencedirect.com/science/article/pii/S0001879120300518?via%3Dihub#bb0255" TargetMode="External"/><Relationship Id="rId5" Type="http://schemas.openxmlformats.org/officeDocument/2006/relationships/hyperlink" Target="https://www.sciencedirect.com/science/article/pii/S0001879120300518?via%3Dihub#bb9500" TargetMode="External"/><Relationship Id="rId4" Type="http://schemas.openxmlformats.org/officeDocument/2006/relationships/hyperlink" Target="https://www.sciencedirect.com/science/article/pii/S0001879120300518?via%3Dihub#bb028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tandfonline.com/doi/full/10.1080/15313220.2016.1268946" TargetMode="Externa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tandfonline.com/doi/full/10.1080/13562517.2017.1421627"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entermode.eu/output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00200" y="871736"/>
            <a:ext cx="8991600" cy="1981200"/>
          </a:xfrm>
          <a:noFill/>
          <a:effectLst>
            <a:outerShdw dist="17961" dir="2700000" algn="ctr" rotWithShape="0">
              <a:schemeClr val="bg2"/>
            </a:outerShdw>
          </a:effectLst>
        </p:spPr>
        <p:txBody>
          <a:bodyPr/>
          <a:lstStyle/>
          <a:p>
            <a:pPr eaLnBrk="1" hangingPunct="1"/>
            <a:r>
              <a:rPr lang="en-US" sz="2800" dirty="0"/>
              <a:t>Development of an internship model </a:t>
            </a:r>
            <a:br>
              <a:rPr lang="en-US" sz="2800" dirty="0"/>
            </a:br>
            <a:r>
              <a:rPr lang="en-US" sz="2800" dirty="0"/>
              <a:t>for the acquisition of entrepreneurial skills </a:t>
            </a:r>
            <a:br>
              <a:rPr lang="en-US" sz="2800" dirty="0"/>
            </a:br>
            <a:r>
              <a:rPr lang="en-US" sz="2800" dirty="0"/>
              <a:t>in higher education </a:t>
            </a:r>
            <a:br>
              <a:rPr lang="en-US" sz="2800" dirty="0"/>
            </a:br>
            <a:br>
              <a:rPr lang="en-US" sz="2800" dirty="0"/>
            </a:br>
            <a:r>
              <a:rPr lang="en-US" sz="2800" dirty="0"/>
              <a:t>The EnterMode model</a:t>
            </a:r>
            <a:endParaRPr lang="en-US" sz="2400" dirty="0"/>
          </a:p>
        </p:txBody>
      </p:sp>
      <p:sp>
        <p:nvSpPr>
          <p:cNvPr id="2051" name="Rectangle 3"/>
          <p:cNvSpPr>
            <a:spLocks noChangeArrowheads="1"/>
          </p:cNvSpPr>
          <p:nvPr/>
        </p:nvSpPr>
        <p:spPr bwMode="auto">
          <a:xfrm>
            <a:off x="2209800" y="2286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endParaRPr lang="en-US" sz="4000" b="1">
              <a:solidFill>
                <a:srgbClr val="333399"/>
              </a:solidFill>
              <a:latin typeface="Times New Roman" pitchFamily="18" charset="0"/>
              <a:cs typeface="Times New Roman" pitchFamily="18" charset="0"/>
            </a:endParaRPr>
          </a:p>
        </p:txBody>
      </p:sp>
      <p:sp>
        <p:nvSpPr>
          <p:cNvPr id="2052" name="Rectangle 4"/>
          <p:cNvSpPr>
            <a:spLocks noChangeArrowheads="1"/>
          </p:cNvSpPr>
          <p:nvPr/>
        </p:nvSpPr>
        <p:spPr bwMode="auto">
          <a:xfrm>
            <a:off x="1792111" y="3429000"/>
            <a:ext cx="8675687"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b="1" dirty="0"/>
              <a:t>Yorgos Goletsis</a:t>
            </a:r>
            <a:r>
              <a:rPr lang="en-US" sz="1800" baseline="30000" dirty="0"/>
              <a:t>*</a:t>
            </a:r>
            <a:endParaRPr lang="el-GR" sz="1800" baseline="30000" dirty="0"/>
          </a:p>
          <a:p>
            <a:r>
              <a:rPr lang="en-US" sz="1600" dirty="0"/>
              <a:t>Laboratory of Business Economics and Decisions (</a:t>
            </a:r>
            <a:r>
              <a:rPr lang="en-US" sz="1600" dirty="0" err="1"/>
              <a:t>LABED@UoI</a:t>
            </a:r>
            <a:r>
              <a:rPr lang="en-US" sz="1600" dirty="0"/>
              <a:t>), </a:t>
            </a:r>
            <a:br>
              <a:rPr lang="en-US" sz="1600" dirty="0"/>
            </a:br>
            <a:r>
              <a:rPr lang="en-US" sz="1600" dirty="0"/>
              <a:t>Department of Economics</a:t>
            </a:r>
          </a:p>
          <a:p>
            <a:r>
              <a:rPr lang="en-US" sz="1600" dirty="0"/>
              <a:t>and</a:t>
            </a:r>
          </a:p>
          <a:p>
            <a:r>
              <a:rPr lang="en-US" sz="1600" dirty="0"/>
              <a:t>Innovation and Entrepreneurship, Unit</a:t>
            </a:r>
          </a:p>
          <a:p>
            <a:endParaRPr lang="en-US" sz="1600" dirty="0"/>
          </a:p>
          <a:p>
            <a:r>
              <a:rPr lang="en-US" sz="1600" dirty="0"/>
              <a:t>University of Ioannina, GR45110, Ioannina, Greece</a:t>
            </a:r>
          </a:p>
          <a:p>
            <a:endParaRPr lang="en-US" sz="1600" baseline="30000" dirty="0"/>
          </a:p>
          <a:p>
            <a:endParaRPr lang="da-DK" sz="2400" baseline="30000" dirty="0"/>
          </a:p>
          <a:p>
            <a:r>
              <a:rPr lang="da-DK" sz="2400" baseline="30000" dirty="0"/>
              <a:t>*goletsis@cc.uoi.gr</a:t>
            </a:r>
          </a:p>
          <a:p>
            <a:pPr>
              <a:spcAft>
                <a:spcPct val="40000"/>
              </a:spcAft>
            </a:pPr>
            <a:endParaRPr lang="en-US" i="1" dirty="0">
              <a:solidFill>
                <a:schemeClr val="accent2"/>
              </a:solidFill>
            </a:endParaRPr>
          </a:p>
        </p:txBody>
      </p:sp>
    </p:spTree>
    <p:extLst>
      <p:ext uri="{BB962C8B-B14F-4D97-AF65-F5344CB8AC3E}">
        <p14:creationId xmlns:p14="http://schemas.microsoft.com/office/powerpoint/2010/main" val="3951097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3478DAF-E160-4518-BF0B-69676353E3FF}"/>
              </a:ext>
            </a:extLst>
          </p:cNvPr>
          <p:cNvSpPr>
            <a:spLocks noGrp="1"/>
          </p:cNvSpPr>
          <p:nvPr>
            <p:ph type="title"/>
          </p:nvPr>
        </p:nvSpPr>
        <p:spPr/>
        <p:txBody>
          <a:bodyPr/>
          <a:lstStyle/>
          <a:p>
            <a:endParaRPr lang="sk-SK" dirty="0"/>
          </a:p>
        </p:txBody>
      </p:sp>
      <p:graphicFrame>
        <p:nvGraphicFramePr>
          <p:cNvPr id="3" name="Tabuľka 2">
            <a:extLst>
              <a:ext uri="{FF2B5EF4-FFF2-40B4-BE49-F238E27FC236}">
                <a16:creationId xmlns:a16="http://schemas.microsoft.com/office/drawing/2014/main" id="{5CF17DF3-E1F2-40F3-A6B5-ECE1529D6770}"/>
              </a:ext>
            </a:extLst>
          </p:cNvPr>
          <p:cNvGraphicFramePr>
            <a:graphicFrameLocks noGrp="1"/>
          </p:cNvGraphicFramePr>
          <p:nvPr/>
        </p:nvGraphicFramePr>
        <p:xfrm>
          <a:off x="0" y="0"/>
          <a:ext cx="12191999" cy="6858000"/>
        </p:xfrm>
        <a:graphic>
          <a:graphicData uri="http://schemas.openxmlformats.org/drawingml/2006/table">
            <a:tbl>
              <a:tblPr firstRow="1" firstCol="1" bandRow="1">
                <a:tableStyleId>{5C22544A-7EE6-4342-B048-85BDC9FD1C3A}</a:tableStyleId>
              </a:tblPr>
              <a:tblGrid>
                <a:gridCol w="1752600">
                  <a:extLst>
                    <a:ext uri="{9D8B030D-6E8A-4147-A177-3AD203B41FA5}">
                      <a16:colId xmlns:a16="http://schemas.microsoft.com/office/drawing/2014/main" val="1669163978"/>
                    </a:ext>
                  </a:extLst>
                </a:gridCol>
                <a:gridCol w="4970851">
                  <a:extLst>
                    <a:ext uri="{9D8B030D-6E8A-4147-A177-3AD203B41FA5}">
                      <a16:colId xmlns:a16="http://schemas.microsoft.com/office/drawing/2014/main" val="3587544648"/>
                    </a:ext>
                  </a:extLst>
                </a:gridCol>
                <a:gridCol w="5468548">
                  <a:extLst>
                    <a:ext uri="{9D8B030D-6E8A-4147-A177-3AD203B41FA5}">
                      <a16:colId xmlns:a16="http://schemas.microsoft.com/office/drawing/2014/main" val="1016961446"/>
                    </a:ext>
                  </a:extLst>
                </a:gridCol>
              </a:tblGrid>
              <a:tr h="1043677">
                <a:tc rowSpan="5">
                  <a:txBody>
                    <a:bodyPr/>
                    <a:lstStyle/>
                    <a:p>
                      <a:pPr algn="ctr">
                        <a:lnSpc>
                          <a:spcPct val="107000"/>
                        </a:lnSpc>
                        <a:spcAft>
                          <a:spcPts val="800"/>
                        </a:spcAft>
                      </a:pPr>
                      <a:r>
                        <a:rPr lang="en-GB" sz="4000" b="1" kern="1200" dirty="0">
                          <a:solidFill>
                            <a:schemeClr val="lt1"/>
                          </a:solidFill>
                          <a:effectLst/>
                          <a:latin typeface="+mn-lt"/>
                          <a:ea typeface="+mn-ea"/>
                          <a:cs typeface="+mn-cs"/>
                        </a:rPr>
                        <a:t>INTO ACTION</a:t>
                      </a:r>
                      <a:endParaRPr lang="sk-SK" sz="4000" b="1" kern="1200" dirty="0">
                        <a:solidFill>
                          <a:schemeClr val="lt1"/>
                        </a:solidFill>
                        <a:effectLst/>
                        <a:latin typeface="+mn-lt"/>
                        <a:ea typeface="+mn-ea"/>
                        <a:cs typeface="+mn-cs"/>
                      </a:endParaRPr>
                    </a:p>
                  </a:txBody>
                  <a:tcPr marL="22624" marR="22624" marT="22624" marB="22624" vert="vert270">
                    <a:solidFill>
                      <a:schemeClr val="accent6">
                        <a:lumMod val="75000"/>
                      </a:schemeClr>
                    </a:solidFill>
                  </a:tcPr>
                </a:tc>
                <a:tc>
                  <a:txBody>
                    <a:bodyPr/>
                    <a:lstStyle/>
                    <a:p>
                      <a:pPr algn="l">
                        <a:lnSpc>
                          <a:spcPct val="107000"/>
                        </a:lnSpc>
                        <a:spcAft>
                          <a:spcPts val="800"/>
                        </a:spcAft>
                      </a:pPr>
                      <a:r>
                        <a:rPr lang="en-GB" sz="2800" b="1" dirty="0">
                          <a:solidFill>
                            <a:schemeClr val="tx1"/>
                          </a:solidFill>
                          <a:effectLst>
                            <a:outerShdw blurRad="38100" dist="38100" dir="2700000" algn="tl">
                              <a:srgbClr val="000000">
                                <a:alpha val="43137"/>
                              </a:srgbClr>
                            </a:outerShdw>
                          </a:effectLst>
                        </a:rPr>
                        <a:t>Taking the initiative</a:t>
                      </a:r>
                      <a:endParaRPr lang="sk-SK" sz="2800" b="1" dirty="0">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2624" marR="22624" marT="22624" marB="22624">
                    <a:solidFill>
                      <a:schemeClr val="accent6">
                        <a:lumMod val="40000"/>
                        <a:lumOff val="6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Go for it</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94" marR="3394" marT="3394" marB="3394">
                    <a:solidFill>
                      <a:schemeClr val="accent6">
                        <a:lumMod val="40000"/>
                        <a:lumOff val="60000"/>
                      </a:schemeClr>
                    </a:solidFill>
                  </a:tcPr>
                </a:tc>
                <a:extLst>
                  <a:ext uri="{0D108BD9-81ED-4DB2-BD59-A6C34878D82A}">
                    <a16:rowId xmlns:a16="http://schemas.microsoft.com/office/drawing/2014/main" val="661514806"/>
                  </a:ext>
                </a:extLst>
              </a:tr>
              <a:tr h="962069">
                <a:tc vMerge="1">
                  <a:txBody>
                    <a:bodyPr/>
                    <a:lstStyle/>
                    <a:p>
                      <a:endParaRPr lang="sk-SK"/>
                    </a:p>
                  </a:txBody>
                  <a:tcPr/>
                </a:tc>
                <a:tc>
                  <a:txBody>
                    <a:bodyPr/>
                    <a:lstStyle/>
                    <a:p>
                      <a:pPr algn="l">
                        <a:lnSpc>
                          <a:spcPct val="107000"/>
                        </a:lnSpc>
                        <a:spcAft>
                          <a:spcPts val="800"/>
                        </a:spcAft>
                      </a:pPr>
                      <a:r>
                        <a:rPr lang="en-GB" sz="2800" b="1">
                          <a:solidFill>
                            <a:schemeClr val="tx1"/>
                          </a:solidFill>
                          <a:effectLst>
                            <a:outerShdw blurRad="38100" dist="38100" dir="2700000" algn="tl">
                              <a:srgbClr val="000000">
                                <a:alpha val="43137"/>
                              </a:srgbClr>
                            </a:outerShdw>
                          </a:effectLst>
                        </a:rPr>
                        <a:t>Planning and management </a:t>
                      </a:r>
                      <a:endParaRPr lang="sk-SK" sz="2800" b="1">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2624" marR="22624" marT="22624" marB="22624">
                    <a:solidFill>
                      <a:schemeClr val="accent6">
                        <a:lumMod val="40000"/>
                        <a:lumOff val="6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Prioritise, organise, follow-up</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94" marR="3394" marT="3394" marB="3394">
                    <a:solidFill>
                      <a:schemeClr val="accent6">
                        <a:lumMod val="40000"/>
                        <a:lumOff val="60000"/>
                      </a:schemeClr>
                    </a:solidFill>
                  </a:tcPr>
                </a:tc>
                <a:extLst>
                  <a:ext uri="{0D108BD9-81ED-4DB2-BD59-A6C34878D82A}">
                    <a16:rowId xmlns:a16="http://schemas.microsoft.com/office/drawing/2014/main" val="3923579099"/>
                  </a:ext>
                </a:extLst>
              </a:tr>
              <a:tr h="2217544">
                <a:tc vMerge="1">
                  <a:txBody>
                    <a:bodyPr/>
                    <a:lstStyle/>
                    <a:p>
                      <a:endParaRPr lang="sk-SK"/>
                    </a:p>
                  </a:txBody>
                  <a:tcPr/>
                </a:tc>
                <a:tc>
                  <a:txBody>
                    <a:bodyPr/>
                    <a:lstStyle/>
                    <a:p>
                      <a:pPr algn="l">
                        <a:lnSpc>
                          <a:spcPct val="107000"/>
                        </a:lnSpc>
                        <a:spcAft>
                          <a:spcPts val="800"/>
                        </a:spcAft>
                      </a:pPr>
                      <a:r>
                        <a:rPr lang="en-GB" sz="2800" b="1">
                          <a:solidFill>
                            <a:schemeClr val="tx1"/>
                          </a:solidFill>
                          <a:effectLst>
                            <a:outerShdw blurRad="38100" dist="38100" dir="2700000" algn="tl">
                              <a:srgbClr val="000000">
                                <a:alpha val="43137"/>
                              </a:srgbClr>
                            </a:outerShdw>
                          </a:effectLst>
                        </a:rPr>
                        <a:t>Coping with uncertainty, ambiguity and risk</a:t>
                      </a:r>
                      <a:endParaRPr lang="sk-SK" sz="2800" b="1">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2624" marR="22624" marT="22624" marB="22624">
                    <a:solidFill>
                      <a:schemeClr val="accent6">
                        <a:lumMod val="40000"/>
                        <a:lumOff val="6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Make decisions dealing with uncertainty, ambiguity and risk</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94" marR="3394" marT="3394" marB="3394">
                    <a:solidFill>
                      <a:schemeClr val="accent6">
                        <a:lumMod val="40000"/>
                        <a:lumOff val="60000"/>
                      </a:schemeClr>
                    </a:solidFill>
                  </a:tcPr>
                </a:tc>
                <a:extLst>
                  <a:ext uri="{0D108BD9-81ED-4DB2-BD59-A6C34878D82A}">
                    <a16:rowId xmlns:a16="http://schemas.microsoft.com/office/drawing/2014/main" val="3401986790"/>
                  </a:ext>
                </a:extLst>
              </a:tr>
              <a:tr h="1317355">
                <a:tc vMerge="1">
                  <a:txBody>
                    <a:bodyPr/>
                    <a:lstStyle/>
                    <a:p>
                      <a:endParaRPr lang="sk-SK"/>
                    </a:p>
                  </a:txBody>
                  <a:tcPr/>
                </a:tc>
                <a:tc>
                  <a:txBody>
                    <a:bodyPr/>
                    <a:lstStyle/>
                    <a:p>
                      <a:pPr algn="l">
                        <a:lnSpc>
                          <a:spcPct val="107000"/>
                        </a:lnSpc>
                        <a:spcAft>
                          <a:spcPts val="800"/>
                        </a:spcAft>
                      </a:pPr>
                      <a:r>
                        <a:rPr lang="en-GB" sz="2800" b="1">
                          <a:solidFill>
                            <a:schemeClr val="tx1"/>
                          </a:solidFill>
                          <a:effectLst>
                            <a:outerShdw blurRad="38100" dist="38100" dir="2700000" algn="tl">
                              <a:srgbClr val="000000">
                                <a:alpha val="43137"/>
                              </a:srgbClr>
                            </a:outerShdw>
                          </a:effectLst>
                        </a:rPr>
                        <a:t>Working with others</a:t>
                      </a:r>
                      <a:endParaRPr lang="sk-SK" sz="2800" b="1">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2624" marR="22624" marT="22624" marB="22624">
                    <a:solidFill>
                      <a:schemeClr val="accent6">
                        <a:lumMod val="40000"/>
                        <a:lumOff val="6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Team up, collaborate and network</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94" marR="3394" marT="3394" marB="3394">
                    <a:solidFill>
                      <a:schemeClr val="accent6">
                        <a:lumMod val="40000"/>
                        <a:lumOff val="60000"/>
                      </a:schemeClr>
                    </a:solidFill>
                  </a:tcPr>
                </a:tc>
                <a:extLst>
                  <a:ext uri="{0D108BD9-81ED-4DB2-BD59-A6C34878D82A}">
                    <a16:rowId xmlns:a16="http://schemas.microsoft.com/office/drawing/2014/main" val="1466042995"/>
                  </a:ext>
                </a:extLst>
              </a:tr>
              <a:tr h="1317355">
                <a:tc vMerge="1">
                  <a:txBody>
                    <a:bodyPr/>
                    <a:lstStyle/>
                    <a:p>
                      <a:endParaRPr lang="sk-SK"/>
                    </a:p>
                  </a:txBody>
                  <a:tcPr/>
                </a:tc>
                <a:tc>
                  <a:txBody>
                    <a:bodyPr/>
                    <a:lstStyle/>
                    <a:p>
                      <a:pPr algn="l">
                        <a:lnSpc>
                          <a:spcPct val="107000"/>
                        </a:lnSpc>
                        <a:spcAft>
                          <a:spcPts val="800"/>
                        </a:spcAft>
                      </a:pPr>
                      <a:r>
                        <a:rPr lang="en-GB" sz="2800" b="1" dirty="0">
                          <a:solidFill>
                            <a:schemeClr val="tx1"/>
                          </a:solidFill>
                          <a:effectLst>
                            <a:outerShdw blurRad="38100" dist="38100" dir="2700000" algn="tl">
                              <a:srgbClr val="000000">
                                <a:alpha val="43137"/>
                              </a:srgbClr>
                            </a:outerShdw>
                          </a:effectLst>
                        </a:rPr>
                        <a:t>Learning through experience</a:t>
                      </a:r>
                      <a:endParaRPr lang="sk-SK" sz="2800" b="1" dirty="0">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2624" marR="22624" marT="22624" marB="22624">
                    <a:solidFill>
                      <a:schemeClr val="accent6">
                        <a:lumMod val="40000"/>
                        <a:lumOff val="6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Learning by doing</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394" marR="3394" marT="3394" marB="3394">
                    <a:solidFill>
                      <a:schemeClr val="accent6">
                        <a:lumMod val="40000"/>
                        <a:lumOff val="60000"/>
                      </a:schemeClr>
                    </a:solidFill>
                  </a:tcPr>
                </a:tc>
                <a:extLst>
                  <a:ext uri="{0D108BD9-81ED-4DB2-BD59-A6C34878D82A}">
                    <a16:rowId xmlns:a16="http://schemas.microsoft.com/office/drawing/2014/main" val="288165437"/>
                  </a:ext>
                </a:extLst>
              </a:tr>
            </a:tbl>
          </a:graphicData>
        </a:graphic>
      </p:graphicFrame>
    </p:spTree>
    <p:extLst>
      <p:ext uri="{BB962C8B-B14F-4D97-AF65-F5344CB8AC3E}">
        <p14:creationId xmlns:p14="http://schemas.microsoft.com/office/powerpoint/2010/main" val="2811063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8445D3-02F4-4EC5-B65A-F96A8AA88C8D}"/>
              </a:ext>
            </a:extLst>
          </p:cNvPr>
          <p:cNvSpPr>
            <a:spLocks noGrp="1"/>
          </p:cNvSpPr>
          <p:nvPr>
            <p:ph type="title"/>
          </p:nvPr>
        </p:nvSpPr>
        <p:spPr/>
        <p:txBody>
          <a:bodyPr/>
          <a:lstStyle/>
          <a:p>
            <a:r>
              <a:rPr lang="en-US" dirty="0"/>
              <a:t>The internship</a:t>
            </a:r>
            <a:endParaRPr lang="en-GB" dirty="0"/>
          </a:p>
        </p:txBody>
      </p:sp>
      <p:sp>
        <p:nvSpPr>
          <p:cNvPr id="5" name="Content Placeholder 4">
            <a:extLst>
              <a:ext uri="{FF2B5EF4-FFF2-40B4-BE49-F238E27FC236}">
                <a16:creationId xmlns:a16="http://schemas.microsoft.com/office/drawing/2014/main" id="{A75A98CE-27C5-408C-AC61-34C4EA037F28}"/>
              </a:ext>
            </a:extLst>
          </p:cNvPr>
          <p:cNvSpPr>
            <a:spLocks noGrp="1"/>
          </p:cNvSpPr>
          <p:nvPr>
            <p:ph idx="1"/>
          </p:nvPr>
        </p:nvSpPr>
        <p:spPr>
          <a:xfrm>
            <a:off x="624417" y="1556792"/>
            <a:ext cx="10972800" cy="4525963"/>
          </a:xfrm>
        </p:spPr>
        <p:txBody>
          <a:bodyPr/>
          <a:lstStyle/>
          <a:p>
            <a:r>
              <a:rPr lang="en-US" sz="2000" b="0" i="0" dirty="0">
                <a:solidFill>
                  <a:schemeClr val="tx1"/>
                </a:solidFill>
                <a:effectLst/>
                <a:latin typeface="NexusSerif"/>
              </a:rPr>
              <a:t>Internships involve well-coordinated, structured, and career-relevant work experiences that students undertake prior to the completion of an academic program (</a:t>
            </a:r>
            <a:r>
              <a:rPr lang="en-US" sz="2000" b="0" i="0" u="none" strike="noStrike" dirty="0">
                <a:solidFill>
                  <a:schemeClr val="tx1"/>
                </a:solidFill>
                <a:effectLst/>
                <a:latin typeface="NexusSerif"/>
                <a:hlinkClick r:id="rId3">
                  <a:extLst>
                    <a:ext uri="{A12FA001-AC4F-418D-AE19-62706E023703}">
                      <ahyp:hlinkClr xmlns:ahyp="http://schemas.microsoft.com/office/drawing/2018/hyperlinkcolor" val="tx"/>
                    </a:ext>
                  </a:extLst>
                </a:hlinkClick>
              </a:rPr>
              <a:t>Narayanan, </a:t>
            </a:r>
            <a:r>
              <a:rPr lang="en-US" sz="2000" b="0" i="0" u="none" strike="noStrike" dirty="0" err="1">
                <a:solidFill>
                  <a:schemeClr val="tx1"/>
                </a:solidFill>
                <a:effectLst/>
                <a:latin typeface="NexusSerif"/>
                <a:hlinkClick r:id="rId3">
                  <a:extLst>
                    <a:ext uri="{A12FA001-AC4F-418D-AE19-62706E023703}">
                      <ahyp:hlinkClr xmlns:ahyp="http://schemas.microsoft.com/office/drawing/2018/hyperlinkcolor" val="tx"/>
                    </a:ext>
                  </a:extLst>
                </a:hlinkClick>
              </a:rPr>
              <a:t>Olk</a:t>
            </a:r>
            <a:r>
              <a:rPr lang="en-US" sz="2000" b="0" i="0" u="none" strike="noStrike" dirty="0">
                <a:solidFill>
                  <a:schemeClr val="tx1"/>
                </a:solidFill>
                <a:effectLst/>
                <a:latin typeface="NexusSerif"/>
                <a:hlinkClick r:id="rId3">
                  <a:extLst>
                    <a:ext uri="{A12FA001-AC4F-418D-AE19-62706E023703}">
                      <ahyp:hlinkClr xmlns:ahyp="http://schemas.microsoft.com/office/drawing/2018/hyperlinkcolor" val="tx"/>
                    </a:ext>
                  </a:extLst>
                </a:hlinkClick>
              </a:rPr>
              <a:t>, &amp; </a:t>
            </a:r>
            <a:r>
              <a:rPr lang="en-US" sz="2000" b="0" i="0" u="none" strike="noStrike" dirty="0" err="1">
                <a:solidFill>
                  <a:schemeClr val="tx1"/>
                </a:solidFill>
                <a:effectLst/>
                <a:latin typeface="NexusSerif"/>
                <a:hlinkClick r:id="rId3">
                  <a:extLst>
                    <a:ext uri="{A12FA001-AC4F-418D-AE19-62706E023703}">
                      <ahyp:hlinkClr xmlns:ahyp="http://schemas.microsoft.com/office/drawing/2018/hyperlinkcolor" val="tx"/>
                    </a:ext>
                  </a:extLst>
                </a:hlinkClick>
              </a:rPr>
              <a:t>Fukami</a:t>
            </a:r>
            <a:r>
              <a:rPr lang="en-US" sz="2000" b="0" i="0" u="none" strike="noStrike" dirty="0">
                <a:solidFill>
                  <a:schemeClr val="tx1"/>
                </a:solidFill>
                <a:effectLst/>
                <a:latin typeface="NexusSerif"/>
                <a:hlinkClick r:id="rId3">
                  <a:extLst>
                    <a:ext uri="{A12FA001-AC4F-418D-AE19-62706E023703}">
                      <ahyp:hlinkClr xmlns:ahyp="http://schemas.microsoft.com/office/drawing/2018/hyperlinkcolor" val="tx"/>
                    </a:ext>
                  </a:extLst>
                </a:hlinkClick>
              </a:rPr>
              <a:t>, 2010</a:t>
            </a:r>
            <a:r>
              <a:rPr lang="en-US" sz="2000" b="0" i="0" dirty="0">
                <a:solidFill>
                  <a:schemeClr val="tx1"/>
                </a:solidFill>
                <a:effectLst/>
                <a:latin typeface="NexusSerif"/>
              </a:rPr>
              <a:t>; </a:t>
            </a:r>
            <a:r>
              <a:rPr lang="en-US" sz="2000" b="0" i="0" u="none" strike="noStrike" dirty="0">
                <a:solidFill>
                  <a:schemeClr val="tx1"/>
                </a:solidFill>
                <a:effectLst/>
                <a:latin typeface="NexusSerif"/>
                <a:hlinkClick r:id="rId4">
                  <a:extLst>
                    <a:ext uri="{A12FA001-AC4F-418D-AE19-62706E023703}">
                      <ahyp:hlinkClr xmlns:ahyp="http://schemas.microsoft.com/office/drawing/2018/hyperlinkcolor" val="tx"/>
                    </a:ext>
                  </a:extLst>
                </a:hlinkClick>
              </a:rPr>
              <a:t>Pedro, 1984</a:t>
            </a:r>
            <a:r>
              <a:rPr lang="en-US" sz="2000" b="0" i="0" dirty="0">
                <a:solidFill>
                  <a:schemeClr val="tx1"/>
                </a:solidFill>
                <a:effectLst/>
                <a:latin typeface="NexusSerif"/>
              </a:rPr>
              <a:t>). </a:t>
            </a:r>
          </a:p>
          <a:p>
            <a:r>
              <a:rPr lang="en-US" sz="2000" b="0" i="0" dirty="0">
                <a:solidFill>
                  <a:schemeClr val="tx1"/>
                </a:solidFill>
                <a:effectLst/>
                <a:latin typeface="NexusSerif"/>
              </a:rPr>
              <a:t>Internships are work- and curriculum-based educational experiences developed through the partnership between educators and employers. </a:t>
            </a:r>
          </a:p>
          <a:p>
            <a:r>
              <a:rPr lang="en-US" sz="2000" b="0" i="0" dirty="0">
                <a:solidFill>
                  <a:schemeClr val="tx1"/>
                </a:solidFill>
                <a:effectLst/>
                <a:latin typeface="NexusSerif"/>
              </a:rPr>
              <a:t>Internships aim to provide students with real-world experience enabling them to translate classroom knowledge into practice (</a:t>
            </a:r>
            <a:r>
              <a:rPr lang="en-US" sz="2000" b="0" i="0" u="none" strike="noStrike" dirty="0" err="1">
                <a:solidFill>
                  <a:schemeClr val="tx1"/>
                </a:solidFill>
                <a:effectLst/>
                <a:latin typeface="NexusSerif"/>
                <a:hlinkClick r:id="rId5">
                  <a:extLst>
                    <a:ext uri="{A12FA001-AC4F-418D-AE19-62706E023703}">
                      <ahyp:hlinkClr xmlns:ahyp="http://schemas.microsoft.com/office/drawing/2018/hyperlinkcolor" val="tx"/>
                    </a:ext>
                  </a:extLst>
                </a:hlinkClick>
              </a:rPr>
              <a:t>Yiu</a:t>
            </a:r>
            <a:r>
              <a:rPr lang="en-US" sz="2000" b="0" i="0" u="none" strike="noStrike" dirty="0">
                <a:solidFill>
                  <a:schemeClr val="tx1"/>
                </a:solidFill>
                <a:effectLst/>
                <a:latin typeface="NexusSerif"/>
                <a:hlinkClick r:id="rId5">
                  <a:extLst>
                    <a:ext uri="{A12FA001-AC4F-418D-AE19-62706E023703}">
                      <ahyp:hlinkClr xmlns:ahyp="http://schemas.microsoft.com/office/drawing/2018/hyperlinkcolor" val="tx"/>
                    </a:ext>
                  </a:extLst>
                </a:hlinkClick>
              </a:rPr>
              <a:t> &amp; Law, 2012</a:t>
            </a:r>
            <a:r>
              <a:rPr lang="en-US" sz="2000" b="0" i="0" dirty="0">
                <a:solidFill>
                  <a:schemeClr val="tx1"/>
                </a:solidFill>
                <a:effectLst/>
                <a:latin typeface="NexusSerif"/>
              </a:rPr>
              <a:t>). </a:t>
            </a:r>
          </a:p>
          <a:p>
            <a:r>
              <a:rPr lang="en-US" sz="2000" b="0" i="0" dirty="0">
                <a:solidFill>
                  <a:schemeClr val="tx1"/>
                </a:solidFill>
                <a:effectLst/>
                <a:latin typeface="NexusSerif"/>
              </a:rPr>
              <a:t>Young people increasingly participate in internship programs to support school-to-work transition, to initiate contact with employers, and to acquire skills and experiences to thrive in the current labor market (</a:t>
            </a:r>
            <a:r>
              <a:rPr lang="en-US" sz="2000" b="0" i="0" u="none" strike="noStrike" dirty="0">
                <a:solidFill>
                  <a:schemeClr val="tx1"/>
                </a:solidFill>
                <a:effectLst/>
                <a:latin typeface="NexusSerif"/>
                <a:hlinkClick r:id="rId6">
                  <a:extLst>
                    <a:ext uri="{A12FA001-AC4F-418D-AE19-62706E023703}">
                      <ahyp:hlinkClr xmlns:ahyp="http://schemas.microsoft.com/office/drawing/2018/hyperlinkcolor" val="tx"/>
                    </a:ext>
                  </a:extLst>
                </a:hlinkClick>
              </a:rPr>
              <a:t>OECD, 2010</a:t>
            </a:r>
            <a:r>
              <a:rPr lang="en-US" sz="2000" b="0" i="0" dirty="0">
                <a:solidFill>
                  <a:schemeClr val="tx1"/>
                </a:solidFill>
                <a:effectLst/>
                <a:latin typeface="NexusSerif"/>
              </a:rPr>
              <a:t>; </a:t>
            </a:r>
            <a:r>
              <a:rPr lang="en-US" sz="2000" b="0" i="0" u="none" strike="noStrike" dirty="0">
                <a:solidFill>
                  <a:schemeClr val="tx1"/>
                </a:solidFill>
                <a:effectLst/>
                <a:latin typeface="NexusSerif"/>
                <a:hlinkClick r:id="rId7">
                  <a:extLst>
                    <a:ext uri="{A12FA001-AC4F-418D-AE19-62706E023703}">
                      <ahyp:hlinkClr xmlns:ahyp="http://schemas.microsoft.com/office/drawing/2018/hyperlinkcolor" val="tx"/>
                    </a:ext>
                  </a:extLst>
                </a:hlinkClick>
              </a:rPr>
              <a:t>Toohey, </a:t>
            </a:r>
            <a:r>
              <a:rPr lang="en-US" sz="2000" b="0" i="0" u="none" strike="noStrike" dirty="0" err="1">
                <a:solidFill>
                  <a:schemeClr val="tx1"/>
                </a:solidFill>
                <a:effectLst/>
                <a:latin typeface="NexusSerif"/>
                <a:hlinkClick r:id="rId7">
                  <a:extLst>
                    <a:ext uri="{A12FA001-AC4F-418D-AE19-62706E023703}">
                      <ahyp:hlinkClr xmlns:ahyp="http://schemas.microsoft.com/office/drawing/2018/hyperlinkcolor" val="tx"/>
                    </a:ext>
                  </a:extLst>
                </a:hlinkClick>
              </a:rPr>
              <a:t>Ryana</a:t>
            </a:r>
            <a:r>
              <a:rPr lang="en-US" sz="2000" b="0" i="0" u="none" strike="noStrike" dirty="0">
                <a:solidFill>
                  <a:schemeClr val="tx1"/>
                </a:solidFill>
                <a:effectLst/>
                <a:latin typeface="NexusSerif"/>
                <a:hlinkClick r:id="rId7">
                  <a:extLst>
                    <a:ext uri="{A12FA001-AC4F-418D-AE19-62706E023703}">
                      <ahyp:hlinkClr xmlns:ahyp="http://schemas.microsoft.com/office/drawing/2018/hyperlinkcolor" val="tx"/>
                    </a:ext>
                  </a:extLst>
                </a:hlinkClick>
              </a:rPr>
              <a:t>, &amp; </a:t>
            </a:r>
            <a:r>
              <a:rPr lang="en-US" sz="2000" b="0" i="0" u="none" strike="noStrike" dirty="0" err="1">
                <a:solidFill>
                  <a:schemeClr val="tx1"/>
                </a:solidFill>
                <a:effectLst/>
                <a:latin typeface="NexusSerif"/>
                <a:hlinkClick r:id="rId7">
                  <a:extLst>
                    <a:ext uri="{A12FA001-AC4F-418D-AE19-62706E023703}">
                      <ahyp:hlinkClr xmlns:ahyp="http://schemas.microsoft.com/office/drawing/2018/hyperlinkcolor" val="tx"/>
                    </a:ext>
                  </a:extLst>
                </a:hlinkClick>
              </a:rPr>
              <a:t>Hughesa</a:t>
            </a:r>
            <a:r>
              <a:rPr lang="en-US" sz="2000" b="0" i="0" u="none" strike="noStrike" dirty="0">
                <a:solidFill>
                  <a:schemeClr val="tx1"/>
                </a:solidFill>
                <a:effectLst/>
                <a:latin typeface="NexusSerif"/>
                <a:hlinkClick r:id="rId7">
                  <a:extLst>
                    <a:ext uri="{A12FA001-AC4F-418D-AE19-62706E023703}">
                      <ahyp:hlinkClr xmlns:ahyp="http://schemas.microsoft.com/office/drawing/2018/hyperlinkcolor" val="tx"/>
                    </a:ext>
                  </a:extLst>
                </a:hlinkClick>
              </a:rPr>
              <a:t>, 1996</a:t>
            </a:r>
            <a:r>
              <a:rPr lang="en-US" sz="2000" b="0" i="0" dirty="0">
                <a:solidFill>
                  <a:schemeClr val="tx1"/>
                </a:solidFill>
                <a:effectLst/>
                <a:latin typeface="NexusSerif"/>
              </a:rPr>
              <a:t>) </a:t>
            </a:r>
          </a:p>
          <a:p>
            <a:r>
              <a:rPr lang="en-US" sz="2000" dirty="0">
                <a:solidFill>
                  <a:schemeClr val="tx1"/>
                </a:solidFill>
                <a:latin typeface="NexusSerif"/>
              </a:rPr>
              <a:t>Internship participation is considered supporting career adaptability (e.g. through overall clarity of career path, well-defined interests and ambitions, rapid career advancement, job satisfaction, and reduced stress, but also employment and acquisition of job-relevant technical skills)</a:t>
            </a:r>
            <a:endParaRPr lang="en-US" sz="2000" b="0" i="0" dirty="0">
              <a:solidFill>
                <a:schemeClr val="tx1"/>
              </a:solidFill>
              <a:effectLst/>
              <a:latin typeface="NexusSerif"/>
            </a:endParaRPr>
          </a:p>
          <a:p>
            <a:pPr marL="0" indent="0">
              <a:buNone/>
            </a:pPr>
            <a:r>
              <a:rPr lang="en-US" sz="2000" b="0" i="0" dirty="0">
                <a:solidFill>
                  <a:schemeClr val="tx1"/>
                </a:solidFill>
                <a:effectLst/>
                <a:latin typeface="NexusSerif"/>
              </a:rPr>
              <a:t>(see Ocampo et al., 2020)</a:t>
            </a:r>
            <a:endParaRPr lang="en-GB" sz="2000" i="1" dirty="0">
              <a:solidFill>
                <a:schemeClr val="tx1"/>
              </a:solidFill>
            </a:endParaRPr>
          </a:p>
        </p:txBody>
      </p:sp>
    </p:spTree>
    <p:extLst>
      <p:ext uri="{BB962C8B-B14F-4D97-AF65-F5344CB8AC3E}">
        <p14:creationId xmlns:p14="http://schemas.microsoft.com/office/powerpoint/2010/main" val="3016243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8445D3-02F4-4EC5-B65A-F96A8AA88C8D}"/>
              </a:ext>
            </a:extLst>
          </p:cNvPr>
          <p:cNvSpPr>
            <a:spLocks noGrp="1"/>
          </p:cNvSpPr>
          <p:nvPr>
            <p:ph type="title"/>
          </p:nvPr>
        </p:nvSpPr>
        <p:spPr/>
        <p:txBody>
          <a:bodyPr/>
          <a:lstStyle/>
          <a:p>
            <a:r>
              <a:rPr lang="en-US" dirty="0"/>
              <a:t>Involved persons and roles</a:t>
            </a:r>
            <a:endParaRPr lang="en-GB" dirty="0"/>
          </a:p>
        </p:txBody>
      </p:sp>
      <p:sp>
        <p:nvSpPr>
          <p:cNvPr id="5" name="Content Placeholder 4">
            <a:extLst>
              <a:ext uri="{FF2B5EF4-FFF2-40B4-BE49-F238E27FC236}">
                <a16:creationId xmlns:a16="http://schemas.microsoft.com/office/drawing/2014/main" id="{A75A98CE-27C5-408C-AC61-34C4EA037F28}"/>
              </a:ext>
            </a:extLst>
          </p:cNvPr>
          <p:cNvSpPr>
            <a:spLocks noGrp="1"/>
          </p:cNvSpPr>
          <p:nvPr>
            <p:ph idx="1"/>
          </p:nvPr>
        </p:nvSpPr>
        <p:spPr/>
        <p:txBody>
          <a:bodyPr/>
          <a:lstStyle/>
          <a:p>
            <a:r>
              <a:rPr lang="en-GB" dirty="0">
                <a:solidFill>
                  <a:schemeClr val="tx1"/>
                </a:solidFill>
              </a:rPr>
              <a:t>Student</a:t>
            </a:r>
          </a:p>
          <a:p>
            <a:r>
              <a:rPr lang="en-GB" dirty="0" err="1">
                <a:solidFill>
                  <a:schemeClr val="tx1"/>
                </a:solidFill>
              </a:rPr>
              <a:t>HEI</a:t>
            </a:r>
            <a:r>
              <a:rPr lang="en-GB" dirty="0">
                <a:solidFill>
                  <a:schemeClr val="tx1"/>
                </a:solidFill>
              </a:rPr>
              <a:t> Administration officer</a:t>
            </a:r>
          </a:p>
          <a:p>
            <a:r>
              <a:rPr lang="en-GB" dirty="0" err="1">
                <a:solidFill>
                  <a:schemeClr val="tx1"/>
                </a:solidFill>
              </a:rPr>
              <a:t>HEI</a:t>
            </a:r>
            <a:r>
              <a:rPr lang="en-GB" dirty="0">
                <a:solidFill>
                  <a:schemeClr val="tx1"/>
                </a:solidFill>
              </a:rPr>
              <a:t> Academic tutor</a:t>
            </a:r>
          </a:p>
          <a:p>
            <a:r>
              <a:rPr lang="en-GB" dirty="0">
                <a:solidFill>
                  <a:schemeClr val="tx1"/>
                </a:solidFill>
              </a:rPr>
              <a:t>Mentor (Company)</a:t>
            </a:r>
          </a:p>
          <a:p>
            <a:r>
              <a:rPr lang="en-GB" i="1" dirty="0">
                <a:solidFill>
                  <a:schemeClr val="tx1"/>
                </a:solidFill>
              </a:rPr>
              <a:t>(HR Responsible (Company))</a:t>
            </a:r>
          </a:p>
        </p:txBody>
      </p:sp>
      <p:pic>
        <p:nvPicPr>
          <p:cNvPr id="6" name="Picture 5">
            <a:extLst>
              <a:ext uri="{FF2B5EF4-FFF2-40B4-BE49-F238E27FC236}">
                <a16:creationId xmlns:a16="http://schemas.microsoft.com/office/drawing/2014/main" id="{18CA97E9-1C46-48F6-9D6E-7C13D79D672A}"/>
              </a:ext>
            </a:extLst>
          </p:cNvPr>
          <p:cNvPicPr>
            <a:picLocks noChangeAspect="1"/>
          </p:cNvPicPr>
          <p:nvPr/>
        </p:nvPicPr>
        <p:blipFill>
          <a:blip r:embed="rId3"/>
          <a:stretch>
            <a:fillRect/>
          </a:stretch>
        </p:blipFill>
        <p:spPr>
          <a:xfrm>
            <a:off x="7807569" y="2724125"/>
            <a:ext cx="3392176" cy="2927086"/>
          </a:xfrm>
          <a:prstGeom prst="rect">
            <a:avLst/>
          </a:prstGeom>
        </p:spPr>
      </p:pic>
      <p:sp>
        <p:nvSpPr>
          <p:cNvPr id="2" name="TextBox 1">
            <a:extLst>
              <a:ext uri="{FF2B5EF4-FFF2-40B4-BE49-F238E27FC236}">
                <a16:creationId xmlns:a16="http://schemas.microsoft.com/office/drawing/2014/main" id="{DD065199-F00D-4CE6-B804-08D4A93EDAA3}"/>
              </a:ext>
            </a:extLst>
          </p:cNvPr>
          <p:cNvSpPr txBox="1"/>
          <p:nvPr/>
        </p:nvSpPr>
        <p:spPr>
          <a:xfrm>
            <a:off x="89353" y="5131435"/>
            <a:ext cx="6116714" cy="1015663"/>
          </a:xfrm>
          <a:prstGeom prst="rect">
            <a:avLst/>
          </a:prstGeom>
          <a:noFill/>
        </p:spPr>
        <p:txBody>
          <a:bodyPr wrap="square">
            <a:spAutoFit/>
          </a:bodyPr>
          <a:lstStyle/>
          <a:p>
            <a:r>
              <a:rPr lang="en-US" i="1" dirty="0">
                <a:solidFill>
                  <a:srgbClr val="333333"/>
                </a:solidFill>
                <a:latin typeface="Open Sans"/>
              </a:rPr>
              <a:t>The cooperation of the student, company and academic institution is vital (see e.g. </a:t>
            </a:r>
            <a:r>
              <a:rPr lang="en-US" b="0" i="1" dirty="0">
                <a:solidFill>
                  <a:srgbClr val="333333"/>
                </a:solidFill>
                <a:effectLst/>
                <a:latin typeface="Open Sans"/>
              </a:rPr>
              <a:t>Deale (</a:t>
            </a:r>
            <a:r>
              <a:rPr lang="en-US" b="0" i="1" u="none" strike="noStrike" dirty="0">
                <a:solidFill>
                  <a:srgbClr val="10147E"/>
                </a:solidFill>
                <a:effectLst/>
                <a:latin typeface="Open Sans"/>
                <a:hlinkClick r:id="rId4"/>
              </a:rPr>
              <a:t>2003</a:t>
            </a:r>
            <a:r>
              <a:rPr lang="en-US" b="0" i="1" dirty="0">
                <a:solidFill>
                  <a:srgbClr val="333333"/>
                </a:solidFill>
                <a:effectLst/>
                <a:latin typeface="Open Sans"/>
              </a:rPr>
              <a:t>) and </a:t>
            </a:r>
            <a:r>
              <a:rPr lang="en-US" b="0" i="1" dirty="0" err="1">
                <a:solidFill>
                  <a:srgbClr val="333333"/>
                </a:solidFill>
                <a:effectLst/>
                <a:latin typeface="Open Sans"/>
              </a:rPr>
              <a:t>Zopiatis</a:t>
            </a:r>
            <a:r>
              <a:rPr lang="en-US" b="0" i="1" dirty="0">
                <a:solidFill>
                  <a:srgbClr val="333333"/>
                </a:solidFill>
                <a:effectLst/>
                <a:latin typeface="Open Sans"/>
              </a:rPr>
              <a:t> and </a:t>
            </a:r>
            <a:r>
              <a:rPr lang="en-US" b="0" i="1" dirty="0" err="1">
                <a:solidFill>
                  <a:srgbClr val="333333"/>
                </a:solidFill>
                <a:effectLst/>
                <a:latin typeface="Open Sans"/>
              </a:rPr>
              <a:t>Constanti</a:t>
            </a:r>
            <a:r>
              <a:rPr lang="en-US" b="0" i="1" dirty="0">
                <a:solidFill>
                  <a:srgbClr val="333333"/>
                </a:solidFill>
                <a:effectLst/>
                <a:latin typeface="Open Sans"/>
              </a:rPr>
              <a:t> (</a:t>
            </a:r>
            <a:r>
              <a:rPr lang="en-US" b="0" i="1" u="none" strike="noStrike" dirty="0">
                <a:solidFill>
                  <a:srgbClr val="10147E"/>
                </a:solidFill>
                <a:effectLst/>
                <a:latin typeface="Open Sans"/>
                <a:hlinkClick r:id="rId4"/>
              </a:rPr>
              <a:t>2012</a:t>
            </a:r>
            <a:r>
              <a:rPr lang="en-US" b="0" i="1" dirty="0">
                <a:solidFill>
                  <a:srgbClr val="333333"/>
                </a:solidFill>
                <a:effectLst/>
                <a:latin typeface="Open Sans"/>
              </a:rPr>
              <a:t>))</a:t>
            </a:r>
          </a:p>
        </p:txBody>
      </p:sp>
    </p:spTree>
    <p:extLst>
      <p:ext uri="{BB962C8B-B14F-4D97-AF65-F5344CB8AC3E}">
        <p14:creationId xmlns:p14="http://schemas.microsoft.com/office/powerpoint/2010/main" val="2358551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8445D3-02F4-4EC5-B65A-F96A8AA88C8D}"/>
              </a:ext>
            </a:extLst>
          </p:cNvPr>
          <p:cNvSpPr>
            <a:spLocks noGrp="1"/>
          </p:cNvSpPr>
          <p:nvPr>
            <p:ph type="title"/>
          </p:nvPr>
        </p:nvSpPr>
        <p:spPr/>
        <p:txBody>
          <a:bodyPr/>
          <a:lstStyle/>
          <a:p>
            <a:pPr algn="l"/>
            <a:r>
              <a:rPr lang="en-US" dirty="0"/>
              <a:t>Expected benefits</a:t>
            </a:r>
            <a:endParaRPr lang="en-GB" dirty="0"/>
          </a:p>
        </p:txBody>
      </p:sp>
      <p:sp>
        <p:nvSpPr>
          <p:cNvPr id="5" name="Content Placeholder 4">
            <a:extLst>
              <a:ext uri="{FF2B5EF4-FFF2-40B4-BE49-F238E27FC236}">
                <a16:creationId xmlns:a16="http://schemas.microsoft.com/office/drawing/2014/main" id="{A75A98CE-27C5-408C-AC61-34C4EA037F28}"/>
              </a:ext>
            </a:extLst>
          </p:cNvPr>
          <p:cNvSpPr>
            <a:spLocks noGrp="1"/>
          </p:cNvSpPr>
          <p:nvPr>
            <p:ph idx="1"/>
          </p:nvPr>
        </p:nvSpPr>
        <p:spPr/>
        <p:txBody>
          <a:bodyPr/>
          <a:lstStyle/>
          <a:p>
            <a:endParaRPr lang="en-GB" i="1" dirty="0"/>
          </a:p>
        </p:txBody>
      </p:sp>
      <p:graphicFrame>
        <p:nvGraphicFramePr>
          <p:cNvPr id="2" name="Diagram 5">
            <a:extLst>
              <a:ext uri="{FF2B5EF4-FFF2-40B4-BE49-F238E27FC236}">
                <a16:creationId xmlns:a16="http://schemas.microsoft.com/office/drawing/2014/main" id="{2770124A-0AB4-4D52-83EB-BC3E1D715923}"/>
              </a:ext>
            </a:extLst>
          </p:cNvPr>
          <p:cNvGraphicFramePr/>
          <p:nvPr>
            <p:extLst>
              <p:ext uri="{D42A27DB-BD31-4B8C-83A1-F6EECF244321}">
                <p14:modId xmlns:p14="http://schemas.microsoft.com/office/powerpoint/2010/main" val="2326092586"/>
              </p:ext>
            </p:extLst>
          </p:nvPr>
        </p:nvGraphicFramePr>
        <p:xfrm>
          <a:off x="5851291" y="116632"/>
          <a:ext cx="5760720" cy="5857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ED67B23A-3B43-4BEE-BBD0-04B3976BBF8B}"/>
              </a:ext>
            </a:extLst>
          </p:cNvPr>
          <p:cNvSpPr txBox="1"/>
          <p:nvPr/>
        </p:nvSpPr>
        <p:spPr>
          <a:xfrm>
            <a:off x="567158" y="5102562"/>
            <a:ext cx="6094520" cy="1015663"/>
          </a:xfrm>
          <a:prstGeom prst="rect">
            <a:avLst/>
          </a:prstGeom>
          <a:noFill/>
        </p:spPr>
        <p:txBody>
          <a:bodyPr wrap="square">
            <a:spAutoFit/>
          </a:bodyPr>
          <a:lstStyle/>
          <a:p>
            <a:r>
              <a:rPr lang="en-US" b="0" i="1" dirty="0">
                <a:solidFill>
                  <a:srgbClr val="333333"/>
                </a:solidFill>
                <a:effectLst/>
                <a:latin typeface="Open Sans"/>
              </a:rPr>
              <a:t>The benefits to each should be clearly outlined and desired outcomes planned in advance. (Jack et al.,2017)</a:t>
            </a:r>
            <a:endParaRPr lang="el-GR" i="1" dirty="0"/>
          </a:p>
        </p:txBody>
      </p:sp>
    </p:spTree>
    <p:extLst>
      <p:ext uri="{BB962C8B-B14F-4D97-AF65-F5344CB8AC3E}">
        <p14:creationId xmlns:p14="http://schemas.microsoft.com/office/powerpoint/2010/main" val="958773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BF80-8D34-46E6-AC75-30011E2653A1}"/>
              </a:ext>
            </a:extLst>
          </p:cNvPr>
          <p:cNvSpPr>
            <a:spLocks noGrp="1"/>
          </p:cNvSpPr>
          <p:nvPr>
            <p:ph type="title"/>
          </p:nvPr>
        </p:nvSpPr>
        <p:spPr/>
        <p:txBody>
          <a:bodyPr/>
          <a:lstStyle/>
          <a:p>
            <a:r>
              <a:rPr lang="en-US" dirty="0"/>
              <a:t>Pillars of the Model (students view)</a:t>
            </a:r>
            <a:endParaRPr lang="en-GB" dirty="0"/>
          </a:p>
        </p:txBody>
      </p:sp>
      <p:sp>
        <p:nvSpPr>
          <p:cNvPr id="3" name="Content Placeholder 2">
            <a:extLst>
              <a:ext uri="{FF2B5EF4-FFF2-40B4-BE49-F238E27FC236}">
                <a16:creationId xmlns:a16="http://schemas.microsoft.com/office/drawing/2014/main" id="{B9A64A4A-ADDF-4F85-8614-732E5AF24020}"/>
              </a:ext>
            </a:extLst>
          </p:cNvPr>
          <p:cNvSpPr>
            <a:spLocks noGrp="1"/>
          </p:cNvSpPr>
          <p:nvPr>
            <p:ph idx="1"/>
          </p:nvPr>
        </p:nvSpPr>
        <p:spPr>
          <a:xfrm>
            <a:off x="279699" y="2194559"/>
            <a:ext cx="11564470" cy="4467498"/>
          </a:xfrm>
        </p:spPr>
        <p:txBody>
          <a:bodyPr>
            <a:normAutofit/>
          </a:bodyPr>
          <a:lstStyle/>
          <a:p>
            <a:r>
              <a:rPr lang="en-GB" dirty="0">
                <a:solidFill>
                  <a:schemeClr val="tx1"/>
                </a:solidFill>
              </a:rPr>
              <a:t>The </a:t>
            </a:r>
            <a:r>
              <a:rPr lang="en-GB" dirty="0" err="1">
                <a:solidFill>
                  <a:schemeClr val="tx1"/>
                </a:solidFill>
              </a:rPr>
              <a:t>EnterMode</a:t>
            </a:r>
            <a:r>
              <a:rPr lang="en-GB" dirty="0">
                <a:solidFill>
                  <a:schemeClr val="tx1"/>
                </a:solidFill>
              </a:rPr>
              <a:t> internship model is based on the following pillars: </a:t>
            </a:r>
          </a:p>
          <a:p>
            <a:pPr marL="971550" lvl="1" indent="-514350">
              <a:buFont typeface="+mj-lt"/>
              <a:buAutoNum type="arabicPeriod"/>
            </a:pPr>
            <a:r>
              <a:rPr lang="en-GB" dirty="0">
                <a:solidFill>
                  <a:schemeClr val="tx1"/>
                </a:solidFill>
              </a:rPr>
              <a:t>Learning outcomes based on the </a:t>
            </a:r>
            <a:r>
              <a:rPr lang="en-GB" dirty="0" err="1">
                <a:solidFill>
                  <a:schemeClr val="tx1"/>
                </a:solidFill>
              </a:rPr>
              <a:t>EntreComp</a:t>
            </a:r>
            <a:r>
              <a:rPr lang="en-GB" dirty="0">
                <a:solidFill>
                  <a:schemeClr val="tx1"/>
                </a:solidFill>
              </a:rPr>
              <a:t> framework</a:t>
            </a:r>
          </a:p>
          <a:p>
            <a:pPr marL="971550" lvl="1" indent="-514350">
              <a:buFont typeface="+mj-lt"/>
              <a:buAutoNum type="arabicPeriod"/>
            </a:pPr>
            <a:r>
              <a:rPr lang="en-GB" dirty="0">
                <a:solidFill>
                  <a:schemeClr val="tx1"/>
                </a:solidFill>
              </a:rPr>
              <a:t>Challenge based learning </a:t>
            </a:r>
          </a:p>
          <a:p>
            <a:pPr marL="971550" lvl="1" indent="-514350">
              <a:buFont typeface="+mj-lt"/>
              <a:buAutoNum type="arabicPeriod"/>
            </a:pPr>
            <a:r>
              <a:rPr lang="en-GB" dirty="0">
                <a:solidFill>
                  <a:schemeClr val="tx1"/>
                </a:solidFill>
              </a:rPr>
              <a:t>A serious game</a:t>
            </a:r>
          </a:p>
          <a:p>
            <a:pPr marL="971550" lvl="1" indent="-514350">
              <a:buFont typeface="+mj-lt"/>
              <a:buAutoNum type="arabicPeriod"/>
            </a:pPr>
            <a:r>
              <a:rPr lang="en-GB" dirty="0">
                <a:solidFill>
                  <a:schemeClr val="tx1"/>
                </a:solidFill>
              </a:rPr>
              <a:t>Incubation practices</a:t>
            </a:r>
          </a:p>
          <a:p>
            <a:endParaRPr lang="en-GB" dirty="0">
              <a:solidFill>
                <a:schemeClr val="tx1"/>
              </a:solidFill>
            </a:endParaRPr>
          </a:p>
        </p:txBody>
      </p:sp>
      <p:pic>
        <p:nvPicPr>
          <p:cNvPr id="5" name="Picture 4">
            <a:extLst>
              <a:ext uri="{FF2B5EF4-FFF2-40B4-BE49-F238E27FC236}">
                <a16:creationId xmlns:a16="http://schemas.microsoft.com/office/drawing/2014/main" id="{E749A43E-3EAC-44F5-B0B0-2A95B067EBEF}"/>
              </a:ext>
            </a:extLst>
          </p:cNvPr>
          <p:cNvPicPr>
            <a:picLocks noChangeAspect="1"/>
          </p:cNvPicPr>
          <p:nvPr/>
        </p:nvPicPr>
        <p:blipFill>
          <a:blip r:embed="rId3"/>
          <a:stretch>
            <a:fillRect/>
          </a:stretch>
        </p:blipFill>
        <p:spPr>
          <a:xfrm>
            <a:off x="7320471" y="3697122"/>
            <a:ext cx="3123135" cy="2694932"/>
          </a:xfrm>
          <a:prstGeom prst="rect">
            <a:avLst/>
          </a:prstGeom>
        </p:spPr>
      </p:pic>
    </p:spTree>
    <p:extLst>
      <p:ext uri="{BB962C8B-B14F-4D97-AF65-F5344CB8AC3E}">
        <p14:creationId xmlns:p14="http://schemas.microsoft.com/office/powerpoint/2010/main" val="1823278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D49CD-5209-4DE1-9A67-FA676ED9016B}"/>
              </a:ext>
            </a:extLst>
          </p:cNvPr>
          <p:cNvSpPr>
            <a:spLocks noGrp="1"/>
          </p:cNvSpPr>
          <p:nvPr>
            <p:ph type="title"/>
          </p:nvPr>
        </p:nvSpPr>
        <p:spPr/>
        <p:txBody>
          <a:bodyPr/>
          <a:lstStyle/>
          <a:p>
            <a:r>
              <a:rPr lang="en-US" dirty="0"/>
              <a:t>Challenge based learning</a:t>
            </a:r>
            <a:endParaRPr lang="en-GB" dirty="0"/>
          </a:p>
        </p:txBody>
      </p:sp>
      <p:sp>
        <p:nvSpPr>
          <p:cNvPr id="3" name="Content Placeholder 2">
            <a:extLst>
              <a:ext uri="{FF2B5EF4-FFF2-40B4-BE49-F238E27FC236}">
                <a16:creationId xmlns:a16="http://schemas.microsoft.com/office/drawing/2014/main" id="{6C9E8EEF-18D4-495C-B014-D9F2DE1CC8EF}"/>
              </a:ext>
            </a:extLst>
          </p:cNvPr>
          <p:cNvSpPr>
            <a:spLocks noGrp="1"/>
          </p:cNvSpPr>
          <p:nvPr>
            <p:ph idx="1"/>
          </p:nvPr>
        </p:nvSpPr>
        <p:spPr/>
        <p:txBody>
          <a:bodyPr>
            <a:normAutofit fontScale="92500" lnSpcReduction="10000"/>
          </a:bodyPr>
          <a:lstStyle/>
          <a:p>
            <a:r>
              <a:rPr lang="en-GB"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Challenge-based learning namely uses challenges to frame learning experiences. Challenges enhance learning environments by adding experiential learning, self-regulated learning, passion, critical thinking and ownership. </a:t>
            </a:r>
          </a:p>
          <a:p>
            <a:r>
              <a:rPr lang="en-GB"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 challenge is a real problem or situation of the company and is actually a call to action for students and guides then to develop innovative solutions. </a:t>
            </a:r>
          </a:p>
          <a:p>
            <a:endParaRPr lang="en-GB" sz="2600" dirty="0">
              <a:solidFill>
                <a:schemeClr val="tx1"/>
              </a:solidFill>
            </a:endParaRPr>
          </a:p>
          <a:p>
            <a:endParaRPr lang="en-GB" sz="2600" dirty="0">
              <a:solidFill>
                <a:schemeClr val="tx1"/>
              </a:solidFill>
            </a:endParaRPr>
          </a:p>
          <a:p>
            <a:r>
              <a:rPr lang="en-GB" sz="2600" dirty="0">
                <a:solidFill>
                  <a:schemeClr val="tx1"/>
                </a:solidFill>
              </a:rPr>
              <a:t>3 Interconnected phases:</a:t>
            </a:r>
          </a:p>
          <a:p>
            <a:pPr lvl="1"/>
            <a:r>
              <a:rPr lang="en-GB" sz="2200" dirty="0">
                <a:solidFill>
                  <a:schemeClr val="tx1"/>
                </a:solidFill>
              </a:rPr>
              <a:t>Engagement</a:t>
            </a:r>
          </a:p>
          <a:p>
            <a:pPr lvl="1"/>
            <a:r>
              <a:rPr lang="en-GB" sz="2200" dirty="0">
                <a:solidFill>
                  <a:schemeClr val="tx1"/>
                </a:solidFill>
              </a:rPr>
              <a:t>Investigation</a:t>
            </a:r>
          </a:p>
          <a:p>
            <a:pPr lvl="1"/>
            <a:r>
              <a:rPr lang="en-GB" sz="2200" dirty="0">
                <a:solidFill>
                  <a:schemeClr val="tx1"/>
                </a:solidFill>
              </a:rPr>
              <a:t>Into action</a:t>
            </a:r>
          </a:p>
        </p:txBody>
      </p:sp>
      <p:pic>
        <p:nvPicPr>
          <p:cNvPr id="5" name="Picture 4">
            <a:extLst>
              <a:ext uri="{FF2B5EF4-FFF2-40B4-BE49-F238E27FC236}">
                <a16:creationId xmlns:a16="http://schemas.microsoft.com/office/drawing/2014/main" id="{7217464C-E0EB-4467-944F-6CDCABA1EC60}"/>
              </a:ext>
            </a:extLst>
          </p:cNvPr>
          <p:cNvPicPr>
            <a:picLocks noChangeAspect="1"/>
          </p:cNvPicPr>
          <p:nvPr/>
        </p:nvPicPr>
        <p:blipFill>
          <a:blip r:embed="rId3"/>
          <a:stretch>
            <a:fillRect/>
          </a:stretch>
        </p:blipFill>
        <p:spPr>
          <a:xfrm>
            <a:off x="8767295" y="3891757"/>
            <a:ext cx="3403010" cy="2936434"/>
          </a:xfrm>
          <a:prstGeom prst="rect">
            <a:avLst/>
          </a:prstGeom>
        </p:spPr>
      </p:pic>
    </p:spTree>
    <p:extLst>
      <p:ext uri="{BB962C8B-B14F-4D97-AF65-F5344CB8AC3E}">
        <p14:creationId xmlns:p14="http://schemas.microsoft.com/office/powerpoint/2010/main" val="1274667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3E16D-B43B-4AD5-9BF3-F9813EA7E364}"/>
              </a:ext>
            </a:extLst>
          </p:cNvPr>
          <p:cNvSpPr>
            <a:spLocks noGrp="1"/>
          </p:cNvSpPr>
          <p:nvPr>
            <p:ph type="title"/>
          </p:nvPr>
        </p:nvSpPr>
        <p:spPr/>
        <p:txBody>
          <a:bodyPr/>
          <a:lstStyle/>
          <a:p>
            <a:r>
              <a:rPr lang="en-US" dirty="0"/>
              <a:t>Challenge based learning - Engagement</a:t>
            </a:r>
            <a:endParaRPr lang="en-GB" dirty="0"/>
          </a:p>
        </p:txBody>
      </p:sp>
      <p:sp>
        <p:nvSpPr>
          <p:cNvPr id="3" name="Content Placeholder 2">
            <a:extLst>
              <a:ext uri="{FF2B5EF4-FFF2-40B4-BE49-F238E27FC236}">
                <a16:creationId xmlns:a16="http://schemas.microsoft.com/office/drawing/2014/main" id="{0404E84C-F36D-4468-AD15-5DFB805E7562}"/>
              </a:ext>
            </a:extLst>
          </p:cNvPr>
          <p:cNvSpPr>
            <a:spLocks noGrp="1"/>
          </p:cNvSpPr>
          <p:nvPr>
            <p:ph idx="1"/>
          </p:nvPr>
        </p:nvSpPr>
        <p:spPr/>
        <p:txBody>
          <a:bodyPr/>
          <a:lstStyle/>
          <a:p>
            <a:r>
              <a:rPr lang="en-US" b="1" dirty="0">
                <a:solidFill>
                  <a:schemeClr val="tx1"/>
                </a:solidFill>
              </a:rPr>
              <a:t>Start</a:t>
            </a:r>
            <a:r>
              <a:rPr lang="en-US" dirty="0">
                <a:solidFill>
                  <a:schemeClr val="tx1"/>
                </a:solidFill>
              </a:rPr>
              <a:t>: before the internship</a:t>
            </a:r>
          </a:p>
          <a:p>
            <a:r>
              <a:rPr lang="en-US" dirty="0">
                <a:solidFill>
                  <a:schemeClr val="tx1"/>
                </a:solidFill>
              </a:rPr>
              <a:t>Mentors and students set the challenge</a:t>
            </a:r>
          </a:p>
          <a:p>
            <a:r>
              <a:rPr lang="en-US" dirty="0">
                <a:solidFill>
                  <a:schemeClr val="tx1"/>
                </a:solidFill>
              </a:rPr>
              <a:t>Choose entrepreneurial competences</a:t>
            </a:r>
          </a:p>
          <a:p>
            <a:r>
              <a:rPr lang="en-US" dirty="0">
                <a:solidFill>
                  <a:schemeClr val="tx1"/>
                </a:solidFill>
              </a:rPr>
              <a:t>Describe learning objectives</a:t>
            </a:r>
          </a:p>
          <a:p>
            <a:r>
              <a:rPr lang="en-US" dirty="0">
                <a:solidFill>
                  <a:schemeClr val="tx1"/>
                </a:solidFill>
              </a:rPr>
              <a:t>Define resources</a:t>
            </a:r>
            <a:endParaRPr lang="en-GB" dirty="0">
              <a:solidFill>
                <a:schemeClr val="tx1"/>
              </a:solidFill>
            </a:endParaRPr>
          </a:p>
        </p:txBody>
      </p:sp>
      <p:pic>
        <p:nvPicPr>
          <p:cNvPr id="5" name="Picture 4">
            <a:extLst>
              <a:ext uri="{FF2B5EF4-FFF2-40B4-BE49-F238E27FC236}">
                <a16:creationId xmlns:a16="http://schemas.microsoft.com/office/drawing/2014/main" id="{192B8113-B674-412D-A20D-5E7F4A78F4AC}"/>
              </a:ext>
            </a:extLst>
          </p:cNvPr>
          <p:cNvPicPr>
            <a:picLocks noChangeAspect="1"/>
          </p:cNvPicPr>
          <p:nvPr/>
        </p:nvPicPr>
        <p:blipFill>
          <a:blip r:embed="rId3"/>
          <a:stretch>
            <a:fillRect/>
          </a:stretch>
        </p:blipFill>
        <p:spPr>
          <a:xfrm>
            <a:off x="9166860" y="3233260"/>
            <a:ext cx="1905000" cy="1905000"/>
          </a:xfrm>
          <a:prstGeom prst="rect">
            <a:avLst/>
          </a:prstGeom>
        </p:spPr>
      </p:pic>
    </p:spTree>
    <p:extLst>
      <p:ext uri="{BB962C8B-B14F-4D97-AF65-F5344CB8AC3E}">
        <p14:creationId xmlns:p14="http://schemas.microsoft.com/office/powerpoint/2010/main" val="4278726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C8C8A-70AB-4FCA-81B0-87C063EB2841}"/>
              </a:ext>
            </a:extLst>
          </p:cNvPr>
          <p:cNvSpPr>
            <a:spLocks noGrp="1"/>
          </p:cNvSpPr>
          <p:nvPr>
            <p:ph type="title"/>
          </p:nvPr>
        </p:nvSpPr>
        <p:spPr/>
        <p:txBody>
          <a:bodyPr/>
          <a:lstStyle/>
          <a:p>
            <a:r>
              <a:rPr lang="en-US" dirty="0"/>
              <a:t>Challenge based learning - Investigation</a:t>
            </a:r>
            <a:endParaRPr lang="en-GB" dirty="0"/>
          </a:p>
        </p:txBody>
      </p:sp>
      <p:sp>
        <p:nvSpPr>
          <p:cNvPr id="3" name="Content Placeholder 2">
            <a:extLst>
              <a:ext uri="{FF2B5EF4-FFF2-40B4-BE49-F238E27FC236}">
                <a16:creationId xmlns:a16="http://schemas.microsoft.com/office/drawing/2014/main" id="{A8656590-9BA1-49FA-9DCD-4B12414E42A5}"/>
              </a:ext>
            </a:extLst>
          </p:cNvPr>
          <p:cNvSpPr>
            <a:spLocks noGrp="1"/>
          </p:cNvSpPr>
          <p:nvPr>
            <p:ph idx="1"/>
          </p:nvPr>
        </p:nvSpPr>
        <p:spPr>
          <a:xfrm>
            <a:off x="279699" y="2143593"/>
            <a:ext cx="11564470" cy="3982403"/>
          </a:xfrm>
        </p:spPr>
        <p:txBody>
          <a:bodyPr/>
          <a:lstStyle/>
          <a:p>
            <a:r>
              <a:rPr lang="en-US" dirty="0">
                <a:solidFill>
                  <a:schemeClr val="tx1"/>
                </a:solidFill>
              </a:rPr>
              <a:t>Develop action plan</a:t>
            </a:r>
          </a:p>
          <a:p>
            <a:r>
              <a:rPr lang="en-US" dirty="0">
                <a:solidFill>
                  <a:schemeClr val="tx1"/>
                </a:solidFill>
              </a:rPr>
              <a:t>Job shadowing, support, mentoring</a:t>
            </a:r>
          </a:p>
          <a:p>
            <a:r>
              <a:rPr lang="en-US" dirty="0">
                <a:solidFill>
                  <a:schemeClr val="tx1"/>
                </a:solidFill>
              </a:rPr>
              <a:t>Mobilize resources by students</a:t>
            </a:r>
            <a:endParaRPr lang="en-GB" dirty="0">
              <a:solidFill>
                <a:schemeClr val="tx1"/>
              </a:solidFill>
            </a:endParaRPr>
          </a:p>
        </p:txBody>
      </p:sp>
      <p:pic>
        <p:nvPicPr>
          <p:cNvPr id="5" name="Picture 4">
            <a:extLst>
              <a:ext uri="{FF2B5EF4-FFF2-40B4-BE49-F238E27FC236}">
                <a16:creationId xmlns:a16="http://schemas.microsoft.com/office/drawing/2014/main" id="{211A5D86-EA80-44DE-A5BC-79FE807803C6}"/>
              </a:ext>
            </a:extLst>
          </p:cNvPr>
          <p:cNvPicPr>
            <a:picLocks noChangeAspect="1"/>
          </p:cNvPicPr>
          <p:nvPr/>
        </p:nvPicPr>
        <p:blipFill>
          <a:blip r:embed="rId3"/>
          <a:stretch>
            <a:fillRect/>
          </a:stretch>
        </p:blipFill>
        <p:spPr>
          <a:xfrm>
            <a:off x="8316277" y="3063231"/>
            <a:ext cx="2143125" cy="2143125"/>
          </a:xfrm>
          <a:prstGeom prst="rect">
            <a:avLst/>
          </a:prstGeom>
        </p:spPr>
      </p:pic>
    </p:spTree>
    <p:extLst>
      <p:ext uri="{BB962C8B-B14F-4D97-AF65-F5344CB8AC3E}">
        <p14:creationId xmlns:p14="http://schemas.microsoft.com/office/powerpoint/2010/main" val="2602841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DF2E4-8C1C-4793-9597-935FFA9BA828}"/>
              </a:ext>
            </a:extLst>
          </p:cNvPr>
          <p:cNvSpPr>
            <a:spLocks noGrp="1"/>
          </p:cNvSpPr>
          <p:nvPr>
            <p:ph type="title"/>
          </p:nvPr>
        </p:nvSpPr>
        <p:spPr/>
        <p:txBody>
          <a:bodyPr/>
          <a:lstStyle/>
          <a:p>
            <a:r>
              <a:rPr lang="en-US" dirty="0"/>
              <a:t>Challenge based learning – Into action</a:t>
            </a:r>
            <a:endParaRPr lang="en-GB" dirty="0"/>
          </a:p>
        </p:txBody>
      </p:sp>
      <p:sp>
        <p:nvSpPr>
          <p:cNvPr id="3" name="Content Placeholder 2">
            <a:extLst>
              <a:ext uri="{FF2B5EF4-FFF2-40B4-BE49-F238E27FC236}">
                <a16:creationId xmlns:a16="http://schemas.microsoft.com/office/drawing/2014/main" id="{38D92065-9DA1-44AC-B252-0C12C3EB32B0}"/>
              </a:ext>
            </a:extLst>
          </p:cNvPr>
          <p:cNvSpPr>
            <a:spLocks noGrp="1"/>
          </p:cNvSpPr>
          <p:nvPr>
            <p:ph idx="1"/>
          </p:nvPr>
        </p:nvSpPr>
        <p:spPr/>
        <p:txBody>
          <a:bodyPr/>
          <a:lstStyle/>
          <a:p>
            <a:r>
              <a:rPr lang="en-US" dirty="0">
                <a:solidFill>
                  <a:schemeClr val="tx1"/>
                </a:solidFill>
              </a:rPr>
              <a:t>Implementation of internship</a:t>
            </a:r>
          </a:p>
          <a:p>
            <a:pPr lvl="1"/>
            <a:r>
              <a:rPr lang="en-US" dirty="0">
                <a:solidFill>
                  <a:schemeClr val="tx1"/>
                </a:solidFill>
              </a:rPr>
              <a:t>Follow action plan</a:t>
            </a:r>
          </a:p>
          <a:p>
            <a:pPr lvl="1"/>
            <a:r>
              <a:rPr lang="en-US" dirty="0">
                <a:solidFill>
                  <a:schemeClr val="tx1"/>
                </a:solidFill>
              </a:rPr>
              <a:t>Mentoring, support</a:t>
            </a:r>
          </a:p>
          <a:p>
            <a:pPr lvl="1"/>
            <a:r>
              <a:rPr lang="en-US" dirty="0">
                <a:solidFill>
                  <a:schemeClr val="tx1"/>
                </a:solidFill>
              </a:rPr>
              <a:t>Serious game</a:t>
            </a:r>
          </a:p>
          <a:p>
            <a:pPr lvl="1"/>
            <a:r>
              <a:rPr lang="en-US" dirty="0">
                <a:solidFill>
                  <a:schemeClr val="tx1"/>
                </a:solidFill>
              </a:rPr>
              <a:t>Community of practice</a:t>
            </a:r>
          </a:p>
          <a:p>
            <a:pPr lvl="1"/>
            <a:r>
              <a:rPr lang="en-US" dirty="0">
                <a:solidFill>
                  <a:schemeClr val="tx1"/>
                </a:solidFill>
              </a:rPr>
              <a:t>Monitoring</a:t>
            </a:r>
            <a:endParaRPr lang="en-GB" dirty="0">
              <a:solidFill>
                <a:schemeClr val="tx1"/>
              </a:solidFill>
            </a:endParaRPr>
          </a:p>
        </p:txBody>
      </p:sp>
      <p:pic>
        <p:nvPicPr>
          <p:cNvPr id="4" name="Picture 3">
            <a:extLst>
              <a:ext uri="{FF2B5EF4-FFF2-40B4-BE49-F238E27FC236}">
                <a16:creationId xmlns:a16="http://schemas.microsoft.com/office/drawing/2014/main" id="{EFC2ECE2-D519-4E09-AE53-CB2A1EAC4EFF}"/>
              </a:ext>
            </a:extLst>
          </p:cNvPr>
          <p:cNvPicPr>
            <a:picLocks noChangeAspect="1"/>
          </p:cNvPicPr>
          <p:nvPr/>
        </p:nvPicPr>
        <p:blipFill>
          <a:blip r:embed="rId3"/>
          <a:stretch>
            <a:fillRect/>
          </a:stretch>
        </p:blipFill>
        <p:spPr>
          <a:xfrm>
            <a:off x="8064272" y="3204685"/>
            <a:ext cx="2333625" cy="1962150"/>
          </a:xfrm>
          <a:prstGeom prst="rect">
            <a:avLst/>
          </a:prstGeom>
        </p:spPr>
      </p:pic>
    </p:spTree>
    <p:extLst>
      <p:ext uri="{BB962C8B-B14F-4D97-AF65-F5344CB8AC3E}">
        <p14:creationId xmlns:p14="http://schemas.microsoft.com/office/powerpoint/2010/main" val="2179118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4D0C31C-4C56-441C-80D4-94DF95A82904}"/>
              </a:ext>
            </a:extLst>
          </p:cNvPr>
          <p:cNvSpPr>
            <a:spLocks noGrp="1"/>
          </p:cNvSpPr>
          <p:nvPr>
            <p:ph type="title"/>
          </p:nvPr>
        </p:nvSpPr>
        <p:spPr/>
        <p:txBody>
          <a:bodyPr/>
          <a:lstStyle/>
          <a:p>
            <a:r>
              <a:rPr lang="en-US" dirty="0"/>
              <a:t>Setting-up challenges</a:t>
            </a:r>
            <a:endParaRPr lang="el-GR" dirty="0"/>
          </a:p>
        </p:txBody>
      </p:sp>
      <p:sp>
        <p:nvSpPr>
          <p:cNvPr id="3" name="Θέση περιεχομένου 2">
            <a:extLst>
              <a:ext uri="{FF2B5EF4-FFF2-40B4-BE49-F238E27FC236}">
                <a16:creationId xmlns:a16="http://schemas.microsoft.com/office/drawing/2014/main" id="{9DF1C57D-9ADB-4B1C-AE41-C0E9183F86F1}"/>
              </a:ext>
            </a:extLst>
          </p:cNvPr>
          <p:cNvSpPr>
            <a:spLocks noGrp="1"/>
          </p:cNvSpPr>
          <p:nvPr>
            <p:ph idx="1"/>
          </p:nvPr>
        </p:nvSpPr>
        <p:spPr/>
        <p:txBody>
          <a:bodyPr/>
          <a:lstStyle/>
          <a:p>
            <a:endParaRPr lang="el-GR"/>
          </a:p>
        </p:txBody>
      </p:sp>
      <p:graphicFrame>
        <p:nvGraphicFramePr>
          <p:cNvPr id="5" name="Table 4">
            <a:extLst>
              <a:ext uri="{FF2B5EF4-FFF2-40B4-BE49-F238E27FC236}">
                <a16:creationId xmlns:a16="http://schemas.microsoft.com/office/drawing/2014/main" id="{6E7B05B9-F6B9-421A-A542-5BA0260E72DB}"/>
              </a:ext>
            </a:extLst>
          </p:cNvPr>
          <p:cNvGraphicFramePr>
            <a:graphicFrameLocks/>
          </p:cNvGraphicFramePr>
          <p:nvPr>
            <p:extLst>
              <p:ext uri="{D42A27DB-BD31-4B8C-83A1-F6EECF244321}">
                <p14:modId xmlns:p14="http://schemas.microsoft.com/office/powerpoint/2010/main" val="4139177858"/>
              </p:ext>
            </p:extLst>
          </p:nvPr>
        </p:nvGraphicFramePr>
        <p:xfrm>
          <a:off x="0" y="1700808"/>
          <a:ext cx="12192000" cy="5072280"/>
        </p:xfrm>
        <a:graphic>
          <a:graphicData uri="http://schemas.openxmlformats.org/drawingml/2006/table">
            <a:tbl>
              <a:tblPr firstRow="1" bandRow="1"/>
              <a:tblGrid>
                <a:gridCol w="1725283">
                  <a:extLst>
                    <a:ext uri="{9D8B030D-6E8A-4147-A177-3AD203B41FA5}">
                      <a16:colId xmlns:a16="http://schemas.microsoft.com/office/drawing/2014/main" val="3128174294"/>
                    </a:ext>
                  </a:extLst>
                </a:gridCol>
                <a:gridCol w="1639019">
                  <a:extLst>
                    <a:ext uri="{9D8B030D-6E8A-4147-A177-3AD203B41FA5}">
                      <a16:colId xmlns:a16="http://schemas.microsoft.com/office/drawing/2014/main" val="3040555248"/>
                    </a:ext>
                  </a:extLst>
                </a:gridCol>
                <a:gridCol w="1518249">
                  <a:extLst>
                    <a:ext uri="{9D8B030D-6E8A-4147-A177-3AD203B41FA5}">
                      <a16:colId xmlns:a16="http://schemas.microsoft.com/office/drawing/2014/main" val="1821866030"/>
                    </a:ext>
                  </a:extLst>
                </a:gridCol>
                <a:gridCol w="3623094">
                  <a:extLst>
                    <a:ext uri="{9D8B030D-6E8A-4147-A177-3AD203B41FA5}">
                      <a16:colId xmlns:a16="http://schemas.microsoft.com/office/drawing/2014/main" val="4202034808"/>
                    </a:ext>
                  </a:extLst>
                </a:gridCol>
                <a:gridCol w="3686355">
                  <a:extLst>
                    <a:ext uri="{9D8B030D-6E8A-4147-A177-3AD203B41FA5}">
                      <a16:colId xmlns:a16="http://schemas.microsoft.com/office/drawing/2014/main" val="3197981878"/>
                    </a:ext>
                  </a:extLst>
                </a:gridCol>
              </a:tblGrid>
              <a:tr h="1303337">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GB" dirty="0"/>
                        <a:t>Competence area (chosen from </a:t>
                      </a:r>
                      <a:r>
                        <a:rPr lang="en-GB" dirty="0" err="1"/>
                        <a:t>EntreComp</a:t>
                      </a:r>
                      <a:r>
                        <a:rPr lang="en-GB" dirty="0"/>
                        <a: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Competence </a:t>
                      </a:r>
                      <a:r>
                        <a:rPr lang="en-GB" dirty="0"/>
                        <a:t>(chosen from </a:t>
                      </a:r>
                      <a:r>
                        <a:rPr lang="en-GB" dirty="0" err="1"/>
                        <a:t>EntreComp</a:t>
                      </a:r>
                      <a:r>
                        <a:rPr lang="en-GB" dirty="0"/>
                        <a: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Level </a:t>
                      </a:r>
                      <a:r>
                        <a:rPr lang="en-GB" dirty="0"/>
                        <a:t>(chosen from </a:t>
                      </a:r>
                      <a:r>
                        <a:rPr lang="en-GB" dirty="0" err="1"/>
                        <a:t>EntreComp</a:t>
                      </a:r>
                      <a:r>
                        <a:rPr lang="en-GB" dirty="0"/>
                        <a: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Learning outcomes </a:t>
                      </a:r>
                      <a:r>
                        <a:rPr lang="en-GB" dirty="0"/>
                        <a:t>(chosen from </a:t>
                      </a:r>
                      <a:r>
                        <a:rPr lang="en-GB" dirty="0" err="1"/>
                        <a:t>EntreComp</a:t>
                      </a:r>
                      <a:r>
                        <a:rPr lang="en-GB" dirty="0"/>
                        <a: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r>
                        <a:rPr lang="en-US" dirty="0"/>
                        <a:t>Action(s) (connected to the challenge)</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1981492815"/>
                  </a:ext>
                </a:extLst>
              </a:tr>
              <a:tr h="130333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dirty="0"/>
                        <a:t>Ideas and opportunities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Spotting opportunities </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Advanced</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The intern will be able to describe different analytical approaches to identify entrepreneurial opportunities. </a:t>
                      </a:r>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Calibri" panose="020F0502020204030204"/>
                          <a:ea typeface="+mn-ea"/>
                          <a:cs typeface="+mn-cs"/>
                        </a:rPr>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Calibri" panose="020F0502020204030204"/>
                          <a:ea typeface="+mn-ea"/>
                          <a:cs typeface="+mn-cs"/>
                        </a:rPr>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Calibri" panose="020F0502020204030204"/>
                          <a:ea typeface="+mn-ea"/>
                          <a:cs typeface="+mn-cs"/>
                        </a:rPr>
                        <a:t>++++++++++</a:t>
                      </a:r>
                      <a:endParaRPr lang="en-GB" dirty="0"/>
                    </a:p>
                    <a:p>
                      <a:endParaRPr lang="en-GB" dirty="0"/>
                    </a:p>
                    <a:p>
                      <a:endParaRPr lang="en-GB"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1315375472"/>
                  </a:ext>
                </a:extLst>
              </a:tr>
              <a:tr h="1303337">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GB"/>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Creativity</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Advanced</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The intern will be able to set up processes to involve stakeholders in finding, developing and testing ideas. </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Calibri" panose="020F0502020204030204"/>
                          <a:ea typeface="+mn-ea"/>
                          <a:cs typeface="+mn-cs"/>
                        </a:rPr>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Calibri" panose="020F0502020204030204"/>
                          <a:ea typeface="+mn-ea"/>
                          <a:cs typeface="+mn-cs"/>
                        </a:rPr>
                        <a:t>++++++++++</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158219161"/>
                  </a:ext>
                </a:extLst>
              </a:tr>
              <a:tr h="1002566">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endParaRPr lang="en-GB"/>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dirty="0"/>
                        <a:t>Creativity</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Intermediate</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mn-lt"/>
                          <a:ea typeface="+mn-ea"/>
                          <a:cs typeface="+mn-cs"/>
                        </a:rPr>
                        <a:t>The intern will be able to judge if an idea, product or process is innovative or just new to me. </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GB" sz="1800" b="0" i="0" kern="1200" dirty="0">
                          <a:solidFill>
                            <a:schemeClr val="dk1"/>
                          </a:solidFill>
                          <a:effectLst/>
                          <a:latin typeface="Calibri" panose="020F0502020204030204"/>
                          <a:ea typeface="+mn-ea"/>
                          <a:cs typeface="+mn-cs"/>
                        </a:rPr>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Calibri" panose="020F0502020204030204"/>
                          <a:ea typeface="+mn-ea"/>
                          <a:cs typeface="+mn-cs"/>
                        </a:rPr>
                        <a:t>++++++++++</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Calibri" panose="020F0502020204030204"/>
                          <a:ea typeface="+mn-ea"/>
                          <a:cs typeface="+mn-cs"/>
                        </a:rPr>
                        <a:t>++++++++++</a:t>
                      </a:r>
                      <a:endParaRPr lang="en-GB"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2861471577"/>
                  </a:ext>
                </a:extLst>
              </a:tr>
            </a:tbl>
          </a:graphicData>
        </a:graphic>
      </p:graphicFrame>
    </p:spTree>
    <p:extLst>
      <p:ext uri="{BB962C8B-B14F-4D97-AF65-F5344CB8AC3E}">
        <p14:creationId xmlns:p14="http://schemas.microsoft.com/office/powerpoint/2010/main" val="4247119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74099A7-9A22-4D54-BB74-1AB086410B7D}"/>
              </a:ext>
            </a:extLst>
          </p:cNvPr>
          <p:cNvSpPr>
            <a:spLocks noGrp="1"/>
          </p:cNvSpPr>
          <p:nvPr>
            <p:ph type="title"/>
          </p:nvPr>
        </p:nvSpPr>
        <p:spPr/>
        <p:txBody>
          <a:bodyPr/>
          <a:lstStyle/>
          <a:p>
            <a:r>
              <a:rPr lang="en-US" dirty="0"/>
              <a:t>Motivation</a:t>
            </a:r>
            <a:endParaRPr lang="el-GR" dirty="0"/>
          </a:p>
        </p:txBody>
      </p:sp>
      <p:sp>
        <p:nvSpPr>
          <p:cNvPr id="3" name="Θέση περιεχομένου 2">
            <a:extLst>
              <a:ext uri="{FF2B5EF4-FFF2-40B4-BE49-F238E27FC236}">
                <a16:creationId xmlns:a16="http://schemas.microsoft.com/office/drawing/2014/main" id="{DAE0ED0C-EDC9-4A78-B1E5-010CAD82DD0E}"/>
              </a:ext>
            </a:extLst>
          </p:cNvPr>
          <p:cNvSpPr>
            <a:spLocks noGrp="1"/>
          </p:cNvSpPr>
          <p:nvPr>
            <p:ph idx="1"/>
          </p:nvPr>
        </p:nvSpPr>
        <p:spPr/>
        <p:txBody>
          <a:bodyPr/>
          <a:lstStyle/>
          <a:p>
            <a:r>
              <a:rPr lang="en-US" sz="2400" dirty="0">
                <a:solidFill>
                  <a:schemeClr val="tx1"/>
                </a:solidFill>
              </a:rPr>
              <a:t>Despite the recognition of the role of Entrepreneurship for economy and society entrepreneurship related education has been getting attention only the last years (EU-wide)</a:t>
            </a:r>
          </a:p>
          <a:p>
            <a:r>
              <a:rPr lang="en-US" sz="2400" dirty="0">
                <a:solidFill>
                  <a:schemeClr val="tx1"/>
                </a:solidFill>
              </a:rPr>
              <a:t>Still, education focuses more on knowledge and less on skills. </a:t>
            </a:r>
            <a:r>
              <a:rPr lang="en-US" sz="2400" b="0" i="0" dirty="0">
                <a:solidFill>
                  <a:schemeClr val="tx1"/>
                </a:solidFill>
                <a:effectLst/>
              </a:rPr>
              <a:t>For facing complex situations in turbulent environments, students nowadays need not only to be taught technical knowledge (Van </a:t>
            </a:r>
            <a:r>
              <a:rPr lang="en-US" sz="2400" b="0" i="0" dirty="0" err="1">
                <a:solidFill>
                  <a:schemeClr val="tx1"/>
                </a:solidFill>
                <a:effectLst/>
              </a:rPr>
              <a:t>Maanen</a:t>
            </a:r>
            <a:r>
              <a:rPr lang="en-US" sz="2400" b="0" i="0" dirty="0">
                <a:solidFill>
                  <a:schemeClr val="tx1"/>
                </a:solidFill>
                <a:effectLst/>
              </a:rPr>
              <a:t> </a:t>
            </a:r>
            <a:r>
              <a:rPr lang="en-US" sz="2400" b="0" i="0" u="none" strike="noStrike" dirty="0">
                <a:solidFill>
                  <a:schemeClr val="tx1"/>
                </a:solidFill>
                <a:effectLst/>
                <a:hlinkClick r:id="rId2">
                  <a:extLst>
                    <a:ext uri="{A12FA001-AC4F-418D-AE19-62706E023703}">
                      <ahyp:hlinkClr xmlns:ahyp="http://schemas.microsoft.com/office/drawing/2018/hyperlinkcolor" val="tx"/>
                    </a:ext>
                  </a:extLst>
                </a:hlinkClick>
              </a:rPr>
              <a:t>1977</a:t>
            </a:r>
            <a:r>
              <a:rPr lang="en-US" sz="2400" b="0" i="0" dirty="0">
                <a:solidFill>
                  <a:schemeClr val="tx1"/>
                </a:solidFill>
                <a:effectLst/>
              </a:rPr>
              <a:t>), but also to be helped develop ‘relevant’ learning for their future professional practice (Fletcher and Watson </a:t>
            </a:r>
            <a:r>
              <a:rPr lang="en-US" sz="2400" b="0" i="0" u="none" strike="noStrike" dirty="0">
                <a:solidFill>
                  <a:schemeClr val="tx1"/>
                </a:solidFill>
                <a:effectLst/>
                <a:hlinkClick r:id="rId2">
                  <a:extLst>
                    <a:ext uri="{A12FA001-AC4F-418D-AE19-62706E023703}">
                      <ahyp:hlinkClr xmlns:ahyp="http://schemas.microsoft.com/office/drawing/2018/hyperlinkcolor" val="tx"/>
                    </a:ext>
                  </a:extLst>
                </a:hlinkClick>
              </a:rPr>
              <a:t>2007</a:t>
            </a:r>
            <a:r>
              <a:rPr lang="en-US" sz="2400" b="0" i="0" u="none" strike="noStrike" dirty="0">
                <a:solidFill>
                  <a:schemeClr val="tx1"/>
                </a:solidFill>
                <a:effectLst/>
              </a:rPr>
              <a:t>, </a:t>
            </a:r>
            <a:r>
              <a:rPr lang="en-US" sz="2400" b="0" i="0" u="none" strike="noStrike" dirty="0" err="1">
                <a:solidFill>
                  <a:schemeClr val="tx1"/>
                </a:solidFill>
                <a:effectLst/>
              </a:rPr>
              <a:t>Ripamonti</a:t>
            </a:r>
            <a:r>
              <a:rPr lang="en-US" sz="2400" b="0" i="0" u="none" strike="noStrike" dirty="0">
                <a:solidFill>
                  <a:schemeClr val="tx1"/>
                </a:solidFill>
                <a:effectLst/>
              </a:rPr>
              <a:t>, 2016</a:t>
            </a:r>
            <a:r>
              <a:rPr lang="en-US" sz="2400" b="0" i="0" dirty="0">
                <a:solidFill>
                  <a:schemeClr val="tx1"/>
                </a:solidFill>
                <a:effectLst/>
              </a:rPr>
              <a:t>).</a:t>
            </a:r>
            <a:endParaRPr lang="en-US" sz="2400" dirty="0">
              <a:solidFill>
                <a:schemeClr val="tx1"/>
              </a:solidFill>
            </a:endParaRPr>
          </a:p>
          <a:p>
            <a:r>
              <a:rPr lang="en-US" sz="2400" dirty="0">
                <a:solidFill>
                  <a:schemeClr val="tx1"/>
                </a:solidFill>
              </a:rPr>
              <a:t>Mindset and skills should be seen as assets that can be developed through learning and experience (Drucker, 1995, Gorman et al., 1997, EC, 2015)</a:t>
            </a:r>
          </a:p>
          <a:p>
            <a:endParaRPr lang="el-GR" sz="2400" dirty="0">
              <a:solidFill>
                <a:schemeClr val="tx1"/>
              </a:solidFill>
            </a:endParaRPr>
          </a:p>
        </p:txBody>
      </p:sp>
    </p:spTree>
    <p:extLst>
      <p:ext uri="{BB962C8B-B14F-4D97-AF65-F5344CB8AC3E}">
        <p14:creationId xmlns:p14="http://schemas.microsoft.com/office/powerpoint/2010/main" val="2387357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9E661-313D-43F0-810B-054F8652FB89}"/>
              </a:ext>
            </a:extLst>
          </p:cNvPr>
          <p:cNvSpPr>
            <a:spLocks noGrp="1"/>
          </p:cNvSpPr>
          <p:nvPr>
            <p:ph type="title"/>
          </p:nvPr>
        </p:nvSpPr>
        <p:spPr/>
        <p:txBody>
          <a:bodyPr/>
          <a:lstStyle/>
          <a:p>
            <a:r>
              <a:rPr lang="en-US" dirty="0"/>
              <a:t>Incubation </a:t>
            </a:r>
            <a:endParaRPr lang="en-GB" dirty="0"/>
          </a:p>
        </p:txBody>
      </p:sp>
      <p:sp>
        <p:nvSpPr>
          <p:cNvPr id="3" name="Content Placeholder 2">
            <a:extLst>
              <a:ext uri="{FF2B5EF4-FFF2-40B4-BE49-F238E27FC236}">
                <a16:creationId xmlns:a16="http://schemas.microsoft.com/office/drawing/2014/main" id="{203B26A2-000C-477A-ADBE-2D9BF935FA57}"/>
              </a:ext>
            </a:extLst>
          </p:cNvPr>
          <p:cNvSpPr>
            <a:spLocks noGrp="1"/>
          </p:cNvSpPr>
          <p:nvPr>
            <p:ph idx="1"/>
          </p:nvPr>
        </p:nvSpPr>
        <p:spPr/>
        <p:txBody>
          <a:bodyPr/>
          <a:lstStyle/>
          <a:p>
            <a:r>
              <a:rPr lang="en-US" dirty="0">
                <a:solidFill>
                  <a:schemeClr val="tx1"/>
                </a:solidFill>
              </a:rPr>
              <a:t>Develop incubation environment </a:t>
            </a:r>
          </a:p>
          <a:p>
            <a:endParaRPr lang="en-US" dirty="0">
              <a:solidFill>
                <a:schemeClr val="tx1"/>
              </a:solidFill>
            </a:endParaRPr>
          </a:p>
          <a:p>
            <a:r>
              <a:rPr lang="en-US" dirty="0">
                <a:solidFill>
                  <a:schemeClr val="tx1"/>
                </a:solidFill>
              </a:rPr>
              <a:t>4 elements of incubation:</a:t>
            </a:r>
          </a:p>
          <a:p>
            <a:pPr lvl="1"/>
            <a:r>
              <a:rPr lang="en-US" dirty="0">
                <a:solidFill>
                  <a:schemeClr val="tx1"/>
                </a:solidFill>
              </a:rPr>
              <a:t>Cooperation</a:t>
            </a:r>
          </a:p>
          <a:p>
            <a:pPr lvl="1"/>
            <a:r>
              <a:rPr lang="en-US" dirty="0">
                <a:solidFill>
                  <a:schemeClr val="tx1"/>
                </a:solidFill>
              </a:rPr>
              <a:t>Mentoring</a:t>
            </a:r>
          </a:p>
          <a:p>
            <a:pPr lvl="1"/>
            <a:r>
              <a:rPr lang="en-US" dirty="0">
                <a:solidFill>
                  <a:schemeClr val="tx1"/>
                </a:solidFill>
              </a:rPr>
              <a:t>Knowledge and Experience sharing </a:t>
            </a:r>
          </a:p>
          <a:p>
            <a:pPr lvl="1"/>
            <a:r>
              <a:rPr lang="en-US" dirty="0">
                <a:solidFill>
                  <a:schemeClr val="tx1"/>
                </a:solidFill>
              </a:rPr>
              <a:t>Networking </a:t>
            </a:r>
            <a:endParaRPr lang="en-GB" dirty="0">
              <a:solidFill>
                <a:schemeClr val="tx1"/>
              </a:solidFill>
            </a:endParaRPr>
          </a:p>
        </p:txBody>
      </p:sp>
      <p:pic>
        <p:nvPicPr>
          <p:cNvPr id="4" name="Picture 3">
            <a:extLst>
              <a:ext uri="{FF2B5EF4-FFF2-40B4-BE49-F238E27FC236}">
                <a16:creationId xmlns:a16="http://schemas.microsoft.com/office/drawing/2014/main" id="{56D0FD50-8855-49D5-A594-50CCF4729FA7}"/>
              </a:ext>
            </a:extLst>
          </p:cNvPr>
          <p:cNvPicPr>
            <a:picLocks noChangeAspect="1"/>
          </p:cNvPicPr>
          <p:nvPr/>
        </p:nvPicPr>
        <p:blipFill>
          <a:blip r:embed="rId3"/>
          <a:stretch>
            <a:fillRect/>
          </a:stretch>
        </p:blipFill>
        <p:spPr>
          <a:xfrm>
            <a:off x="8652174" y="3114197"/>
            <a:ext cx="2143125" cy="2143125"/>
          </a:xfrm>
          <a:prstGeom prst="rect">
            <a:avLst/>
          </a:prstGeom>
        </p:spPr>
      </p:pic>
    </p:spTree>
    <p:extLst>
      <p:ext uri="{BB962C8B-B14F-4D97-AF65-F5344CB8AC3E}">
        <p14:creationId xmlns:p14="http://schemas.microsoft.com/office/powerpoint/2010/main" val="177528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FD824-BF2B-4171-A5B2-036F75C39591}"/>
              </a:ext>
            </a:extLst>
          </p:cNvPr>
          <p:cNvSpPr>
            <a:spLocks noGrp="1"/>
          </p:cNvSpPr>
          <p:nvPr>
            <p:ph type="title"/>
          </p:nvPr>
        </p:nvSpPr>
        <p:spPr/>
        <p:txBody>
          <a:bodyPr/>
          <a:lstStyle/>
          <a:p>
            <a:r>
              <a:rPr lang="en-US"/>
              <a:t>Gamification</a:t>
            </a:r>
            <a:endParaRPr lang="en-GB" dirty="0"/>
          </a:p>
        </p:txBody>
      </p:sp>
      <p:pic>
        <p:nvPicPr>
          <p:cNvPr id="5" name="Content Placeholder 4" descr="A picture containing bedroom, bed, table, room&#10;&#10;Description automatically generated">
            <a:extLst>
              <a:ext uri="{FF2B5EF4-FFF2-40B4-BE49-F238E27FC236}">
                <a16:creationId xmlns:a16="http://schemas.microsoft.com/office/drawing/2014/main" id="{AC76766E-10B2-40DE-9F25-4C41B23EE98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7932762" y="4504714"/>
            <a:ext cx="4244454" cy="2332250"/>
          </a:xfrm>
        </p:spPr>
      </p:pic>
      <p:pic>
        <p:nvPicPr>
          <p:cNvPr id="11" name="Picture 10" descr="A picture containing large, toy, player, court&#10;&#10;Description automatically generated">
            <a:extLst>
              <a:ext uri="{FF2B5EF4-FFF2-40B4-BE49-F238E27FC236}">
                <a16:creationId xmlns:a16="http://schemas.microsoft.com/office/drawing/2014/main" id="{61232ED6-AC2A-423B-8897-8FB33FAA69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3996" y="1711440"/>
            <a:ext cx="4244454" cy="2485183"/>
          </a:xfrm>
          <a:prstGeom prst="rect">
            <a:avLst/>
          </a:prstGeom>
        </p:spPr>
      </p:pic>
      <p:pic>
        <p:nvPicPr>
          <p:cNvPr id="3" name="Picture 2">
            <a:extLst>
              <a:ext uri="{FF2B5EF4-FFF2-40B4-BE49-F238E27FC236}">
                <a16:creationId xmlns:a16="http://schemas.microsoft.com/office/drawing/2014/main" id="{2C86B6EF-AB6E-420B-829E-B8A49788897B}"/>
              </a:ext>
            </a:extLst>
          </p:cNvPr>
          <p:cNvPicPr>
            <a:picLocks noChangeAspect="1"/>
          </p:cNvPicPr>
          <p:nvPr/>
        </p:nvPicPr>
        <p:blipFill>
          <a:blip r:embed="rId5"/>
          <a:stretch>
            <a:fillRect/>
          </a:stretch>
        </p:blipFill>
        <p:spPr>
          <a:xfrm>
            <a:off x="691147" y="2591132"/>
            <a:ext cx="4096526" cy="3534864"/>
          </a:xfrm>
          <a:prstGeom prst="rect">
            <a:avLst/>
          </a:prstGeom>
        </p:spPr>
      </p:pic>
      <p:sp>
        <p:nvSpPr>
          <p:cNvPr id="7" name="TextBox 6">
            <a:extLst>
              <a:ext uri="{FF2B5EF4-FFF2-40B4-BE49-F238E27FC236}">
                <a16:creationId xmlns:a16="http://schemas.microsoft.com/office/drawing/2014/main" id="{ED9B7B98-2106-4616-8C19-2D086AC55F0E}"/>
              </a:ext>
            </a:extLst>
          </p:cNvPr>
          <p:cNvSpPr txBox="1"/>
          <p:nvPr/>
        </p:nvSpPr>
        <p:spPr>
          <a:xfrm>
            <a:off x="407368" y="1159971"/>
            <a:ext cx="9577064" cy="1015663"/>
          </a:xfrm>
          <a:prstGeom prst="rect">
            <a:avLst/>
          </a:prstGeom>
          <a:noFill/>
        </p:spPr>
        <p:txBody>
          <a:bodyPr wrap="square">
            <a:spAutoFit/>
          </a:bodyPr>
          <a:lstStyle/>
          <a:p>
            <a:r>
              <a:rPr lang="en-US" b="0" i="0" dirty="0">
                <a:solidFill>
                  <a:srgbClr val="323232"/>
                </a:solidFill>
                <a:effectLst/>
                <a:latin typeface="NexusSan"/>
              </a:rPr>
              <a:t>Gamification	</a:t>
            </a:r>
            <a:r>
              <a:rPr lang="en-US" b="0" i="0" dirty="0">
                <a:solidFill>
                  <a:srgbClr val="323232"/>
                </a:solidFill>
                <a:effectLst/>
                <a:latin typeface="NexusSan"/>
                <a:sym typeface="Wingdings" panose="05000000000000000000" pitchFamily="2" charset="2"/>
              </a:rPr>
              <a:t></a:t>
            </a:r>
            <a:r>
              <a:rPr lang="en-US" b="0" i="0" dirty="0">
                <a:solidFill>
                  <a:srgbClr val="323232"/>
                </a:solidFill>
                <a:effectLst/>
                <a:latin typeface="NexusSan"/>
              </a:rPr>
              <a:t>enthusiasm, curiosity</a:t>
            </a:r>
            <a:r>
              <a:rPr lang="en-US" b="0" i="0" dirty="0">
                <a:solidFill>
                  <a:srgbClr val="323232"/>
                </a:solidFill>
                <a:effectLst/>
                <a:latin typeface="NexusSan"/>
                <a:sym typeface="Wingdings" panose="05000000000000000000" pitchFamily="2" charset="2"/>
              </a:rPr>
              <a:t></a:t>
            </a:r>
            <a:r>
              <a:rPr lang="en-US" b="0" i="0" dirty="0">
                <a:solidFill>
                  <a:srgbClr val="323232"/>
                </a:solidFill>
                <a:effectLst/>
                <a:latin typeface="NexusSan"/>
              </a:rPr>
              <a:t> willingness to learn</a:t>
            </a:r>
          </a:p>
          <a:p>
            <a:r>
              <a:rPr lang="en-US" b="0" i="0" dirty="0">
                <a:solidFill>
                  <a:srgbClr val="323232"/>
                </a:solidFill>
                <a:effectLst/>
                <a:latin typeface="NexusSan"/>
              </a:rPr>
              <a:t>		</a:t>
            </a:r>
            <a:r>
              <a:rPr lang="en-US" b="0" i="0" dirty="0">
                <a:solidFill>
                  <a:srgbClr val="323232"/>
                </a:solidFill>
                <a:effectLst/>
                <a:latin typeface="NexusSan"/>
                <a:sym typeface="Wingdings" panose="05000000000000000000" pitchFamily="2" charset="2"/>
              </a:rPr>
              <a:t>engagement, motivation</a:t>
            </a:r>
          </a:p>
          <a:p>
            <a:r>
              <a:rPr lang="en-US" b="0" i="0" dirty="0">
                <a:solidFill>
                  <a:srgbClr val="323232"/>
                </a:solidFill>
                <a:effectLst/>
                <a:latin typeface="NexusSan"/>
                <a:sym typeface="Wingdings" panose="05000000000000000000" pitchFamily="2" charset="2"/>
              </a:rPr>
              <a:t>		</a:t>
            </a:r>
            <a:r>
              <a:rPr lang="en-US" dirty="0">
                <a:solidFill>
                  <a:srgbClr val="323232"/>
                </a:solidFill>
                <a:latin typeface="NexusSan"/>
                <a:sym typeface="Wingdings" panose="05000000000000000000" pitchFamily="2" charset="2"/>
              </a:rPr>
              <a:t></a:t>
            </a:r>
            <a:r>
              <a:rPr lang="en-US" b="0" i="0" dirty="0">
                <a:solidFill>
                  <a:srgbClr val="323232"/>
                </a:solidFill>
                <a:effectLst/>
                <a:latin typeface="NexusSan"/>
              </a:rPr>
              <a:t>subconscious learning</a:t>
            </a:r>
            <a:endParaRPr lang="el-GR" dirty="0"/>
          </a:p>
        </p:txBody>
      </p:sp>
    </p:spTree>
    <p:extLst>
      <p:ext uri="{BB962C8B-B14F-4D97-AF65-F5344CB8AC3E}">
        <p14:creationId xmlns:p14="http://schemas.microsoft.com/office/powerpoint/2010/main" val="1317014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Ορθογώνιο 114">
            <a:extLst>
              <a:ext uri="{FF2B5EF4-FFF2-40B4-BE49-F238E27FC236}">
                <a16:creationId xmlns:a16="http://schemas.microsoft.com/office/drawing/2014/main" id="{01615F7D-ADBE-4712-A037-B80A02C50395}"/>
              </a:ext>
            </a:extLst>
          </p:cNvPr>
          <p:cNvSpPr/>
          <p:nvPr/>
        </p:nvSpPr>
        <p:spPr>
          <a:xfrm>
            <a:off x="4435899" y="6371375"/>
            <a:ext cx="3436227" cy="400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a:extLst>
              <a:ext uri="{FF2B5EF4-FFF2-40B4-BE49-F238E27FC236}">
                <a16:creationId xmlns:a16="http://schemas.microsoft.com/office/drawing/2014/main" id="{3E8B9E2A-4611-49DD-BE13-289FE10BD7E0}"/>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47DA3ABB-13A8-44B9-A837-CCF7848801B8}"/>
              </a:ext>
            </a:extLst>
          </p:cNvPr>
          <p:cNvSpPr>
            <a:spLocks noGrp="1"/>
          </p:cNvSpPr>
          <p:nvPr>
            <p:ph idx="1"/>
          </p:nvPr>
        </p:nvSpPr>
        <p:spPr/>
        <p:txBody>
          <a:bodyPr/>
          <a:lstStyle/>
          <a:p>
            <a:endParaRPr lang="el-GR" dirty="0"/>
          </a:p>
        </p:txBody>
      </p:sp>
      <p:sp>
        <p:nvSpPr>
          <p:cNvPr id="59" name="Title 1">
            <a:extLst>
              <a:ext uri="{FF2B5EF4-FFF2-40B4-BE49-F238E27FC236}">
                <a16:creationId xmlns:a16="http://schemas.microsoft.com/office/drawing/2014/main" id="{A286B380-3FE1-4FD5-BF9B-3FED51690AA9}"/>
              </a:ext>
            </a:extLst>
          </p:cNvPr>
          <p:cNvSpPr txBox="1">
            <a:spLocks/>
          </p:cNvSpPr>
          <p:nvPr/>
        </p:nvSpPr>
        <p:spPr>
          <a:xfrm>
            <a:off x="5951984" y="2728066"/>
            <a:ext cx="455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a:lstStyle>
          <a:p>
            <a:pPr marL="0" marR="0" lvl="0" indent="0" algn="ctr" defTabSz="914400" eaLnBrk="0" latinLnBrk="0" hangingPunct="0">
              <a:lnSpc>
                <a:spcPct val="90000"/>
              </a:lnSpc>
              <a:buClrTx/>
              <a:buSzTx/>
              <a:buFontTx/>
              <a:buNone/>
              <a:tabLst/>
              <a:defRPr/>
            </a:pPr>
            <a:r>
              <a:rPr lang="en-US" sz="4400" b="0" dirty="0">
                <a:solidFill>
                  <a:srgbClr val="993300"/>
                </a:solidFill>
                <a:latin typeface="+mj-lt"/>
              </a:rPr>
              <a:t>Internship processes</a:t>
            </a:r>
            <a:endParaRPr lang="en-GB" sz="4400" b="0" dirty="0">
              <a:solidFill>
                <a:srgbClr val="993300"/>
              </a:solidFill>
              <a:latin typeface="+mj-lt"/>
            </a:endParaRPr>
          </a:p>
        </p:txBody>
      </p:sp>
      <p:grpSp>
        <p:nvGrpSpPr>
          <p:cNvPr id="60" name="Group 9">
            <a:extLst>
              <a:ext uri="{FF2B5EF4-FFF2-40B4-BE49-F238E27FC236}">
                <a16:creationId xmlns:a16="http://schemas.microsoft.com/office/drawing/2014/main" id="{FFB4FD2D-6807-4F44-BF2E-FDD3DB863967}"/>
              </a:ext>
            </a:extLst>
          </p:cNvPr>
          <p:cNvGrpSpPr/>
          <p:nvPr/>
        </p:nvGrpSpPr>
        <p:grpSpPr>
          <a:xfrm>
            <a:off x="821690" y="5653478"/>
            <a:ext cx="5274310" cy="1010763"/>
            <a:chOff x="0" y="4561361"/>
            <a:chExt cx="5274310" cy="1010763"/>
          </a:xfrm>
        </p:grpSpPr>
        <p:sp>
          <p:nvSpPr>
            <p:cNvPr id="61" name="Rectangle 64">
              <a:extLst>
                <a:ext uri="{FF2B5EF4-FFF2-40B4-BE49-F238E27FC236}">
                  <a16:creationId xmlns:a16="http://schemas.microsoft.com/office/drawing/2014/main" id="{7F49D2C2-E472-488B-9BBE-52499F52C8AC}"/>
                </a:ext>
              </a:extLst>
            </p:cNvPr>
            <p:cNvSpPr/>
            <p:nvPr/>
          </p:nvSpPr>
          <p:spPr>
            <a:xfrm>
              <a:off x="0" y="4561361"/>
              <a:ext cx="5274310" cy="1010763"/>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62" name="TextBox 61">
              <a:extLst>
                <a:ext uri="{FF2B5EF4-FFF2-40B4-BE49-F238E27FC236}">
                  <a16:creationId xmlns:a16="http://schemas.microsoft.com/office/drawing/2014/main" id="{A7DB696C-2C2C-48A4-BFBD-BA1F654F2116}"/>
                </a:ext>
              </a:extLst>
            </p:cNvPr>
            <p:cNvSpPr txBox="1"/>
            <p:nvPr/>
          </p:nvSpPr>
          <p:spPr>
            <a:xfrm>
              <a:off x="0" y="4561361"/>
              <a:ext cx="5274310" cy="545812"/>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Follow up</a:t>
              </a:r>
            </a:p>
          </p:txBody>
        </p:sp>
      </p:grpSp>
      <p:grpSp>
        <p:nvGrpSpPr>
          <p:cNvPr id="63" name="Group 10">
            <a:extLst>
              <a:ext uri="{FF2B5EF4-FFF2-40B4-BE49-F238E27FC236}">
                <a16:creationId xmlns:a16="http://schemas.microsoft.com/office/drawing/2014/main" id="{3E7B05A8-6039-4DF8-AFA6-0741BD6074F7}"/>
              </a:ext>
            </a:extLst>
          </p:cNvPr>
          <p:cNvGrpSpPr/>
          <p:nvPr/>
        </p:nvGrpSpPr>
        <p:grpSpPr>
          <a:xfrm>
            <a:off x="824265" y="6179052"/>
            <a:ext cx="1756386" cy="464951"/>
            <a:chOff x="2575" y="5086935"/>
            <a:chExt cx="1756386" cy="464951"/>
          </a:xfrm>
        </p:grpSpPr>
        <p:sp>
          <p:nvSpPr>
            <p:cNvPr id="64" name="Rectangle 62">
              <a:extLst>
                <a:ext uri="{FF2B5EF4-FFF2-40B4-BE49-F238E27FC236}">
                  <a16:creationId xmlns:a16="http://schemas.microsoft.com/office/drawing/2014/main" id="{A2B0525C-2992-47B3-B2B4-A1D0FB2BA0D2}"/>
                </a:ext>
              </a:extLst>
            </p:cNvPr>
            <p:cNvSpPr/>
            <p:nvPr/>
          </p:nvSpPr>
          <p:spPr>
            <a:xfrm>
              <a:off x="2575"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65" name="TextBox 64">
              <a:extLst>
                <a:ext uri="{FF2B5EF4-FFF2-40B4-BE49-F238E27FC236}">
                  <a16:creationId xmlns:a16="http://schemas.microsoft.com/office/drawing/2014/main" id="{70E3A025-A142-47AF-88CD-6C2D248B3769}"/>
                </a:ext>
              </a:extLst>
            </p:cNvPr>
            <p:cNvSpPr txBox="1"/>
            <p:nvPr/>
          </p:nvSpPr>
          <p:spPr>
            <a:xfrm>
              <a:off x="2575"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Self Assessment</a:t>
              </a:r>
            </a:p>
          </p:txBody>
        </p:sp>
      </p:grpSp>
      <p:grpSp>
        <p:nvGrpSpPr>
          <p:cNvPr id="66" name="Group 11">
            <a:extLst>
              <a:ext uri="{FF2B5EF4-FFF2-40B4-BE49-F238E27FC236}">
                <a16:creationId xmlns:a16="http://schemas.microsoft.com/office/drawing/2014/main" id="{F4BCBF5B-5E37-41B7-897F-5F4788682238}"/>
              </a:ext>
            </a:extLst>
          </p:cNvPr>
          <p:cNvGrpSpPr/>
          <p:nvPr/>
        </p:nvGrpSpPr>
        <p:grpSpPr>
          <a:xfrm>
            <a:off x="2580651" y="6179052"/>
            <a:ext cx="1756386" cy="464951"/>
            <a:chOff x="1758961" y="5086935"/>
            <a:chExt cx="1756386" cy="464951"/>
          </a:xfrm>
        </p:grpSpPr>
        <p:sp>
          <p:nvSpPr>
            <p:cNvPr id="67" name="Rectangle 60">
              <a:extLst>
                <a:ext uri="{FF2B5EF4-FFF2-40B4-BE49-F238E27FC236}">
                  <a16:creationId xmlns:a16="http://schemas.microsoft.com/office/drawing/2014/main" id="{8403471B-68F5-43F4-9AA5-752CF1BDF62F}"/>
                </a:ext>
              </a:extLst>
            </p:cNvPr>
            <p:cNvSpPr/>
            <p:nvPr/>
          </p:nvSpPr>
          <p:spPr>
            <a:xfrm>
              <a:off x="1758961"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68" name="TextBox 67">
              <a:extLst>
                <a:ext uri="{FF2B5EF4-FFF2-40B4-BE49-F238E27FC236}">
                  <a16:creationId xmlns:a16="http://schemas.microsoft.com/office/drawing/2014/main" id="{66B48F38-71EF-40B0-AD16-64DB1D783298}"/>
                </a:ext>
              </a:extLst>
            </p:cNvPr>
            <p:cNvSpPr txBox="1"/>
            <p:nvPr/>
          </p:nvSpPr>
          <p:spPr>
            <a:xfrm>
              <a:off x="1758961"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Report by Mentor</a:t>
              </a:r>
            </a:p>
          </p:txBody>
        </p:sp>
      </p:grpSp>
      <p:grpSp>
        <p:nvGrpSpPr>
          <p:cNvPr id="69" name="Group 12">
            <a:extLst>
              <a:ext uri="{FF2B5EF4-FFF2-40B4-BE49-F238E27FC236}">
                <a16:creationId xmlns:a16="http://schemas.microsoft.com/office/drawing/2014/main" id="{4F42DB28-2F31-4333-9A5B-BD04AFAB98DB}"/>
              </a:ext>
            </a:extLst>
          </p:cNvPr>
          <p:cNvGrpSpPr/>
          <p:nvPr/>
        </p:nvGrpSpPr>
        <p:grpSpPr>
          <a:xfrm>
            <a:off x="4337038" y="6179052"/>
            <a:ext cx="1756386" cy="464951"/>
            <a:chOff x="3515348" y="5086935"/>
            <a:chExt cx="1756386" cy="464951"/>
          </a:xfrm>
        </p:grpSpPr>
        <p:sp>
          <p:nvSpPr>
            <p:cNvPr id="70" name="Rectangle 58">
              <a:extLst>
                <a:ext uri="{FF2B5EF4-FFF2-40B4-BE49-F238E27FC236}">
                  <a16:creationId xmlns:a16="http://schemas.microsoft.com/office/drawing/2014/main" id="{B8B150FF-8764-40EF-BE67-BCB1A107EF5B}"/>
                </a:ext>
              </a:extLst>
            </p:cNvPr>
            <p:cNvSpPr/>
            <p:nvPr/>
          </p:nvSpPr>
          <p:spPr>
            <a:xfrm>
              <a:off x="3515348"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71" name="TextBox 70">
              <a:extLst>
                <a:ext uri="{FF2B5EF4-FFF2-40B4-BE49-F238E27FC236}">
                  <a16:creationId xmlns:a16="http://schemas.microsoft.com/office/drawing/2014/main" id="{1339B58C-E63F-489E-9911-980CDDAABF67}"/>
                </a:ext>
              </a:extLst>
            </p:cNvPr>
            <p:cNvSpPr txBox="1"/>
            <p:nvPr/>
          </p:nvSpPr>
          <p:spPr>
            <a:xfrm>
              <a:off x="3515348"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Final assessment by HEI</a:t>
              </a:r>
            </a:p>
          </p:txBody>
        </p:sp>
      </p:grpSp>
      <p:grpSp>
        <p:nvGrpSpPr>
          <p:cNvPr id="72" name="Group 13">
            <a:extLst>
              <a:ext uri="{FF2B5EF4-FFF2-40B4-BE49-F238E27FC236}">
                <a16:creationId xmlns:a16="http://schemas.microsoft.com/office/drawing/2014/main" id="{03ED939D-6333-4878-B789-24F26E9C05A8}"/>
              </a:ext>
            </a:extLst>
          </p:cNvPr>
          <p:cNvGrpSpPr/>
          <p:nvPr/>
        </p:nvGrpSpPr>
        <p:grpSpPr>
          <a:xfrm>
            <a:off x="821690" y="4114061"/>
            <a:ext cx="5274310" cy="1554554"/>
            <a:chOff x="0" y="3021944"/>
            <a:chExt cx="5274310" cy="1554554"/>
          </a:xfrm>
        </p:grpSpPr>
        <p:sp>
          <p:nvSpPr>
            <p:cNvPr id="73" name="Callout: Up Arrow 56">
              <a:extLst>
                <a:ext uri="{FF2B5EF4-FFF2-40B4-BE49-F238E27FC236}">
                  <a16:creationId xmlns:a16="http://schemas.microsoft.com/office/drawing/2014/main" id="{EDF57D10-1E97-4610-A2B0-CBCCFD2C543E}"/>
                </a:ext>
              </a:extLst>
            </p:cNvPr>
            <p:cNvSpPr/>
            <p:nvPr/>
          </p:nvSpPr>
          <p:spPr>
            <a:xfrm rot="10800000">
              <a:off x="0" y="3021944"/>
              <a:ext cx="5274310" cy="1554554"/>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74" name="Callout: Up Arrow 12">
              <a:extLst>
                <a:ext uri="{FF2B5EF4-FFF2-40B4-BE49-F238E27FC236}">
                  <a16:creationId xmlns:a16="http://schemas.microsoft.com/office/drawing/2014/main" id="{FF3E0015-EF81-41A4-A8B8-2528E31211ED}"/>
                </a:ext>
              </a:extLst>
            </p:cNvPr>
            <p:cNvSpPr txBox="1"/>
            <p:nvPr/>
          </p:nvSpPr>
          <p:spPr>
            <a:xfrm>
              <a:off x="0" y="3021944"/>
              <a:ext cx="5274310" cy="545648"/>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Implementation of the Internship</a:t>
              </a:r>
            </a:p>
          </p:txBody>
        </p:sp>
      </p:grpSp>
      <p:grpSp>
        <p:nvGrpSpPr>
          <p:cNvPr id="75" name="Group 14">
            <a:extLst>
              <a:ext uri="{FF2B5EF4-FFF2-40B4-BE49-F238E27FC236}">
                <a16:creationId xmlns:a16="http://schemas.microsoft.com/office/drawing/2014/main" id="{E60DD698-D87D-4ECA-B324-D60DB555A094}"/>
              </a:ext>
            </a:extLst>
          </p:cNvPr>
          <p:cNvGrpSpPr/>
          <p:nvPr/>
        </p:nvGrpSpPr>
        <p:grpSpPr>
          <a:xfrm>
            <a:off x="822333" y="4659710"/>
            <a:ext cx="1054604" cy="464811"/>
            <a:chOff x="643" y="3567593"/>
            <a:chExt cx="1054604" cy="464811"/>
          </a:xfrm>
        </p:grpSpPr>
        <p:sp>
          <p:nvSpPr>
            <p:cNvPr id="76" name="Rectangle 54">
              <a:extLst>
                <a:ext uri="{FF2B5EF4-FFF2-40B4-BE49-F238E27FC236}">
                  <a16:creationId xmlns:a16="http://schemas.microsoft.com/office/drawing/2014/main" id="{DF8F2BF3-BE4A-4D9A-8F91-1380837C5DDB}"/>
                </a:ext>
              </a:extLst>
            </p:cNvPr>
            <p:cNvSpPr/>
            <p:nvPr/>
          </p:nvSpPr>
          <p:spPr>
            <a:xfrm>
              <a:off x="643"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77" name="TextBox 76">
              <a:extLst>
                <a:ext uri="{FF2B5EF4-FFF2-40B4-BE49-F238E27FC236}">
                  <a16:creationId xmlns:a16="http://schemas.microsoft.com/office/drawing/2014/main" id="{36F53BB3-C248-4C3D-A780-0033CCD05EDB}"/>
                </a:ext>
              </a:extLst>
            </p:cNvPr>
            <p:cNvSpPr txBox="1"/>
            <p:nvPr/>
          </p:nvSpPr>
          <p:spPr>
            <a:xfrm>
              <a:off x="643"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Engagement Phase</a:t>
              </a:r>
            </a:p>
          </p:txBody>
        </p:sp>
      </p:grpSp>
      <p:grpSp>
        <p:nvGrpSpPr>
          <p:cNvPr id="78" name="Group 15">
            <a:extLst>
              <a:ext uri="{FF2B5EF4-FFF2-40B4-BE49-F238E27FC236}">
                <a16:creationId xmlns:a16="http://schemas.microsoft.com/office/drawing/2014/main" id="{82F8D376-31AD-4CE8-848F-D6414F5D22CF}"/>
              </a:ext>
            </a:extLst>
          </p:cNvPr>
          <p:cNvGrpSpPr/>
          <p:nvPr/>
        </p:nvGrpSpPr>
        <p:grpSpPr>
          <a:xfrm>
            <a:off x="1876938" y="4659710"/>
            <a:ext cx="1054604" cy="464811"/>
            <a:chOff x="1055248" y="3567593"/>
            <a:chExt cx="1054604" cy="464811"/>
          </a:xfrm>
        </p:grpSpPr>
        <p:sp>
          <p:nvSpPr>
            <p:cNvPr id="79" name="Rectangle 52">
              <a:extLst>
                <a:ext uri="{FF2B5EF4-FFF2-40B4-BE49-F238E27FC236}">
                  <a16:creationId xmlns:a16="http://schemas.microsoft.com/office/drawing/2014/main" id="{BB05C972-75C1-4B46-9A1C-10A0896C4DDA}"/>
                </a:ext>
              </a:extLst>
            </p:cNvPr>
            <p:cNvSpPr/>
            <p:nvPr/>
          </p:nvSpPr>
          <p:spPr>
            <a:xfrm>
              <a:off x="1055248"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0" name="TextBox 79">
              <a:extLst>
                <a:ext uri="{FF2B5EF4-FFF2-40B4-BE49-F238E27FC236}">
                  <a16:creationId xmlns:a16="http://schemas.microsoft.com/office/drawing/2014/main" id="{3A9B4E0A-1B41-4234-8687-41007BDC38F3}"/>
                </a:ext>
              </a:extLst>
            </p:cNvPr>
            <p:cNvSpPr txBox="1"/>
            <p:nvPr/>
          </p:nvSpPr>
          <p:spPr>
            <a:xfrm>
              <a:off x="1055248"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Investigation Phase</a:t>
              </a:r>
            </a:p>
          </p:txBody>
        </p:sp>
      </p:grpSp>
      <p:grpSp>
        <p:nvGrpSpPr>
          <p:cNvPr id="81" name="Group 16">
            <a:extLst>
              <a:ext uri="{FF2B5EF4-FFF2-40B4-BE49-F238E27FC236}">
                <a16:creationId xmlns:a16="http://schemas.microsoft.com/office/drawing/2014/main" id="{BDF38E05-1B60-490F-BFB1-150914B09A1D}"/>
              </a:ext>
            </a:extLst>
          </p:cNvPr>
          <p:cNvGrpSpPr/>
          <p:nvPr/>
        </p:nvGrpSpPr>
        <p:grpSpPr>
          <a:xfrm>
            <a:off x="2931542" y="4659710"/>
            <a:ext cx="1054604" cy="464811"/>
            <a:chOff x="2109852" y="3567593"/>
            <a:chExt cx="1054604" cy="464811"/>
          </a:xfrm>
        </p:grpSpPr>
        <p:sp>
          <p:nvSpPr>
            <p:cNvPr id="82" name="Rectangle 50">
              <a:extLst>
                <a:ext uri="{FF2B5EF4-FFF2-40B4-BE49-F238E27FC236}">
                  <a16:creationId xmlns:a16="http://schemas.microsoft.com/office/drawing/2014/main" id="{3896B645-A542-4E9B-A633-040801B2B520}"/>
                </a:ext>
              </a:extLst>
            </p:cNvPr>
            <p:cNvSpPr/>
            <p:nvPr/>
          </p:nvSpPr>
          <p:spPr>
            <a:xfrm>
              <a:off x="2109852"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3" name="TextBox 82">
              <a:extLst>
                <a:ext uri="{FF2B5EF4-FFF2-40B4-BE49-F238E27FC236}">
                  <a16:creationId xmlns:a16="http://schemas.microsoft.com/office/drawing/2014/main" id="{5BA3D5AA-37B5-427D-9DC1-D0BED832B4BD}"/>
                </a:ext>
              </a:extLst>
            </p:cNvPr>
            <p:cNvSpPr txBox="1"/>
            <p:nvPr/>
          </p:nvSpPr>
          <p:spPr>
            <a:xfrm>
              <a:off x="2109852"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Into Action</a:t>
              </a:r>
            </a:p>
          </p:txBody>
        </p:sp>
      </p:grpSp>
      <p:grpSp>
        <p:nvGrpSpPr>
          <p:cNvPr id="84" name="Group 17">
            <a:extLst>
              <a:ext uri="{FF2B5EF4-FFF2-40B4-BE49-F238E27FC236}">
                <a16:creationId xmlns:a16="http://schemas.microsoft.com/office/drawing/2014/main" id="{4D612CE8-47C2-4650-AEF0-F35512EEBEFD}"/>
              </a:ext>
            </a:extLst>
          </p:cNvPr>
          <p:cNvGrpSpPr/>
          <p:nvPr/>
        </p:nvGrpSpPr>
        <p:grpSpPr>
          <a:xfrm>
            <a:off x="3986147" y="4659710"/>
            <a:ext cx="1054604" cy="464811"/>
            <a:chOff x="3164457" y="3567593"/>
            <a:chExt cx="1054604" cy="464811"/>
          </a:xfrm>
        </p:grpSpPr>
        <p:sp>
          <p:nvSpPr>
            <p:cNvPr id="85" name="Rectangle 48">
              <a:extLst>
                <a:ext uri="{FF2B5EF4-FFF2-40B4-BE49-F238E27FC236}">
                  <a16:creationId xmlns:a16="http://schemas.microsoft.com/office/drawing/2014/main" id="{AD6E190D-4784-42C4-898E-73729014F8BE}"/>
                </a:ext>
              </a:extLst>
            </p:cNvPr>
            <p:cNvSpPr/>
            <p:nvPr/>
          </p:nvSpPr>
          <p:spPr>
            <a:xfrm>
              <a:off x="3164457"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6" name="TextBox 85">
              <a:extLst>
                <a:ext uri="{FF2B5EF4-FFF2-40B4-BE49-F238E27FC236}">
                  <a16:creationId xmlns:a16="http://schemas.microsoft.com/office/drawing/2014/main" id="{ACEB5D74-8081-477F-92D0-42344A82C2B3}"/>
                </a:ext>
              </a:extLst>
            </p:cNvPr>
            <p:cNvSpPr txBox="1"/>
            <p:nvPr/>
          </p:nvSpPr>
          <p:spPr>
            <a:xfrm>
              <a:off x="3164457"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Serious Game</a:t>
              </a:r>
            </a:p>
          </p:txBody>
        </p:sp>
      </p:grpSp>
      <p:grpSp>
        <p:nvGrpSpPr>
          <p:cNvPr id="87" name="Group 19">
            <a:extLst>
              <a:ext uri="{FF2B5EF4-FFF2-40B4-BE49-F238E27FC236}">
                <a16:creationId xmlns:a16="http://schemas.microsoft.com/office/drawing/2014/main" id="{C71BF2FA-62B3-418D-8DE7-831852716A56}"/>
              </a:ext>
            </a:extLst>
          </p:cNvPr>
          <p:cNvGrpSpPr/>
          <p:nvPr/>
        </p:nvGrpSpPr>
        <p:grpSpPr>
          <a:xfrm>
            <a:off x="821690" y="2653095"/>
            <a:ext cx="5274310" cy="1476127"/>
            <a:chOff x="0" y="1560978"/>
            <a:chExt cx="5274310" cy="1476127"/>
          </a:xfrm>
        </p:grpSpPr>
        <p:sp>
          <p:nvSpPr>
            <p:cNvPr id="88" name="Callout: Up Arrow 44">
              <a:extLst>
                <a:ext uri="{FF2B5EF4-FFF2-40B4-BE49-F238E27FC236}">
                  <a16:creationId xmlns:a16="http://schemas.microsoft.com/office/drawing/2014/main" id="{AEFE92F9-1DBF-42B4-86A3-A722BDD11F3B}"/>
                </a:ext>
              </a:extLst>
            </p:cNvPr>
            <p:cNvSpPr/>
            <p:nvPr/>
          </p:nvSpPr>
          <p:spPr>
            <a:xfrm rot="10800000">
              <a:off x="0" y="1560978"/>
              <a:ext cx="5274310" cy="1476127"/>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89" name="Callout: Up Arrow 24">
              <a:extLst>
                <a:ext uri="{FF2B5EF4-FFF2-40B4-BE49-F238E27FC236}">
                  <a16:creationId xmlns:a16="http://schemas.microsoft.com/office/drawing/2014/main" id="{801F5B73-4C5F-46BF-BD49-A9DA936DCDB6}"/>
                </a:ext>
              </a:extLst>
            </p:cNvPr>
            <p:cNvSpPr txBox="1"/>
            <p:nvPr/>
          </p:nvSpPr>
          <p:spPr>
            <a:xfrm>
              <a:off x="0" y="1560978"/>
              <a:ext cx="5274310" cy="518120"/>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Preparation of individual internship </a:t>
              </a:r>
            </a:p>
          </p:txBody>
        </p:sp>
      </p:grpSp>
      <p:grpSp>
        <p:nvGrpSpPr>
          <p:cNvPr id="90" name="Group 20">
            <a:extLst>
              <a:ext uri="{FF2B5EF4-FFF2-40B4-BE49-F238E27FC236}">
                <a16:creationId xmlns:a16="http://schemas.microsoft.com/office/drawing/2014/main" id="{78D24E9C-BB82-44E2-AEE8-BF1DF851D9C3}"/>
              </a:ext>
            </a:extLst>
          </p:cNvPr>
          <p:cNvGrpSpPr/>
          <p:nvPr/>
        </p:nvGrpSpPr>
        <p:grpSpPr>
          <a:xfrm>
            <a:off x="824265" y="3159530"/>
            <a:ext cx="1756386" cy="464811"/>
            <a:chOff x="2575" y="2067413"/>
            <a:chExt cx="1756386" cy="464811"/>
          </a:xfrm>
        </p:grpSpPr>
        <p:sp>
          <p:nvSpPr>
            <p:cNvPr id="91" name="Rectangle 42">
              <a:extLst>
                <a:ext uri="{FF2B5EF4-FFF2-40B4-BE49-F238E27FC236}">
                  <a16:creationId xmlns:a16="http://schemas.microsoft.com/office/drawing/2014/main" id="{92A75B9D-B58A-4642-988B-57EF6DC22BD5}"/>
                </a:ext>
              </a:extLst>
            </p:cNvPr>
            <p:cNvSpPr/>
            <p:nvPr/>
          </p:nvSpPr>
          <p:spPr>
            <a:xfrm>
              <a:off x="2575"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2" name="TextBox 91">
              <a:extLst>
                <a:ext uri="{FF2B5EF4-FFF2-40B4-BE49-F238E27FC236}">
                  <a16:creationId xmlns:a16="http://schemas.microsoft.com/office/drawing/2014/main" id="{ADF0FF43-A772-4C71-BC38-B6138389085F}"/>
                </a:ext>
              </a:extLst>
            </p:cNvPr>
            <p:cNvSpPr txBox="1"/>
            <p:nvPr/>
          </p:nvSpPr>
          <p:spPr>
            <a:xfrm>
              <a:off x="2575"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Matching between companies and students</a:t>
              </a:r>
            </a:p>
          </p:txBody>
        </p:sp>
      </p:grpSp>
      <p:grpSp>
        <p:nvGrpSpPr>
          <p:cNvPr id="93" name="Group 21">
            <a:extLst>
              <a:ext uri="{FF2B5EF4-FFF2-40B4-BE49-F238E27FC236}">
                <a16:creationId xmlns:a16="http://schemas.microsoft.com/office/drawing/2014/main" id="{7CB77FC5-183A-42C5-A9D6-3F74D86EDDDF}"/>
              </a:ext>
            </a:extLst>
          </p:cNvPr>
          <p:cNvGrpSpPr/>
          <p:nvPr/>
        </p:nvGrpSpPr>
        <p:grpSpPr>
          <a:xfrm>
            <a:off x="2580651" y="3155282"/>
            <a:ext cx="1756386" cy="473308"/>
            <a:chOff x="1758961" y="2063165"/>
            <a:chExt cx="1756386" cy="473308"/>
          </a:xfrm>
        </p:grpSpPr>
        <p:sp>
          <p:nvSpPr>
            <p:cNvPr id="94" name="Rectangle 40">
              <a:extLst>
                <a:ext uri="{FF2B5EF4-FFF2-40B4-BE49-F238E27FC236}">
                  <a16:creationId xmlns:a16="http://schemas.microsoft.com/office/drawing/2014/main" id="{E26811B6-995E-434E-8F4E-28213C32041B}"/>
                </a:ext>
              </a:extLst>
            </p:cNvPr>
            <p:cNvSpPr/>
            <p:nvPr/>
          </p:nvSpPr>
          <p:spPr>
            <a:xfrm>
              <a:off x="1758961" y="2063165"/>
              <a:ext cx="1756386" cy="473308"/>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5" name="TextBox 94">
              <a:extLst>
                <a:ext uri="{FF2B5EF4-FFF2-40B4-BE49-F238E27FC236}">
                  <a16:creationId xmlns:a16="http://schemas.microsoft.com/office/drawing/2014/main" id="{03AA050B-4EB0-44DC-B301-818443F5DCD2}"/>
                </a:ext>
              </a:extLst>
            </p:cNvPr>
            <p:cNvSpPr txBox="1"/>
            <p:nvPr/>
          </p:nvSpPr>
          <p:spPr>
            <a:xfrm>
              <a:off x="1758961" y="2063165"/>
              <a:ext cx="1756386" cy="473308"/>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Student and company prepare the internship plan</a:t>
              </a:r>
            </a:p>
          </p:txBody>
        </p:sp>
      </p:grpSp>
      <p:grpSp>
        <p:nvGrpSpPr>
          <p:cNvPr id="96" name="Group 22">
            <a:extLst>
              <a:ext uri="{FF2B5EF4-FFF2-40B4-BE49-F238E27FC236}">
                <a16:creationId xmlns:a16="http://schemas.microsoft.com/office/drawing/2014/main" id="{03EF3229-8048-4E12-9B53-628AEE4F6631}"/>
              </a:ext>
            </a:extLst>
          </p:cNvPr>
          <p:cNvGrpSpPr/>
          <p:nvPr/>
        </p:nvGrpSpPr>
        <p:grpSpPr>
          <a:xfrm>
            <a:off x="4337038" y="3159530"/>
            <a:ext cx="1756386" cy="464811"/>
            <a:chOff x="3515348" y="2067413"/>
            <a:chExt cx="1756386" cy="464811"/>
          </a:xfrm>
        </p:grpSpPr>
        <p:sp>
          <p:nvSpPr>
            <p:cNvPr id="97" name="Rectangle 38">
              <a:extLst>
                <a:ext uri="{FF2B5EF4-FFF2-40B4-BE49-F238E27FC236}">
                  <a16:creationId xmlns:a16="http://schemas.microsoft.com/office/drawing/2014/main" id="{C9634169-D929-4930-B318-10F1B21C259D}"/>
                </a:ext>
              </a:extLst>
            </p:cNvPr>
            <p:cNvSpPr/>
            <p:nvPr/>
          </p:nvSpPr>
          <p:spPr>
            <a:xfrm>
              <a:off x="3515348"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8" name="TextBox 97">
              <a:extLst>
                <a:ext uri="{FF2B5EF4-FFF2-40B4-BE49-F238E27FC236}">
                  <a16:creationId xmlns:a16="http://schemas.microsoft.com/office/drawing/2014/main" id="{15641EA5-9453-4A62-931F-EB2964C5D3AF}"/>
                </a:ext>
              </a:extLst>
            </p:cNvPr>
            <p:cNvSpPr txBox="1"/>
            <p:nvPr/>
          </p:nvSpPr>
          <p:spPr>
            <a:xfrm>
              <a:off x="3515348"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learning agreement</a:t>
              </a:r>
              <a:endPar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99" name="Group 23">
            <a:extLst>
              <a:ext uri="{FF2B5EF4-FFF2-40B4-BE49-F238E27FC236}">
                <a16:creationId xmlns:a16="http://schemas.microsoft.com/office/drawing/2014/main" id="{A07837F2-D210-4B13-8A59-F1D6ABDE0E0E}"/>
              </a:ext>
            </a:extLst>
          </p:cNvPr>
          <p:cNvGrpSpPr/>
          <p:nvPr/>
        </p:nvGrpSpPr>
        <p:grpSpPr>
          <a:xfrm>
            <a:off x="821690" y="1092117"/>
            <a:ext cx="5274310" cy="1576116"/>
            <a:chOff x="0" y="0"/>
            <a:chExt cx="5274310" cy="1576116"/>
          </a:xfrm>
        </p:grpSpPr>
        <p:sp>
          <p:nvSpPr>
            <p:cNvPr id="100" name="Callout: Up Arrow 36">
              <a:extLst>
                <a:ext uri="{FF2B5EF4-FFF2-40B4-BE49-F238E27FC236}">
                  <a16:creationId xmlns:a16="http://schemas.microsoft.com/office/drawing/2014/main" id="{D7C8A431-762E-46DF-9090-29B54776BB04}"/>
                </a:ext>
              </a:extLst>
            </p:cNvPr>
            <p:cNvSpPr/>
            <p:nvPr/>
          </p:nvSpPr>
          <p:spPr>
            <a:xfrm rot="10800000">
              <a:off x="0" y="0"/>
              <a:ext cx="5274310" cy="1576116"/>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101" name="Callout: Up Arrow 32">
              <a:extLst>
                <a:ext uri="{FF2B5EF4-FFF2-40B4-BE49-F238E27FC236}">
                  <a16:creationId xmlns:a16="http://schemas.microsoft.com/office/drawing/2014/main" id="{43078B42-8FDE-4178-A247-23CAC5DB730B}"/>
                </a:ext>
              </a:extLst>
            </p:cNvPr>
            <p:cNvSpPr txBox="1"/>
            <p:nvPr/>
          </p:nvSpPr>
          <p:spPr>
            <a:xfrm>
              <a:off x="0" y="0"/>
              <a:ext cx="5274310" cy="553216"/>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Set up and preparation phase</a:t>
              </a:r>
            </a:p>
          </p:txBody>
        </p:sp>
      </p:grpSp>
      <p:grpSp>
        <p:nvGrpSpPr>
          <p:cNvPr id="102" name="Group 24">
            <a:extLst>
              <a:ext uri="{FF2B5EF4-FFF2-40B4-BE49-F238E27FC236}">
                <a16:creationId xmlns:a16="http://schemas.microsoft.com/office/drawing/2014/main" id="{A795601B-89D6-4975-AA33-D475616F535A}"/>
              </a:ext>
            </a:extLst>
          </p:cNvPr>
          <p:cNvGrpSpPr/>
          <p:nvPr/>
        </p:nvGrpSpPr>
        <p:grpSpPr>
          <a:xfrm>
            <a:off x="821690" y="1648569"/>
            <a:ext cx="1318577" cy="464811"/>
            <a:chOff x="0" y="556452"/>
            <a:chExt cx="1318577" cy="464811"/>
          </a:xfrm>
        </p:grpSpPr>
        <p:sp>
          <p:nvSpPr>
            <p:cNvPr id="103" name="Rectangle 34">
              <a:extLst>
                <a:ext uri="{FF2B5EF4-FFF2-40B4-BE49-F238E27FC236}">
                  <a16:creationId xmlns:a16="http://schemas.microsoft.com/office/drawing/2014/main" id="{D5B10C0B-CBF8-4473-BA25-6E8AF134A17F}"/>
                </a:ext>
              </a:extLst>
            </p:cNvPr>
            <p:cNvSpPr/>
            <p:nvPr/>
          </p:nvSpPr>
          <p:spPr>
            <a:xfrm>
              <a:off x="0"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4" name="TextBox 103">
              <a:extLst>
                <a:ext uri="{FF2B5EF4-FFF2-40B4-BE49-F238E27FC236}">
                  <a16:creationId xmlns:a16="http://schemas.microsoft.com/office/drawing/2014/main" id="{CB0167AB-F213-4705-8118-EED4D15F470A}"/>
                </a:ext>
              </a:extLst>
            </p:cNvPr>
            <p:cNvSpPr txBox="1"/>
            <p:nvPr/>
          </p:nvSpPr>
          <p:spPr>
            <a:xfrm>
              <a:off x="0"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companies</a:t>
              </a:r>
            </a:p>
          </p:txBody>
        </p:sp>
      </p:grpSp>
      <p:grpSp>
        <p:nvGrpSpPr>
          <p:cNvPr id="105" name="Group 25">
            <a:extLst>
              <a:ext uri="{FF2B5EF4-FFF2-40B4-BE49-F238E27FC236}">
                <a16:creationId xmlns:a16="http://schemas.microsoft.com/office/drawing/2014/main" id="{7CDEB7C1-2DBF-4F75-BFE7-1E7A38E4A0A6}"/>
              </a:ext>
            </a:extLst>
          </p:cNvPr>
          <p:cNvGrpSpPr/>
          <p:nvPr/>
        </p:nvGrpSpPr>
        <p:grpSpPr>
          <a:xfrm>
            <a:off x="2140267" y="1648569"/>
            <a:ext cx="1318577" cy="464811"/>
            <a:chOff x="1318577" y="556452"/>
            <a:chExt cx="1318577" cy="464811"/>
          </a:xfrm>
        </p:grpSpPr>
        <p:sp>
          <p:nvSpPr>
            <p:cNvPr id="106" name="Rectangle 32">
              <a:extLst>
                <a:ext uri="{FF2B5EF4-FFF2-40B4-BE49-F238E27FC236}">
                  <a16:creationId xmlns:a16="http://schemas.microsoft.com/office/drawing/2014/main" id="{AC1595FB-E1D4-4B50-B5A2-FE17DCEFF9B3}"/>
                </a:ext>
              </a:extLst>
            </p:cNvPr>
            <p:cNvSpPr/>
            <p:nvPr/>
          </p:nvSpPr>
          <p:spPr>
            <a:xfrm>
              <a:off x="1318577"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7" name="TextBox 106">
              <a:extLst>
                <a:ext uri="{FF2B5EF4-FFF2-40B4-BE49-F238E27FC236}">
                  <a16:creationId xmlns:a16="http://schemas.microsoft.com/office/drawing/2014/main" id="{59579587-6E4C-43FB-A842-F53A96C5E9E9}"/>
                </a:ext>
              </a:extLst>
            </p:cNvPr>
            <p:cNvSpPr txBox="1"/>
            <p:nvPr/>
          </p:nvSpPr>
          <p:spPr>
            <a:xfrm>
              <a:off x="1318577"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Call for students</a:t>
              </a:r>
            </a:p>
          </p:txBody>
        </p:sp>
      </p:grpSp>
      <p:grpSp>
        <p:nvGrpSpPr>
          <p:cNvPr id="108" name="Group 26">
            <a:extLst>
              <a:ext uri="{FF2B5EF4-FFF2-40B4-BE49-F238E27FC236}">
                <a16:creationId xmlns:a16="http://schemas.microsoft.com/office/drawing/2014/main" id="{3262E1E8-1B45-4E27-A18C-FC1B4388C75F}"/>
              </a:ext>
            </a:extLst>
          </p:cNvPr>
          <p:cNvGrpSpPr/>
          <p:nvPr/>
        </p:nvGrpSpPr>
        <p:grpSpPr>
          <a:xfrm>
            <a:off x="3458845" y="1648569"/>
            <a:ext cx="1318577" cy="464811"/>
            <a:chOff x="2637155" y="556452"/>
            <a:chExt cx="1318577" cy="464811"/>
          </a:xfrm>
        </p:grpSpPr>
        <p:sp>
          <p:nvSpPr>
            <p:cNvPr id="109" name="Rectangle 30">
              <a:extLst>
                <a:ext uri="{FF2B5EF4-FFF2-40B4-BE49-F238E27FC236}">
                  <a16:creationId xmlns:a16="http://schemas.microsoft.com/office/drawing/2014/main" id="{5912C6E0-550F-45D7-A0BF-62CF909009D0}"/>
                </a:ext>
              </a:extLst>
            </p:cNvPr>
            <p:cNvSpPr/>
            <p:nvPr/>
          </p:nvSpPr>
          <p:spPr>
            <a:xfrm>
              <a:off x="2637155"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10" name="TextBox 109">
              <a:extLst>
                <a:ext uri="{FF2B5EF4-FFF2-40B4-BE49-F238E27FC236}">
                  <a16:creationId xmlns:a16="http://schemas.microsoft.com/office/drawing/2014/main" id="{F0618098-815D-43C4-A3EB-E9774EFCBEA2}"/>
                </a:ext>
              </a:extLst>
            </p:cNvPr>
            <p:cNvSpPr txBox="1"/>
            <p:nvPr/>
          </p:nvSpPr>
          <p:spPr>
            <a:xfrm>
              <a:off x="2637155"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Selection of companies and students</a:t>
              </a:r>
            </a:p>
          </p:txBody>
        </p:sp>
      </p:grpSp>
      <p:grpSp>
        <p:nvGrpSpPr>
          <p:cNvPr id="111" name="Group 27">
            <a:extLst>
              <a:ext uri="{FF2B5EF4-FFF2-40B4-BE49-F238E27FC236}">
                <a16:creationId xmlns:a16="http://schemas.microsoft.com/office/drawing/2014/main" id="{D0D90AEB-0CF3-416A-B89F-BFCE51F75ED4}"/>
              </a:ext>
            </a:extLst>
          </p:cNvPr>
          <p:cNvGrpSpPr/>
          <p:nvPr/>
        </p:nvGrpSpPr>
        <p:grpSpPr>
          <a:xfrm>
            <a:off x="4777422" y="1648569"/>
            <a:ext cx="1318577" cy="464811"/>
            <a:chOff x="3955732" y="556452"/>
            <a:chExt cx="1318577" cy="464811"/>
          </a:xfrm>
        </p:grpSpPr>
        <p:sp>
          <p:nvSpPr>
            <p:cNvPr id="112" name="Rectangle 28">
              <a:extLst>
                <a:ext uri="{FF2B5EF4-FFF2-40B4-BE49-F238E27FC236}">
                  <a16:creationId xmlns:a16="http://schemas.microsoft.com/office/drawing/2014/main" id="{550ED7E8-CFCB-4C50-BD78-6DEEF5BFD037}"/>
                </a:ext>
              </a:extLst>
            </p:cNvPr>
            <p:cNvSpPr/>
            <p:nvPr/>
          </p:nvSpPr>
          <p:spPr>
            <a:xfrm>
              <a:off x="3955732"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13" name="TextBox 112">
              <a:extLst>
                <a:ext uri="{FF2B5EF4-FFF2-40B4-BE49-F238E27FC236}">
                  <a16:creationId xmlns:a16="http://schemas.microsoft.com/office/drawing/2014/main" id="{393BA4D9-AF54-4C01-8EEA-D39651EF9A19}"/>
                </a:ext>
              </a:extLst>
            </p:cNvPr>
            <p:cNvSpPr txBox="1"/>
            <p:nvPr/>
          </p:nvSpPr>
          <p:spPr>
            <a:xfrm>
              <a:off x="3955732"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US" sz="1100" b="0" i="0" u="none" strike="noStrike" kern="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Signing of Memorandum of </a:t>
              </a:r>
              <a:r>
                <a:rPr kumimoji="0" lang="en-US" sz="1100" b="0" i="0" u="none" strike="noStrike" kern="0" cap="none" spc="0" normalizeH="0" baseline="0" noProof="0" dirty="0" err="1">
                  <a:ln>
                    <a:noFill/>
                  </a:ln>
                  <a:solidFill>
                    <a:prstClr val="black">
                      <a:hueOff val="0"/>
                      <a:satOff val="0"/>
                      <a:lumOff val="0"/>
                      <a:alphaOff val="0"/>
                    </a:prstClr>
                  </a:solidFill>
                  <a:effectLst/>
                  <a:uLnTx/>
                  <a:uFillTx/>
                  <a:latin typeface="Calibri" panose="020F0502020204030204"/>
                  <a:ea typeface="+mn-ea"/>
                  <a:cs typeface="+mn-cs"/>
                </a:rPr>
                <a:t>Undertanding</a:t>
              </a:r>
              <a:endParaRPr kumimoji="0" lang="en-US" sz="1100" b="0" i="0" u="none" strike="noStrike" kern="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4309503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Ορθογώνιο 60">
            <a:extLst>
              <a:ext uri="{FF2B5EF4-FFF2-40B4-BE49-F238E27FC236}">
                <a16:creationId xmlns:a16="http://schemas.microsoft.com/office/drawing/2014/main" id="{22E392DD-9B76-4638-A545-5060D2BFA61C}"/>
              </a:ext>
            </a:extLst>
          </p:cNvPr>
          <p:cNvSpPr/>
          <p:nvPr/>
        </p:nvSpPr>
        <p:spPr>
          <a:xfrm>
            <a:off x="4435899" y="6371375"/>
            <a:ext cx="3436227" cy="400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a:extLst>
              <a:ext uri="{FF2B5EF4-FFF2-40B4-BE49-F238E27FC236}">
                <a16:creationId xmlns:a16="http://schemas.microsoft.com/office/drawing/2014/main" id="{218849B9-97FB-4B3E-A6D3-F6B6E3223A85}"/>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4D371E88-9EC3-4F7F-B740-082CBBB3DC97}"/>
              </a:ext>
            </a:extLst>
          </p:cNvPr>
          <p:cNvSpPr>
            <a:spLocks noGrp="1"/>
          </p:cNvSpPr>
          <p:nvPr>
            <p:ph idx="1"/>
          </p:nvPr>
        </p:nvSpPr>
        <p:spPr/>
        <p:txBody>
          <a:bodyPr/>
          <a:lstStyle/>
          <a:p>
            <a:endParaRPr lang="el-GR"/>
          </a:p>
        </p:txBody>
      </p:sp>
      <p:sp>
        <p:nvSpPr>
          <p:cNvPr id="4" name="Title 1">
            <a:extLst>
              <a:ext uri="{FF2B5EF4-FFF2-40B4-BE49-F238E27FC236}">
                <a16:creationId xmlns:a16="http://schemas.microsoft.com/office/drawing/2014/main" id="{6E0DC842-8FFD-4E16-9ADA-1DE1163F6615}"/>
              </a:ext>
            </a:extLst>
          </p:cNvPr>
          <p:cNvSpPr txBox="1">
            <a:spLocks/>
          </p:cNvSpPr>
          <p:nvPr/>
        </p:nvSpPr>
        <p:spPr>
          <a:xfrm>
            <a:off x="6744072" y="2690179"/>
            <a:ext cx="455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0" dirty="0">
                <a:solidFill>
                  <a:srgbClr val="993300"/>
                </a:solidFill>
                <a:latin typeface="+mj-lt"/>
              </a:rPr>
              <a:t>Internship processes</a:t>
            </a:r>
            <a:endParaRPr lang="en-GB" sz="4400" b="0" dirty="0">
              <a:solidFill>
                <a:srgbClr val="993300"/>
              </a:solidFill>
              <a:latin typeface="+mj-lt"/>
            </a:endParaRPr>
          </a:p>
        </p:txBody>
      </p:sp>
      <p:grpSp>
        <p:nvGrpSpPr>
          <p:cNvPr id="5" name="Group 9">
            <a:extLst>
              <a:ext uri="{FF2B5EF4-FFF2-40B4-BE49-F238E27FC236}">
                <a16:creationId xmlns:a16="http://schemas.microsoft.com/office/drawing/2014/main" id="{E71BFF3E-92B3-4984-89C4-81CCE7EB9548}"/>
              </a:ext>
            </a:extLst>
          </p:cNvPr>
          <p:cNvGrpSpPr/>
          <p:nvPr/>
        </p:nvGrpSpPr>
        <p:grpSpPr>
          <a:xfrm>
            <a:off x="821690" y="5653478"/>
            <a:ext cx="5274310" cy="1010763"/>
            <a:chOff x="0" y="4561361"/>
            <a:chExt cx="5274310" cy="1010763"/>
          </a:xfrm>
        </p:grpSpPr>
        <p:sp>
          <p:nvSpPr>
            <p:cNvPr id="6" name="Rectangle 64">
              <a:extLst>
                <a:ext uri="{FF2B5EF4-FFF2-40B4-BE49-F238E27FC236}">
                  <a16:creationId xmlns:a16="http://schemas.microsoft.com/office/drawing/2014/main" id="{6F9F4A13-C258-4E43-B7AA-4103FE474B3C}"/>
                </a:ext>
              </a:extLst>
            </p:cNvPr>
            <p:cNvSpPr/>
            <p:nvPr/>
          </p:nvSpPr>
          <p:spPr>
            <a:xfrm>
              <a:off x="0" y="4561361"/>
              <a:ext cx="5274310" cy="1010763"/>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7" name="TextBox 6">
              <a:extLst>
                <a:ext uri="{FF2B5EF4-FFF2-40B4-BE49-F238E27FC236}">
                  <a16:creationId xmlns:a16="http://schemas.microsoft.com/office/drawing/2014/main" id="{33520378-18C0-46C8-BF6A-4DA9C7EDEFA0}"/>
                </a:ext>
              </a:extLst>
            </p:cNvPr>
            <p:cNvSpPr txBox="1"/>
            <p:nvPr/>
          </p:nvSpPr>
          <p:spPr>
            <a:xfrm>
              <a:off x="0" y="4561361"/>
              <a:ext cx="5274310" cy="545812"/>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Follow up</a:t>
              </a:r>
            </a:p>
          </p:txBody>
        </p:sp>
      </p:grpSp>
      <p:grpSp>
        <p:nvGrpSpPr>
          <p:cNvPr id="8" name="Group 10">
            <a:extLst>
              <a:ext uri="{FF2B5EF4-FFF2-40B4-BE49-F238E27FC236}">
                <a16:creationId xmlns:a16="http://schemas.microsoft.com/office/drawing/2014/main" id="{D7A15C4C-9878-4662-993E-A6AA5D758C27}"/>
              </a:ext>
            </a:extLst>
          </p:cNvPr>
          <p:cNvGrpSpPr/>
          <p:nvPr/>
        </p:nvGrpSpPr>
        <p:grpSpPr>
          <a:xfrm>
            <a:off x="824265" y="6179052"/>
            <a:ext cx="1756386" cy="464951"/>
            <a:chOff x="2575" y="5086935"/>
            <a:chExt cx="1756386" cy="464951"/>
          </a:xfrm>
        </p:grpSpPr>
        <p:sp>
          <p:nvSpPr>
            <p:cNvPr id="9" name="Rectangle 62">
              <a:extLst>
                <a:ext uri="{FF2B5EF4-FFF2-40B4-BE49-F238E27FC236}">
                  <a16:creationId xmlns:a16="http://schemas.microsoft.com/office/drawing/2014/main" id="{C5900CF3-DBA1-4197-B678-6C1E2B53E004}"/>
                </a:ext>
              </a:extLst>
            </p:cNvPr>
            <p:cNvSpPr/>
            <p:nvPr/>
          </p:nvSpPr>
          <p:spPr>
            <a:xfrm>
              <a:off x="2575"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 name="TextBox 9">
              <a:extLst>
                <a:ext uri="{FF2B5EF4-FFF2-40B4-BE49-F238E27FC236}">
                  <a16:creationId xmlns:a16="http://schemas.microsoft.com/office/drawing/2014/main" id="{6075F932-A559-41B1-BDE8-7020969A86FD}"/>
                </a:ext>
              </a:extLst>
            </p:cNvPr>
            <p:cNvSpPr txBox="1"/>
            <p:nvPr/>
          </p:nvSpPr>
          <p:spPr>
            <a:xfrm>
              <a:off x="2575"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Self Assessment</a:t>
              </a:r>
            </a:p>
          </p:txBody>
        </p:sp>
      </p:grpSp>
      <p:grpSp>
        <p:nvGrpSpPr>
          <p:cNvPr id="11" name="Group 11">
            <a:extLst>
              <a:ext uri="{FF2B5EF4-FFF2-40B4-BE49-F238E27FC236}">
                <a16:creationId xmlns:a16="http://schemas.microsoft.com/office/drawing/2014/main" id="{2248990C-9EEE-4717-8168-CFEBE4246A91}"/>
              </a:ext>
            </a:extLst>
          </p:cNvPr>
          <p:cNvGrpSpPr/>
          <p:nvPr/>
        </p:nvGrpSpPr>
        <p:grpSpPr>
          <a:xfrm>
            <a:off x="2580651" y="6179052"/>
            <a:ext cx="1756386" cy="464951"/>
            <a:chOff x="1758961" y="5086935"/>
            <a:chExt cx="1756386" cy="464951"/>
          </a:xfrm>
        </p:grpSpPr>
        <p:sp>
          <p:nvSpPr>
            <p:cNvPr id="12" name="Rectangle 60">
              <a:extLst>
                <a:ext uri="{FF2B5EF4-FFF2-40B4-BE49-F238E27FC236}">
                  <a16:creationId xmlns:a16="http://schemas.microsoft.com/office/drawing/2014/main" id="{0DCA9D91-A3F7-4448-9056-3394D63FE078}"/>
                </a:ext>
              </a:extLst>
            </p:cNvPr>
            <p:cNvSpPr/>
            <p:nvPr/>
          </p:nvSpPr>
          <p:spPr>
            <a:xfrm>
              <a:off x="1758961"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3" name="TextBox 12">
              <a:extLst>
                <a:ext uri="{FF2B5EF4-FFF2-40B4-BE49-F238E27FC236}">
                  <a16:creationId xmlns:a16="http://schemas.microsoft.com/office/drawing/2014/main" id="{E26690A6-BA0F-439C-92EE-6242F8B3747E}"/>
                </a:ext>
              </a:extLst>
            </p:cNvPr>
            <p:cNvSpPr txBox="1"/>
            <p:nvPr/>
          </p:nvSpPr>
          <p:spPr>
            <a:xfrm>
              <a:off x="1758961"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Report by Mentor</a:t>
              </a:r>
            </a:p>
          </p:txBody>
        </p:sp>
      </p:grpSp>
      <p:grpSp>
        <p:nvGrpSpPr>
          <p:cNvPr id="14" name="Group 12">
            <a:extLst>
              <a:ext uri="{FF2B5EF4-FFF2-40B4-BE49-F238E27FC236}">
                <a16:creationId xmlns:a16="http://schemas.microsoft.com/office/drawing/2014/main" id="{39F16325-E093-4897-823E-B6BCFEB88BAF}"/>
              </a:ext>
            </a:extLst>
          </p:cNvPr>
          <p:cNvGrpSpPr/>
          <p:nvPr/>
        </p:nvGrpSpPr>
        <p:grpSpPr>
          <a:xfrm>
            <a:off x="4337038" y="6179052"/>
            <a:ext cx="1756386" cy="464951"/>
            <a:chOff x="3515348" y="5086935"/>
            <a:chExt cx="1756386" cy="464951"/>
          </a:xfrm>
        </p:grpSpPr>
        <p:sp>
          <p:nvSpPr>
            <p:cNvPr id="15" name="Rectangle 58">
              <a:extLst>
                <a:ext uri="{FF2B5EF4-FFF2-40B4-BE49-F238E27FC236}">
                  <a16:creationId xmlns:a16="http://schemas.microsoft.com/office/drawing/2014/main" id="{AFE3AB22-241B-4373-A7CB-8F6FAB696820}"/>
                </a:ext>
              </a:extLst>
            </p:cNvPr>
            <p:cNvSpPr/>
            <p:nvPr/>
          </p:nvSpPr>
          <p:spPr>
            <a:xfrm>
              <a:off x="3515348"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6" name="TextBox 15">
              <a:extLst>
                <a:ext uri="{FF2B5EF4-FFF2-40B4-BE49-F238E27FC236}">
                  <a16:creationId xmlns:a16="http://schemas.microsoft.com/office/drawing/2014/main" id="{B2E8C37F-1249-4646-A364-3246DDE543E2}"/>
                </a:ext>
              </a:extLst>
            </p:cNvPr>
            <p:cNvSpPr txBox="1"/>
            <p:nvPr/>
          </p:nvSpPr>
          <p:spPr>
            <a:xfrm>
              <a:off x="3515348"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Final assessment by HEI</a:t>
              </a:r>
            </a:p>
          </p:txBody>
        </p:sp>
      </p:grpSp>
      <p:grpSp>
        <p:nvGrpSpPr>
          <p:cNvPr id="17" name="Group 13">
            <a:extLst>
              <a:ext uri="{FF2B5EF4-FFF2-40B4-BE49-F238E27FC236}">
                <a16:creationId xmlns:a16="http://schemas.microsoft.com/office/drawing/2014/main" id="{86825417-796E-49C1-9209-958DC96C66D8}"/>
              </a:ext>
            </a:extLst>
          </p:cNvPr>
          <p:cNvGrpSpPr/>
          <p:nvPr/>
        </p:nvGrpSpPr>
        <p:grpSpPr>
          <a:xfrm>
            <a:off x="821690" y="4114061"/>
            <a:ext cx="5274310" cy="1554554"/>
            <a:chOff x="0" y="3021944"/>
            <a:chExt cx="5274310" cy="1554554"/>
          </a:xfrm>
        </p:grpSpPr>
        <p:sp>
          <p:nvSpPr>
            <p:cNvPr id="18" name="Callout: Up Arrow 56">
              <a:extLst>
                <a:ext uri="{FF2B5EF4-FFF2-40B4-BE49-F238E27FC236}">
                  <a16:creationId xmlns:a16="http://schemas.microsoft.com/office/drawing/2014/main" id="{D8E44274-45B9-4260-A293-BACCC2F88F35}"/>
                </a:ext>
              </a:extLst>
            </p:cNvPr>
            <p:cNvSpPr/>
            <p:nvPr/>
          </p:nvSpPr>
          <p:spPr>
            <a:xfrm rot="10800000">
              <a:off x="0" y="3021944"/>
              <a:ext cx="5274310" cy="1554554"/>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19" name="Callout: Up Arrow 12">
              <a:extLst>
                <a:ext uri="{FF2B5EF4-FFF2-40B4-BE49-F238E27FC236}">
                  <a16:creationId xmlns:a16="http://schemas.microsoft.com/office/drawing/2014/main" id="{7F0C978B-307B-4E23-B2DA-F50449313368}"/>
                </a:ext>
              </a:extLst>
            </p:cNvPr>
            <p:cNvSpPr txBox="1"/>
            <p:nvPr/>
          </p:nvSpPr>
          <p:spPr>
            <a:xfrm>
              <a:off x="0" y="3021944"/>
              <a:ext cx="5274310" cy="545648"/>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Implementation of the Internship</a:t>
              </a:r>
            </a:p>
          </p:txBody>
        </p:sp>
      </p:grpSp>
      <p:grpSp>
        <p:nvGrpSpPr>
          <p:cNvPr id="20" name="Group 14">
            <a:extLst>
              <a:ext uri="{FF2B5EF4-FFF2-40B4-BE49-F238E27FC236}">
                <a16:creationId xmlns:a16="http://schemas.microsoft.com/office/drawing/2014/main" id="{05AD589B-452E-40E4-ADDC-72765FAEBB93}"/>
              </a:ext>
            </a:extLst>
          </p:cNvPr>
          <p:cNvGrpSpPr/>
          <p:nvPr/>
        </p:nvGrpSpPr>
        <p:grpSpPr>
          <a:xfrm>
            <a:off x="822333" y="4659710"/>
            <a:ext cx="1054604" cy="464811"/>
            <a:chOff x="643" y="3567593"/>
            <a:chExt cx="1054604" cy="464811"/>
          </a:xfrm>
        </p:grpSpPr>
        <p:sp>
          <p:nvSpPr>
            <p:cNvPr id="21" name="Rectangle 54">
              <a:extLst>
                <a:ext uri="{FF2B5EF4-FFF2-40B4-BE49-F238E27FC236}">
                  <a16:creationId xmlns:a16="http://schemas.microsoft.com/office/drawing/2014/main" id="{CC17AACF-C980-4B7A-ADC2-281D534DA1BB}"/>
                </a:ext>
              </a:extLst>
            </p:cNvPr>
            <p:cNvSpPr/>
            <p:nvPr/>
          </p:nvSpPr>
          <p:spPr>
            <a:xfrm>
              <a:off x="643"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2" name="TextBox 21">
              <a:extLst>
                <a:ext uri="{FF2B5EF4-FFF2-40B4-BE49-F238E27FC236}">
                  <a16:creationId xmlns:a16="http://schemas.microsoft.com/office/drawing/2014/main" id="{BE01F102-E0F8-4AB7-8948-4269E246D7E2}"/>
                </a:ext>
              </a:extLst>
            </p:cNvPr>
            <p:cNvSpPr txBox="1"/>
            <p:nvPr/>
          </p:nvSpPr>
          <p:spPr>
            <a:xfrm>
              <a:off x="643"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Engagement Phase</a:t>
              </a:r>
            </a:p>
          </p:txBody>
        </p:sp>
      </p:grpSp>
      <p:grpSp>
        <p:nvGrpSpPr>
          <p:cNvPr id="23" name="Group 15">
            <a:extLst>
              <a:ext uri="{FF2B5EF4-FFF2-40B4-BE49-F238E27FC236}">
                <a16:creationId xmlns:a16="http://schemas.microsoft.com/office/drawing/2014/main" id="{F1E31F8A-9AA2-498B-A737-588F20F95D61}"/>
              </a:ext>
            </a:extLst>
          </p:cNvPr>
          <p:cNvGrpSpPr/>
          <p:nvPr/>
        </p:nvGrpSpPr>
        <p:grpSpPr>
          <a:xfrm>
            <a:off x="1876938" y="4659710"/>
            <a:ext cx="1054604" cy="464811"/>
            <a:chOff x="1055248" y="3567593"/>
            <a:chExt cx="1054604" cy="464811"/>
          </a:xfrm>
        </p:grpSpPr>
        <p:sp>
          <p:nvSpPr>
            <p:cNvPr id="24" name="Rectangle 52">
              <a:extLst>
                <a:ext uri="{FF2B5EF4-FFF2-40B4-BE49-F238E27FC236}">
                  <a16:creationId xmlns:a16="http://schemas.microsoft.com/office/drawing/2014/main" id="{971AC727-C95F-4AE8-85F2-4642F26E2FF9}"/>
                </a:ext>
              </a:extLst>
            </p:cNvPr>
            <p:cNvSpPr/>
            <p:nvPr/>
          </p:nvSpPr>
          <p:spPr>
            <a:xfrm>
              <a:off x="1055248"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5" name="TextBox 24">
              <a:extLst>
                <a:ext uri="{FF2B5EF4-FFF2-40B4-BE49-F238E27FC236}">
                  <a16:creationId xmlns:a16="http://schemas.microsoft.com/office/drawing/2014/main" id="{73718B4D-C7FC-497C-9F82-5F3498B2208F}"/>
                </a:ext>
              </a:extLst>
            </p:cNvPr>
            <p:cNvSpPr txBox="1"/>
            <p:nvPr/>
          </p:nvSpPr>
          <p:spPr>
            <a:xfrm>
              <a:off x="1055248"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Investigation Phase</a:t>
              </a:r>
            </a:p>
          </p:txBody>
        </p:sp>
      </p:grpSp>
      <p:grpSp>
        <p:nvGrpSpPr>
          <p:cNvPr id="26" name="Group 16">
            <a:extLst>
              <a:ext uri="{FF2B5EF4-FFF2-40B4-BE49-F238E27FC236}">
                <a16:creationId xmlns:a16="http://schemas.microsoft.com/office/drawing/2014/main" id="{22310D5F-5E53-47CC-BDE8-A76705D24E97}"/>
              </a:ext>
            </a:extLst>
          </p:cNvPr>
          <p:cNvGrpSpPr/>
          <p:nvPr/>
        </p:nvGrpSpPr>
        <p:grpSpPr>
          <a:xfrm>
            <a:off x="2931542" y="4659710"/>
            <a:ext cx="1054604" cy="464811"/>
            <a:chOff x="2109852" y="3567593"/>
            <a:chExt cx="1054604" cy="464811"/>
          </a:xfrm>
        </p:grpSpPr>
        <p:sp>
          <p:nvSpPr>
            <p:cNvPr id="27" name="Rectangle 50">
              <a:extLst>
                <a:ext uri="{FF2B5EF4-FFF2-40B4-BE49-F238E27FC236}">
                  <a16:creationId xmlns:a16="http://schemas.microsoft.com/office/drawing/2014/main" id="{2AC84988-4D7F-472B-B001-B432239B58E8}"/>
                </a:ext>
              </a:extLst>
            </p:cNvPr>
            <p:cNvSpPr/>
            <p:nvPr/>
          </p:nvSpPr>
          <p:spPr>
            <a:xfrm>
              <a:off x="2109852"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8" name="TextBox 27">
              <a:extLst>
                <a:ext uri="{FF2B5EF4-FFF2-40B4-BE49-F238E27FC236}">
                  <a16:creationId xmlns:a16="http://schemas.microsoft.com/office/drawing/2014/main" id="{2508F488-59E1-490B-BF3D-2543941183B8}"/>
                </a:ext>
              </a:extLst>
            </p:cNvPr>
            <p:cNvSpPr txBox="1"/>
            <p:nvPr/>
          </p:nvSpPr>
          <p:spPr>
            <a:xfrm>
              <a:off x="2109852"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Into Action</a:t>
              </a:r>
            </a:p>
          </p:txBody>
        </p:sp>
      </p:grpSp>
      <p:grpSp>
        <p:nvGrpSpPr>
          <p:cNvPr id="29" name="Group 17">
            <a:extLst>
              <a:ext uri="{FF2B5EF4-FFF2-40B4-BE49-F238E27FC236}">
                <a16:creationId xmlns:a16="http://schemas.microsoft.com/office/drawing/2014/main" id="{052EF16F-D6EC-44A6-BCCD-05C9A4748EF2}"/>
              </a:ext>
            </a:extLst>
          </p:cNvPr>
          <p:cNvGrpSpPr/>
          <p:nvPr/>
        </p:nvGrpSpPr>
        <p:grpSpPr>
          <a:xfrm>
            <a:off x="3986147" y="4659710"/>
            <a:ext cx="1054604" cy="464811"/>
            <a:chOff x="3164457" y="3567593"/>
            <a:chExt cx="1054604" cy="464811"/>
          </a:xfrm>
        </p:grpSpPr>
        <p:sp>
          <p:nvSpPr>
            <p:cNvPr id="30" name="Rectangle 48">
              <a:extLst>
                <a:ext uri="{FF2B5EF4-FFF2-40B4-BE49-F238E27FC236}">
                  <a16:creationId xmlns:a16="http://schemas.microsoft.com/office/drawing/2014/main" id="{D33A98E6-A536-4034-BC39-7C75FA1A7D67}"/>
                </a:ext>
              </a:extLst>
            </p:cNvPr>
            <p:cNvSpPr/>
            <p:nvPr/>
          </p:nvSpPr>
          <p:spPr>
            <a:xfrm>
              <a:off x="3164457"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1" name="TextBox 30">
              <a:extLst>
                <a:ext uri="{FF2B5EF4-FFF2-40B4-BE49-F238E27FC236}">
                  <a16:creationId xmlns:a16="http://schemas.microsoft.com/office/drawing/2014/main" id="{D9C2CC78-BDF9-4250-B7B5-2F8543DFD27F}"/>
                </a:ext>
              </a:extLst>
            </p:cNvPr>
            <p:cNvSpPr txBox="1"/>
            <p:nvPr/>
          </p:nvSpPr>
          <p:spPr>
            <a:xfrm>
              <a:off x="3164457"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Serious Game</a:t>
              </a:r>
            </a:p>
          </p:txBody>
        </p:sp>
      </p:grpSp>
      <p:grpSp>
        <p:nvGrpSpPr>
          <p:cNvPr id="32" name="Group 19">
            <a:extLst>
              <a:ext uri="{FF2B5EF4-FFF2-40B4-BE49-F238E27FC236}">
                <a16:creationId xmlns:a16="http://schemas.microsoft.com/office/drawing/2014/main" id="{37677255-378A-4E3B-9908-FD337E2838F8}"/>
              </a:ext>
            </a:extLst>
          </p:cNvPr>
          <p:cNvGrpSpPr/>
          <p:nvPr/>
        </p:nvGrpSpPr>
        <p:grpSpPr>
          <a:xfrm>
            <a:off x="821690" y="2653095"/>
            <a:ext cx="5274310" cy="1476127"/>
            <a:chOff x="0" y="1560978"/>
            <a:chExt cx="5274310" cy="1476127"/>
          </a:xfrm>
        </p:grpSpPr>
        <p:sp>
          <p:nvSpPr>
            <p:cNvPr id="33" name="Callout: Up Arrow 44">
              <a:extLst>
                <a:ext uri="{FF2B5EF4-FFF2-40B4-BE49-F238E27FC236}">
                  <a16:creationId xmlns:a16="http://schemas.microsoft.com/office/drawing/2014/main" id="{78AA124E-85F0-4AB0-B2B4-74792F59DED6}"/>
                </a:ext>
              </a:extLst>
            </p:cNvPr>
            <p:cNvSpPr/>
            <p:nvPr/>
          </p:nvSpPr>
          <p:spPr>
            <a:xfrm rot="10800000">
              <a:off x="0" y="1560978"/>
              <a:ext cx="5274310" cy="1476127"/>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34" name="Callout: Up Arrow 24">
              <a:extLst>
                <a:ext uri="{FF2B5EF4-FFF2-40B4-BE49-F238E27FC236}">
                  <a16:creationId xmlns:a16="http://schemas.microsoft.com/office/drawing/2014/main" id="{F9F433E5-8A5A-41EA-AFD2-C222F9EE4324}"/>
                </a:ext>
              </a:extLst>
            </p:cNvPr>
            <p:cNvSpPr txBox="1"/>
            <p:nvPr/>
          </p:nvSpPr>
          <p:spPr>
            <a:xfrm>
              <a:off x="0" y="1560978"/>
              <a:ext cx="5274310" cy="518120"/>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Preparation of individual internship </a:t>
              </a:r>
            </a:p>
          </p:txBody>
        </p:sp>
      </p:grpSp>
      <p:grpSp>
        <p:nvGrpSpPr>
          <p:cNvPr id="35" name="Group 20">
            <a:extLst>
              <a:ext uri="{FF2B5EF4-FFF2-40B4-BE49-F238E27FC236}">
                <a16:creationId xmlns:a16="http://schemas.microsoft.com/office/drawing/2014/main" id="{3FBCD732-8D89-4A72-8FE4-25E3AEF9C492}"/>
              </a:ext>
            </a:extLst>
          </p:cNvPr>
          <p:cNvGrpSpPr/>
          <p:nvPr/>
        </p:nvGrpSpPr>
        <p:grpSpPr>
          <a:xfrm>
            <a:off x="824265" y="3159530"/>
            <a:ext cx="1756386" cy="464811"/>
            <a:chOff x="2575" y="2067413"/>
            <a:chExt cx="1756386" cy="464811"/>
          </a:xfrm>
        </p:grpSpPr>
        <p:sp>
          <p:nvSpPr>
            <p:cNvPr id="36" name="Rectangle 42">
              <a:extLst>
                <a:ext uri="{FF2B5EF4-FFF2-40B4-BE49-F238E27FC236}">
                  <a16:creationId xmlns:a16="http://schemas.microsoft.com/office/drawing/2014/main" id="{05672CA8-C4CF-42F2-A5F1-D94FA03777E2}"/>
                </a:ext>
              </a:extLst>
            </p:cNvPr>
            <p:cNvSpPr/>
            <p:nvPr/>
          </p:nvSpPr>
          <p:spPr>
            <a:xfrm>
              <a:off x="2575"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7" name="TextBox 36">
              <a:extLst>
                <a:ext uri="{FF2B5EF4-FFF2-40B4-BE49-F238E27FC236}">
                  <a16:creationId xmlns:a16="http://schemas.microsoft.com/office/drawing/2014/main" id="{5F334324-B794-44BE-98D2-5665AE5B34FD}"/>
                </a:ext>
              </a:extLst>
            </p:cNvPr>
            <p:cNvSpPr txBox="1"/>
            <p:nvPr/>
          </p:nvSpPr>
          <p:spPr>
            <a:xfrm>
              <a:off x="2575"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Matching between companies and students</a:t>
              </a:r>
            </a:p>
          </p:txBody>
        </p:sp>
      </p:grpSp>
      <p:grpSp>
        <p:nvGrpSpPr>
          <p:cNvPr id="38" name="Group 21">
            <a:extLst>
              <a:ext uri="{FF2B5EF4-FFF2-40B4-BE49-F238E27FC236}">
                <a16:creationId xmlns:a16="http://schemas.microsoft.com/office/drawing/2014/main" id="{DB7568C6-8AB6-47E1-8FD0-7E5D232BED3C}"/>
              </a:ext>
            </a:extLst>
          </p:cNvPr>
          <p:cNvGrpSpPr/>
          <p:nvPr/>
        </p:nvGrpSpPr>
        <p:grpSpPr>
          <a:xfrm>
            <a:off x="2580651" y="3155282"/>
            <a:ext cx="1756386" cy="473308"/>
            <a:chOff x="1758961" y="2063165"/>
            <a:chExt cx="1756386" cy="473308"/>
          </a:xfrm>
        </p:grpSpPr>
        <p:sp>
          <p:nvSpPr>
            <p:cNvPr id="39" name="Rectangle 40">
              <a:extLst>
                <a:ext uri="{FF2B5EF4-FFF2-40B4-BE49-F238E27FC236}">
                  <a16:creationId xmlns:a16="http://schemas.microsoft.com/office/drawing/2014/main" id="{3AFB34E7-4F54-425F-BF85-3D079AF9A369}"/>
                </a:ext>
              </a:extLst>
            </p:cNvPr>
            <p:cNvSpPr/>
            <p:nvPr/>
          </p:nvSpPr>
          <p:spPr>
            <a:xfrm>
              <a:off x="1758961" y="2063165"/>
              <a:ext cx="1756386" cy="473308"/>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0" name="TextBox 39">
              <a:extLst>
                <a:ext uri="{FF2B5EF4-FFF2-40B4-BE49-F238E27FC236}">
                  <a16:creationId xmlns:a16="http://schemas.microsoft.com/office/drawing/2014/main" id="{446B3B4F-90D5-4829-950D-B6C4B3D35948}"/>
                </a:ext>
              </a:extLst>
            </p:cNvPr>
            <p:cNvSpPr txBox="1"/>
            <p:nvPr/>
          </p:nvSpPr>
          <p:spPr>
            <a:xfrm>
              <a:off x="1758961" y="2063165"/>
              <a:ext cx="1756386" cy="473308"/>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Student and company prepare the internship plan</a:t>
              </a:r>
            </a:p>
          </p:txBody>
        </p:sp>
      </p:grpSp>
      <p:grpSp>
        <p:nvGrpSpPr>
          <p:cNvPr id="41" name="Group 22">
            <a:extLst>
              <a:ext uri="{FF2B5EF4-FFF2-40B4-BE49-F238E27FC236}">
                <a16:creationId xmlns:a16="http://schemas.microsoft.com/office/drawing/2014/main" id="{CA65306B-357A-4905-98AD-4F9077151EB9}"/>
              </a:ext>
            </a:extLst>
          </p:cNvPr>
          <p:cNvGrpSpPr/>
          <p:nvPr/>
        </p:nvGrpSpPr>
        <p:grpSpPr>
          <a:xfrm>
            <a:off x="4337038" y="3159530"/>
            <a:ext cx="1756386" cy="464811"/>
            <a:chOff x="3515348" y="2067413"/>
            <a:chExt cx="1756386" cy="464811"/>
          </a:xfrm>
        </p:grpSpPr>
        <p:sp>
          <p:nvSpPr>
            <p:cNvPr id="42" name="Rectangle 38">
              <a:extLst>
                <a:ext uri="{FF2B5EF4-FFF2-40B4-BE49-F238E27FC236}">
                  <a16:creationId xmlns:a16="http://schemas.microsoft.com/office/drawing/2014/main" id="{FF141094-6E7E-494A-BDE5-E45952D26926}"/>
                </a:ext>
              </a:extLst>
            </p:cNvPr>
            <p:cNvSpPr/>
            <p:nvPr/>
          </p:nvSpPr>
          <p:spPr>
            <a:xfrm>
              <a:off x="3515348"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3" name="TextBox 42">
              <a:extLst>
                <a:ext uri="{FF2B5EF4-FFF2-40B4-BE49-F238E27FC236}">
                  <a16:creationId xmlns:a16="http://schemas.microsoft.com/office/drawing/2014/main" id="{CB746DAA-6116-4857-B994-2769B7030D37}"/>
                </a:ext>
              </a:extLst>
            </p:cNvPr>
            <p:cNvSpPr txBox="1"/>
            <p:nvPr/>
          </p:nvSpPr>
          <p:spPr>
            <a:xfrm>
              <a:off x="3515348"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learning agreement</a:t>
              </a:r>
              <a:endPar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44" name="Group 23">
            <a:extLst>
              <a:ext uri="{FF2B5EF4-FFF2-40B4-BE49-F238E27FC236}">
                <a16:creationId xmlns:a16="http://schemas.microsoft.com/office/drawing/2014/main" id="{3AB55771-2AB8-47C7-A316-1A01CFBE05AB}"/>
              </a:ext>
            </a:extLst>
          </p:cNvPr>
          <p:cNvGrpSpPr/>
          <p:nvPr/>
        </p:nvGrpSpPr>
        <p:grpSpPr>
          <a:xfrm>
            <a:off x="821690" y="1092117"/>
            <a:ext cx="5274310" cy="1576116"/>
            <a:chOff x="0" y="0"/>
            <a:chExt cx="5274310" cy="1576116"/>
          </a:xfrm>
        </p:grpSpPr>
        <p:sp>
          <p:nvSpPr>
            <p:cNvPr id="45" name="Callout: Up Arrow 36">
              <a:extLst>
                <a:ext uri="{FF2B5EF4-FFF2-40B4-BE49-F238E27FC236}">
                  <a16:creationId xmlns:a16="http://schemas.microsoft.com/office/drawing/2014/main" id="{AE9C5179-9094-43C7-BAA1-D3B65D828489}"/>
                </a:ext>
              </a:extLst>
            </p:cNvPr>
            <p:cNvSpPr/>
            <p:nvPr/>
          </p:nvSpPr>
          <p:spPr>
            <a:xfrm rot="10800000">
              <a:off x="0" y="0"/>
              <a:ext cx="5274310" cy="1576116"/>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46" name="Callout: Up Arrow 32">
              <a:extLst>
                <a:ext uri="{FF2B5EF4-FFF2-40B4-BE49-F238E27FC236}">
                  <a16:creationId xmlns:a16="http://schemas.microsoft.com/office/drawing/2014/main" id="{090F3D0D-B2C8-4CDB-AFA9-D20B619424B6}"/>
                </a:ext>
              </a:extLst>
            </p:cNvPr>
            <p:cNvSpPr txBox="1"/>
            <p:nvPr/>
          </p:nvSpPr>
          <p:spPr>
            <a:xfrm>
              <a:off x="0" y="0"/>
              <a:ext cx="5274310" cy="553216"/>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Set up and preparation phase</a:t>
              </a:r>
            </a:p>
          </p:txBody>
        </p:sp>
      </p:grpSp>
      <p:grpSp>
        <p:nvGrpSpPr>
          <p:cNvPr id="47" name="Group 24">
            <a:extLst>
              <a:ext uri="{FF2B5EF4-FFF2-40B4-BE49-F238E27FC236}">
                <a16:creationId xmlns:a16="http://schemas.microsoft.com/office/drawing/2014/main" id="{8E31677A-D152-4646-A296-6628A8D5B0EF}"/>
              </a:ext>
            </a:extLst>
          </p:cNvPr>
          <p:cNvGrpSpPr/>
          <p:nvPr/>
        </p:nvGrpSpPr>
        <p:grpSpPr>
          <a:xfrm>
            <a:off x="821690" y="1648569"/>
            <a:ext cx="1318577" cy="464811"/>
            <a:chOff x="0" y="556452"/>
            <a:chExt cx="1318577" cy="464811"/>
          </a:xfrm>
        </p:grpSpPr>
        <p:sp>
          <p:nvSpPr>
            <p:cNvPr id="48" name="Rectangle 34">
              <a:extLst>
                <a:ext uri="{FF2B5EF4-FFF2-40B4-BE49-F238E27FC236}">
                  <a16:creationId xmlns:a16="http://schemas.microsoft.com/office/drawing/2014/main" id="{873A63E0-84BF-4119-8206-3D16F0831FDE}"/>
                </a:ext>
              </a:extLst>
            </p:cNvPr>
            <p:cNvSpPr/>
            <p:nvPr/>
          </p:nvSpPr>
          <p:spPr>
            <a:xfrm>
              <a:off x="0"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9" name="TextBox 48">
              <a:extLst>
                <a:ext uri="{FF2B5EF4-FFF2-40B4-BE49-F238E27FC236}">
                  <a16:creationId xmlns:a16="http://schemas.microsoft.com/office/drawing/2014/main" id="{D3C64A54-22C4-4026-93D4-0276D42D35E1}"/>
                </a:ext>
              </a:extLst>
            </p:cNvPr>
            <p:cNvSpPr txBox="1"/>
            <p:nvPr/>
          </p:nvSpPr>
          <p:spPr>
            <a:xfrm>
              <a:off x="0"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companies</a:t>
              </a:r>
            </a:p>
          </p:txBody>
        </p:sp>
      </p:grpSp>
      <p:grpSp>
        <p:nvGrpSpPr>
          <p:cNvPr id="50" name="Group 25">
            <a:extLst>
              <a:ext uri="{FF2B5EF4-FFF2-40B4-BE49-F238E27FC236}">
                <a16:creationId xmlns:a16="http://schemas.microsoft.com/office/drawing/2014/main" id="{52E5C431-C198-43F4-A94E-F135E9FED71C}"/>
              </a:ext>
            </a:extLst>
          </p:cNvPr>
          <p:cNvGrpSpPr/>
          <p:nvPr/>
        </p:nvGrpSpPr>
        <p:grpSpPr>
          <a:xfrm>
            <a:off x="2140267" y="1648569"/>
            <a:ext cx="1318577" cy="464811"/>
            <a:chOff x="1318577" y="556452"/>
            <a:chExt cx="1318577" cy="464811"/>
          </a:xfrm>
        </p:grpSpPr>
        <p:sp>
          <p:nvSpPr>
            <p:cNvPr id="51" name="Rectangle 32">
              <a:extLst>
                <a:ext uri="{FF2B5EF4-FFF2-40B4-BE49-F238E27FC236}">
                  <a16:creationId xmlns:a16="http://schemas.microsoft.com/office/drawing/2014/main" id="{2A983093-EAA9-4030-BDFA-1BC41A78B7F3}"/>
                </a:ext>
              </a:extLst>
            </p:cNvPr>
            <p:cNvSpPr/>
            <p:nvPr/>
          </p:nvSpPr>
          <p:spPr>
            <a:xfrm>
              <a:off x="1318577"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2" name="TextBox 51">
              <a:extLst>
                <a:ext uri="{FF2B5EF4-FFF2-40B4-BE49-F238E27FC236}">
                  <a16:creationId xmlns:a16="http://schemas.microsoft.com/office/drawing/2014/main" id="{707D02EF-371A-4FFE-8CB9-515257240658}"/>
                </a:ext>
              </a:extLst>
            </p:cNvPr>
            <p:cNvSpPr txBox="1"/>
            <p:nvPr/>
          </p:nvSpPr>
          <p:spPr>
            <a:xfrm>
              <a:off x="1318577"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students</a:t>
              </a:r>
            </a:p>
          </p:txBody>
        </p:sp>
      </p:grpSp>
      <p:grpSp>
        <p:nvGrpSpPr>
          <p:cNvPr id="53" name="Group 26">
            <a:extLst>
              <a:ext uri="{FF2B5EF4-FFF2-40B4-BE49-F238E27FC236}">
                <a16:creationId xmlns:a16="http://schemas.microsoft.com/office/drawing/2014/main" id="{80F7D5CB-0E0D-4FA1-8E0E-478316C172CE}"/>
              </a:ext>
            </a:extLst>
          </p:cNvPr>
          <p:cNvGrpSpPr/>
          <p:nvPr/>
        </p:nvGrpSpPr>
        <p:grpSpPr>
          <a:xfrm>
            <a:off x="3458845" y="1648569"/>
            <a:ext cx="1318577" cy="464811"/>
            <a:chOff x="2637155" y="556452"/>
            <a:chExt cx="1318577" cy="464811"/>
          </a:xfrm>
        </p:grpSpPr>
        <p:sp>
          <p:nvSpPr>
            <p:cNvPr id="54" name="Rectangle 30">
              <a:extLst>
                <a:ext uri="{FF2B5EF4-FFF2-40B4-BE49-F238E27FC236}">
                  <a16:creationId xmlns:a16="http://schemas.microsoft.com/office/drawing/2014/main" id="{C674582B-DC1B-4CD0-A13A-64E8C12FF5B1}"/>
                </a:ext>
              </a:extLst>
            </p:cNvPr>
            <p:cNvSpPr/>
            <p:nvPr/>
          </p:nvSpPr>
          <p:spPr>
            <a:xfrm>
              <a:off x="2637155"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5" name="TextBox 54">
              <a:extLst>
                <a:ext uri="{FF2B5EF4-FFF2-40B4-BE49-F238E27FC236}">
                  <a16:creationId xmlns:a16="http://schemas.microsoft.com/office/drawing/2014/main" id="{DD010A41-A371-41E0-968C-0E3143C974D2}"/>
                </a:ext>
              </a:extLst>
            </p:cNvPr>
            <p:cNvSpPr txBox="1"/>
            <p:nvPr/>
          </p:nvSpPr>
          <p:spPr>
            <a:xfrm>
              <a:off x="2637155"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Selection of companies and students</a:t>
              </a:r>
            </a:p>
          </p:txBody>
        </p:sp>
      </p:grpSp>
      <p:grpSp>
        <p:nvGrpSpPr>
          <p:cNvPr id="56" name="Group 27">
            <a:extLst>
              <a:ext uri="{FF2B5EF4-FFF2-40B4-BE49-F238E27FC236}">
                <a16:creationId xmlns:a16="http://schemas.microsoft.com/office/drawing/2014/main" id="{D7FC2218-A3AB-48B8-B042-EAE9B589B197}"/>
              </a:ext>
            </a:extLst>
          </p:cNvPr>
          <p:cNvGrpSpPr/>
          <p:nvPr/>
        </p:nvGrpSpPr>
        <p:grpSpPr>
          <a:xfrm>
            <a:off x="4777422" y="1648569"/>
            <a:ext cx="1318577" cy="464811"/>
            <a:chOff x="3955732" y="556452"/>
            <a:chExt cx="1318577" cy="464811"/>
          </a:xfrm>
        </p:grpSpPr>
        <p:sp>
          <p:nvSpPr>
            <p:cNvPr id="57" name="Rectangle 28">
              <a:extLst>
                <a:ext uri="{FF2B5EF4-FFF2-40B4-BE49-F238E27FC236}">
                  <a16:creationId xmlns:a16="http://schemas.microsoft.com/office/drawing/2014/main" id="{770D5582-F936-42CE-BF8D-010E5AD03E4D}"/>
                </a:ext>
              </a:extLst>
            </p:cNvPr>
            <p:cNvSpPr/>
            <p:nvPr/>
          </p:nvSpPr>
          <p:spPr>
            <a:xfrm>
              <a:off x="3955732"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8" name="TextBox 57">
              <a:extLst>
                <a:ext uri="{FF2B5EF4-FFF2-40B4-BE49-F238E27FC236}">
                  <a16:creationId xmlns:a16="http://schemas.microsoft.com/office/drawing/2014/main" id="{3C30764F-5D08-481C-ADC8-37FE094C2CC1}"/>
                </a:ext>
              </a:extLst>
            </p:cNvPr>
            <p:cNvSpPr txBox="1"/>
            <p:nvPr/>
          </p:nvSpPr>
          <p:spPr>
            <a:xfrm>
              <a:off x="3955732"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Memorandum of Understanding</a:t>
              </a:r>
            </a:p>
          </p:txBody>
        </p:sp>
      </p:grpSp>
      <p:sp>
        <p:nvSpPr>
          <p:cNvPr id="59" name="Επεξήγηση: Γραμμή με γωνία 58">
            <a:extLst>
              <a:ext uri="{FF2B5EF4-FFF2-40B4-BE49-F238E27FC236}">
                <a16:creationId xmlns:a16="http://schemas.microsoft.com/office/drawing/2014/main" id="{B56D5314-8B45-489C-A287-306FBBEFDBBE}"/>
              </a:ext>
            </a:extLst>
          </p:cNvPr>
          <p:cNvSpPr/>
          <p:nvPr/>
        </p:nvSpPr>
        <p:spPr>
          <a:xfrm>
            <a:off x="6795158" y="4107828"/>
            <a:ext cx="3288642" cy="1416536"/>
          </a:xfrm>
          <a:prstGeom prst="borderCallout2">
            <a:avLst>
              <a:gd name="adj1" fmla="val 18750"/>
              <a:gd name="adj2" fmla="val -8333"/>
              <a:gd name="adj3" fmla="val 18750"/>
              <a:gd name="adj4" fmla="val -16667"/>
              <a:gd name="adj5" fmla="val 50363"/>
              <a:gd name="adj6" fmla="val -152479"/>
            </a:avLst>
          </a:prstGeom>
          <a:solidFill>
            <a:srgbClr val="00B05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The student takes an active role  contacting the company, asking for internship and co-defining the challenge</a:t>
            </a:r>
            <a:endParaRPr kumimoji="0" lang="el-GR" sz="16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0098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Ορθογώνιο 62">
            <a:extLst>
              <a:ext uri="{FF2B5EF4-FFF2-40B4-BE49-F238E27FC236}">
                <a16:creationId xmlns:a16="http://schemas.microsoft.com/office/drawing/2014/main" id="{DAAF774D-8A16-44FD-A75E-0FA3D94E396F}"/>
              </a:ext>
            </a:extLst>
          </p:cNvPr>
          <p:cNvSpPr/>
          <p:nvPr/>
        </p:nvSpPr>
        <p:spPr>
          <a:xfrm>
            <a:off x="4435899" y="6371375"/>
            <a:ext cx="3436227" cy="400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a:extLst>
              <a:ext uri="{FF2B5EF4-FFF2-40B4-BE49-F238E27FC236}">
                <a16:creationId xmlns:a16="http://schemas.microsoft.com/office/drawing/2014/main" id="{6A60B18D-3B39-4861-AD9B-851BF9288A86}"/>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AA2EA824-BBC4-4A46-ACBD-36DF319952F8}"/>
              </a:ext>
            </a:extLst>
          </p:cNvPr>
          <p:cNvSpPr>
            <a:spLocks noGrp="1"/>
          </p:cNvSpPr>
          <p:nvPr>
            <p:ph idx="1"/>
          </p:nvPr>
        </p:nvSpPr>
        <p:spPr/>
        <p:txBody>
          <a:bodyPr/>
          <a:lstStyle/>
          <a:p>
            <a:endParaRPr lang="el-GR" dirty="0"/>
          </a:p>
        </p:txBody>
      </p:sp>
      <p:grpSp>
        <p:nvGrpSpPr>
          <p:cNvPr id="5" name="Group 9">
            <a:extLst>
              <a:ext uri="{FF2B5EF4-FFF2-40B4-BE49-F238E27FC236}">
                <a16:creationId xmlns:a16="http://schemas.microsoft.com/office/drawing/2014/main" id="{4CB9BE54-457C-45FB-BEB2-4C93A3C8CEB1}"/>
              </a:ext>
            </a:extLst>
          </p:cNvPr>
          <p:cNvGrpSpPr/>
          <p:nvPr/>
        </p:nvGrpSpPr>
        <p:grpSpPr>
          <a:xfrm>
            <a:off x="821690" y="5653478"/>
            <a:ext cx="5274310" cy="1010763"/>
            <a:chOff x="0" y="4561361"/>
            <a:chExt cx="5274310" cy="1010763"/>
          </a:xfrm>
        </p:grpSpPr>
        <p:sp>
          <p:nvSpPr>
            <p:cNvPr id="6" name="Rectangle 64">
              <a:extLst>
                <a:ext uri="{FF2B5EF4-FFF2-40B4-BE49-F238E27FC236}">
                  <a16:creationId xmlns:a16="http://schemas.microsoft.com/office/drawing/2014/main" id="{0C326182-F14F-42FE-9C76-F197E76B08C3}"/>
                </a:ext>
              </a:extLst>
            </p:cNvPr>
            <p:cNvSpPr/>
            <p:nvPr/>
          </p:nvSpPr>
          <p:spPr>
            <a:xfrm>
              <a:off x="0" y="4561361"/>
              <a:ext cx="5274310" cy="1010763"/>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7" name="TextBox 6">
              <a:extLst>
                <a:ext uri="{FF2B5EF4-FFF2-40B4-BE49-F238E27FC236}">
                  <a16:creationId xmlns:a16="http://schemas.microsoft.com/office/drawing/2014/main" id="{74B9A2C5-A8C5-42E7-9716-BD40930F3329}"/>
                </a:ext>
              </a:extLst>
            </p:cNvPr>
            <p:cNvSpPr txBox="1"/>
            <p:nvPr/>
          </p:nvSpPr>
          <p:spPr>
            <a:xfrm>
              <a:off x="0" y="4561361"/>
              <a:ext cx="5274310" cy="545812"/>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Follow up</a:t>
              </a:r>
            </a:p>
          </p:txBody>
        </p:sp>
      </p:grpSp>
      <p:grpSp>
        <p:nvGrpSpPr>
          <p:cNvPr id="8" name="Group 10">
            <a:extLst>
              <a:ext uri="{FF2B5EF4-FFF2-40B4-BE49-F238E27FC236}">
                <a16:creationId xmlns:a16="http://schemas.microsoft.com/office/drawing/2014/main" id="{23AE5397-DD34-4AD1-9F7D-A11238C031B8}"/>
              </a:ext>
            </a:extLst>
          </p:cNvPr>
          <p:cNvGrpSpPr/>
          <p:nvPr/>
        </p:nvGrpSpPr>
        <p:grpSpPr>
          <a:xfrm>
            <a:off x="824265" y="6179052"/>
            <a:ext cx="1756386" cy="464951"/>
            <a:chOff x="2575" y="5086935"/>
            <a:chExt cx="1756386" cy="464951"/>
          </a:xfrm>
        </p:grpSpPr>
        <p:sp>
          <p:nvSpPr>
            <p:cNvPr id="9" name="Rectangle 62">
              <a:extLst>
                <a:ext uri="{FF2B5EF4-FFF2-40B4-BE49-F238E27FC236}">
                  <a16:creationId xmlns:a16="http://schemas.microsoft.com/office/drawing/2014/main" id="{172F2E4B-5423-443E-8852-51191AAFB9ED}"/>
                </a:ext>
              </a:extLst>
            </p:cNvPr>
            <p:cNvSpPr/>
            <p:nvPr/>
          </p:nvSpPr>
          <p:spPr>
            <a:xfrm>
              <a:off x="2575"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 name="TextBox 9">
              <a:extLst>
                <a:ext uri="{FF2B5EF4-FFF2-40B4-BE49-F238E27FC236}">
                  <a16:creationId xmlns:a16="http://schemas.microsoft.com/office/drawing/2014/main" id="{DE010D86-AA8D-4B95-95B3-2D2AD7769820}"/>
                </a:ext>
              </a:extLst>
            </p:cNvPr>
            <p:cNvSpPr txBox="1"/>
            <p:nvPr/>
          </p:nvSpPr>
          <p:spPr>
            <a:xfrm>
              <a:off x="2575"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Self Assessment</a:t>
              </a:r>
            </a:p>
          </p:txBody>
        </p:sp>
      </p:grpSp>
      <p:grpSp>
        <p:nvGrpSpPr>
          <p:cNvPr id="11" name="Group 11">
            <a:extLst>
              <a:ext uri="{FF2B5EF4-FFF2-40B4-BE49-F238E27FC236}">
                <a16:creationId xmlns:a16="http://schemas.microsoft.com/office/drawing/2014/main" id="{BB7727EB-5EA4-42B7-BA53-7F5563BC149F}"/>
              </a:ext>
            </a:extLst>
          </p:cNvPr>
          <p:cNvGrpSpPr/>
          <p:nvPr/>
        </p:nvGrpSpPr>
        <p:grpSpPr>
          <a:xfrm>
            <a:off x="2580651" y="6179052"/>
            <a:ext cx="1756386" cy="464951"/>
            <a:chOff x="1758961" y="5086935"/>
            <a:chExt cx="1756386" cy="464951"/>
          </a:xfrm>
        </p:grpSpPr>
        <p:sp>
          <p:nvSpPr>
            <p:cNvPr id="12" name="Rectangle 60">
              <a:extLst>
                <a:ext uri="{FF2B5EF4-FFF2-40B4-BE49-F238E27FC236}">
                  <a16:creationId xmlns:a16="http://schemas.microsoft.com/office/drawing/2014/main" id="{B328715B-95E0-4218-A251-5C3FC26544B8}"/>
                </a:ext>
              </a:extLst>
            </p:cNvPr>
            <p:cNvSpPr/>
            <p:nvPr/>
          </p:nvSpPr>
          <p:spPr>
            <a:xfrm>
              <a:off x="1758961"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3" name="TextBox 12">
              <a:extLst>
                <a:ext uri="{FF2B5EF4-FFF2-40B4-BE49-F238E27FC236}">
                  <a16:creationId xmlns:a16="http://schemas.microsoft.com/office/drawing/2014/main" id="{23C30C17-5063-4995-A073-854818453E7C}"/>
                </a:ext>
              </a:extLst>
            </p:cNvPr>
            <p:cNvSpPr txBox="1"/>
            <p:nvPr/>
          </p:nvSpPr>
          <p:spPr>
            <a:xfrm>
              <a:off x="1758961"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Report by Mentor</a:t>
              </a:r>
            </a:p>
          </p:txBody>
        </p:sp>
      </p:grpSp>
      <p:grpSp>
        <p:nvGrpSpPr>
          <p:cNvPr id="14" name="Group 12">
            <a:extLst>
              <a:ext uri="{FF2B5EF4-FFF2-40B4-BE49-F238E27FC236}">
                <a16:creationId xmlns:a16="http://schemas.microsoft.com/office/drawing/2014/main" id="{C257F941-30DC-4AF8-9E7A-B43EE05A91FF}"/>
              </a:ext>
            </a:extLst>
          </p:cNvPr>
          <p:cNvGrpSpPr/>
          <p:nvPr/>
        </p:nvGrpSpPr>
        <p:grpSpPr>
          <a:xfrm>
            <a:off x="4337038" y="6179052"/>
            <a:ext cx="1756386" cy="464951"/>
            <a:chOff x="3515348" y="5086935"/>
            <a:chExt cx="1756386" cy="464951"/>
          </a:xfrm>
        </p:grpSpPr>
        <p:sp>
          <p:nvSpPr>
            <p:cNvPr id="15" name="Rectangle 58">
              <a:extLst>
                <a:ext uri="{FF2B5EF4-FFF2-40B4-BE49-F238E27FC236}">
                  <a16:creationId xmlns:a16="http://schemas.microsoft.com/office/drawing/2014/main" id="{86199595-07D1-4829-A123-7C66747D7F82}"/>
                </a:ext>
              </a:extLst>
            </p:cNvPr>
            <p:cNvSpPr/>
            <p:nvPr/>
          </p:nvSpPr>
          <p:spPr>
            <a:xfrm>
              <a:off x="3515348"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6" name="TextBox 15">
              <a:extLst>
                <a:ext uri="{FF2B5EF4-FFF2-40B4-BE49-F238E27FC236}">
                  <a16:creationId xmlns:a16="http://schemas.microsoft.com/office/drawing/2014/main" id="{0A7DB061-7C21-47B3-BB63-532CCFFF7569}"/>
                </a:ext>
              </a:extLst>
            </p:cNvPr>
            <p:cNvSpPr txBox="1"/>
            <p:nvPr/>
          </p:nvSpPr>
          <p:spPr>
            <a:xfrm>
              <a:off x="3515348"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Final assessment by HEI</a:t>
              </a:r>
            </a:p>
          </p:txBody>
        </p:sp>
      </p:grpSp>
      <p:grpSp>
        <p:nvGrpSpPr>
          <p:cNvPr id="17" name="Group 13">
            <a:extLst>
              <a:ext uri="{FF2B5EF4-FFF2-40B4-BE49-F238E27FC236}">
                <a16:creationId xmlns:a16="http://schemas.microsoft.com/office/drawing/2014/main" id="{4EAD0EAB-5B76-4D95-9533-7FB99873B48A}"/>
              </a:ext>
            </a:extLst>
          </p:cNvPr>
          <p:cNvGrpSpPr/>
          <p:nvPr/>
        </p:nvGrpSpPr>
        <p:grpSpPr>
          <a:xfrm>
            <a:off x="821690" y="4114061"/>
            <a:ext cx="5274310" cy="1554554"/>
            <a:chOff x="0" y="3021944"/>
            <a:chExt cx="5274310" cy="1554554"/>
          </a:xfrm>
        </p:grpSpPr>
        <p:sp>
          <p:nvSpPr>
            <p:cNvPr id="18" name="Callout: Up Arrow 56">
              <a:extLst>
                <a:ext uri="{FF2B5EF4-FFF2-40B4-BE49-F238E27FC236}">
                  <a16:creationId xmlns:a16="http://schemas.microsoft.com/office/drawing/2014/main" id="{70A60178-0FB5-419F-8BB6-860DAC257DB8}"/>
                </a:ext>
              </a:extLst>
            </p:cNvPr>
            <p:cNvSpPr/>
            <p:nvPr/>
          </p:nvSpPr>
          <p:spPr>
            <a:xfrm rot="10800000">
              <a:off x="0" y="3021944"/>
              <a:ext cx="5274310" cy="1554554"/>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19" name="Callout: Up Arrow 12">
              <a:extLst>
                <a:ext uri="{FF2B5EF4-FFF2-40B4-BE49-F238E27FC236}">
                  <a16:creationId xmlns:a16="http://schemas.microsoft.com/office/drawing/2014/main" id="{684505C6-DEFC-4778-9D73-0B384F2D3FAE}"/>
                </a:ext>
              </a:extLst>
            </p:cNvPr>
            <p:cNvSpPr txBox="1"/>
            <p:nvPr/>
          </p:nvSpPr>
          <p:spPr>
            <a:xfrm>
              <a:off x="0" y="3021944"/>
              <a:ext cx="5274310" cy="545648"/>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Implementation of the Internship</a:t>
              </a:r>
            </a:p>
          </p:txBody>
        </p:sp>
      </p:grpSp>
      <p:grpSp>
        <p:nvGrpSpPr>
          <p:cNvPr id="20" name="Group 14">
            <a:extLst>
              <a:ext uri="{FF2B5EF4-FFF2-40B4-BE49-F238E27FC236}">
                <a16:creationId xmlns:a16="http://schemas.microsoft.com/office/drawing/2014/main" id="{307E0D8D-160A-45BA-9B84-4524C2B62FE9}"/>
              </a:ext>
            </a:extLst>
          </p:cNvPr>
          <p:cNvGrpSpPr/>
          <p:nvPr/>
        </p:nvGrpSpPr>
        <p:grpSpPr>
          <a:xfrm>
            <a:off x="822333" y="4659710"/>
            <a:ext cx="1054604" cy="464811"/>
            <a:chOff x="643" y="3567593"/>
            <a:chExt cx="1054604" cy="464811"/>
          </a:xfrm>
        </p:grpSpPr>
        <p:sp>
          <p:nvSpPr>
            <p:cNvPr id="21" name="Rectangle 54">
              <a:extLst>
                <a:ext uri="{FF2B5EF4-FFF2-40B4-BE49-F238E27FC236}">
                  <a16:creationId xmlns:a16="http://schemas.microsoft.com/office/drawing/2014/main" id="{B7FB6E85-3672-4AFA-A830-8525DBD8A326}"/>
                </a:ext>
              </a:extLst>
            </p:cNvPr>
            <p:cNvSpPr/>
            <p:nvPr/>
          </p:nvSpPr>
          <p:spPr>
            <a:xfrm>
              <a:off x="643"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2" name="TextBox 21">
              <a:extLst>
                <a:ext uri="{FF2B5EF4-FFF2-40B4-BE49-F238E27FC236}">
                  <a16:creationId xmlns:a16="http://schemas.microsoft.com/office/drawing/2014/main" id="{7BA2ACB2-8281-4B25-995F-703325C49111}"/>
                </a:ext>
              </a:extLst>
            </p:cNvPr>
            <p:cNvSpPr txBox="1"/>
            <p:nvPr/>
          </p:nvSpPr>
          <p:spPr>
            <a:xfrm>
              <a:off x="643"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Engagement Phase</a:t>
              </a:r>
            </a:p>
          </p:txBody>
        </p:sp>
      </p:grpSp>
      <p:grpSp>
        <p:nvGrpSpPr>
          <p:cNvPr id="23" name="Group 15">
            <a:extLst>
              <a:ext uri="{FF2B5EF4-FFF2-40B4-BE49-F238E27FC236}">
                <a16:creationId xmlns:a16="http://schemas.microsoft.com/office/drawing/2014/main" id="{BA828D71-605B-428C-B98C-2B26F79FC93E}"/>
              </a:ext>
            </a:extLst>
          </p:cNvPr>
          <p:cNvGrpSpPr/>
          <p:nvPr/>
        </p:nvGrpSpPr>
        <p:grpSpPr>
          <a:xfrm>
            <a:off x="1876938" y="4659710"/>
            <a:ext cx="1054604" cy="464811"/>
            <a:chOff x="1055248" y="3567593"/>
            <a:chExt cx="1054604" cy="464811"/>
          </a:xfrm>
        </p:grpSpPr>
        <p:sp>
          <p:nvSpPr>
            <p:cNvPr id="24" name="Rectangle 52">
              <a:extLst>
                <a:ext uri="{FF2B5EF4-FFF2-40B4-BE49-F238E27FC236}">
                  <a16:creationId xmlns:a16="http://schemas.microsoft.com/office/drawing/2014/main" id="{26591A71-B83F-4F1C-A0F7-773301400294}"/>
                </a:ext>
              </a:extLst>
            </p:cNvPr>
            <p:cNvSpPr/>
            <p:nvPr/>
          </p:nvSpPr>
          <p:spPr>
            <a:xfrm>
              <a:off x="1055248"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5" name="TextBox 24">
              <a:extLst>
                <a:ext uri="{FF2B5EF4-FFF2-40B4-BE49-F238E27FC236}">
                  <a16:creationId xmlns:a16="http://schemas.microsoft.com/office/drawing/2014/main" id="{AA13F341-119D-48E4-BA18-4C86CEAE2708}"/>
                </a:ext>
              </a:extLst>
            </p:cNvPr>
            <p:cNvSpPr txBox="1"/>
            <p:nvPr/>
          </p:nvSpPr>
          <p:spPr>
            <a:xfrm>
              <a:off x="1055248"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Investigation Phase</a:t>
              </a:r>
            </a:p>
          </p:txBody>
        </p:sp>
      </p:grpSp>
      <p:grpSp>
        <p:nvGrpSpPr>
          <p:cNvPr id="26" name="Group 16">
            <a:extLst>
              <a:ext uri="{FF2B5EF4-FFF2-40B4-BE49-F238E27FC236}">
                <a16:creationId xmlns:a16="http://schemas.microsoft.com/office/drawing/2014/main" id="{5EA1ABF8-CDDB-41B9-B8A5-868A87FFFD2C}"/>
              </a:ext>
            </a:extLst>
          </p:cNvPr>
          <p:cNvGrpSpPr/>
          <p:nvPr/>
        </p:nvGrpSpPr>
        <p:grpSpPr>
          <a:xfrm>
            <a:off x="2931542" y="4659710"/>
            <a:ext cx="1054604" cy="464811"/>
            <a:chOff x="2109852" y="3567593"/>
            <a:chExt cx="1054604" cy="464811"/>
          </a:xfrm>
        </p:grpSpPr>
        <p:sp>
          <p:nvSpPr>
            <p:cNvPr id="27" name="Rectangle 50">
              <a:extLst>
                <a:ext uri="{FF2B5EF4-FFF2-40B4-BE49-F238E27FC236}">
                  <a16:creationId xmlns:a16="http://schemas.microsoft.com/office/drawing/2014/main" id="{DC1DF66B-EE56-47B4-BB53-63CB42DF7CAD}"/>
                </a:ext>
              </a:extLst>
            </p:cNvPr>
            <p:cNvSpPr/>
            <p:nvPr/>
          </p:nvSpPr>
          <p:spPr>
            <a:xfrm>
              <a:off x="2109852"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8" name="TextBox 27">
              <a:extLst>
                <a:ext uri="{FF2B5EF4-FFF2-40B4-BE49-F238E27FC236}">
                  <a16:creationId xmlns:a16="http://schemas.microsoft.com/office/drawing/2014/main" id="{96F9A5DA-FEFD-42A8-BA29-1F0ED2AC1703}"/>
                </a:ext>
              </a:extLst>
            </p:cNvPr>
            <p:cNvSpPr txBox="1"/>
            <p:nvPr/>
          </p:nvSpPr>
          <p:spPr>
            <a:xfrm>
              <a:off x="2109852"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Into Action</a:t>
              </a:r>
            </a:p>
          </p:txBody>
        </p:sp>
      </p:grpSp>
      <p:grpSp>
        <p:nvGrpSpPr>
          <p:cNvPr id="29" name="Group 17">
            <a:extLst>
              <a:ext uri="{FF2B5EF4-FFF2-40B4-BE49-F238E27FC236}">
                <a16:creationId xmlns:a16="http://schemas.microsoft.com/office/drawing/2014/main" id="{BA2152C8-593C-4605-B49D-754723C80B76}"/>
              </a:ext>
            </a:extLst>
          </p:cNvPr>
          <p:cNvGrpSpPr/>
          <p:nvPr/>
        </p:nvGrpSpPr>
        <p:grpSpPr>
          <a:xfrm>
            <a:off x="3986147" y="4659710"/>
            <a:ext cx="1054604" cy="464811"/>
            <a:chOff x="3164457" y="3567593"/>
            <a:chExt cx="1054604" cy="464811"/>
          </a:xfrm>
        </p:grpSpPr>
        <p:sp>
          <p:nvSpPr>
            <p:cNvPr id="30" name="Rectangle 48">
              <a:extLst>
                <a:ext uri="{FF2B5EF4-FFF2-40B4-BE49-F238E27FC236}">
                  <a16:creationId xmlns:a16="http://schemas.microsoft.com/office/drawing/2014/main" id="{A1BB22BD-2BAD-4B17-B3D1-1D56F56D7DC9}"/>
                </a:ext>
              </a:extLst>
            </p:cNvPr>
            <p:cNvSpPr/>
            <p:nvPr/>
          </p:nvSpPr>
          <p:spPr>
            <a:xfrm>
              <a:off x="3164457"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1" name="TextBox 30">
              <a:extLst>
                <a:ext uri="{FF2B5EF4-FFF2-40B4-BE49-F238E27FC236}">
                  <a16:creationId xmlns:a16="http://schemas.microsoft.com/office/drawing/2014/main" id="{AB9CEE16-DEA4-4736-A5C3-5D2FF1E767CF}"/>
                </a:ext>
              </a:extLst>
            </p:cNvPr>
            <p:cNvSpPr txBox="1"/>
            <p:nvPr/>
          </p:nvSpPr>
          <p:spPr>
            <a:xfrm>
              <a:off x="3164457"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Serious Game</a:t>
              </a:r>
            </a:p>
          </p:txBody>
        </p:sp>
      </p:grpSp>
      <p:grpSp>
        <p:nvGrpSpPr>
          <p:cNvPr id="32" name="Group 19">
            <a:extLst>
              <a:ext uri="{FF2B5EF4-FFF2-40B4-BE49-F238E27FC236}">
                <a16:creationId xmlns:a16="http://schemas.microsoft.com/office/drawing/2014/main" id="{3AA07E43-4AA6-4F66-9ED8-E6EA10EA0291}"/>
              </a:ext>
            </a:extLst>
          </p:cNvPr>
          <p:cNvGrpSpPr/>
          <p:nvPr/>
        </p:nvGrpSpPr>
        <p:grpSpPr>
          <a:xfrm>
            <a:off x="821690" y="2653095"/>
            <a:ext cx="5274310" cy="1476127"/>
            <a:chOff x="0" y="1560978"/>
            <a:chExt cx="5274310" cy="1476127"/>
          </a:xfrm>
        </p:grpSpPr>
        <p:sp>
          <p:nvSpPr>
            <p:cNvPr id="33" name="Callout: Up Arrow 44">
              <a:extLst>
                <a:ext uri="{FF2B5EF4-FFF2-40B4-BE49-F238E27FC236}">
                  <a16:creationId xmlns:a16="http://schemas.microsoft.com/office/drawing/2014/main" id="{799C9913-BC95-4AB7-8B4A-AC671272F361}"/>
                </a:ext>
              </a:extLst>
            </p:cNvPr>
            <p:cNvSpPr/>
            <p:nvPr/>
          </p:nvSpPr>
          <p:spPr>
            <a:xfrm rot="10800000">
              <a:off x="0" y="1560978"/>
              <a:ext cx="5274310" cy="1476127"/>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34" name="Callout: Up Arrow 24">
              <a:extLst>
                <a:ext uri="{FF2B5EF4-FFF2-40B4-BE49-F238E27FC236}">
                  <a16:creationId xmlns:a16="http://schemas.microsoft.com/office/drawing/2014/main" id="{43ED5D42-6D1F-41A1-8E50-C52310360DDA}"/>
                </a:ext>
              </a:extLst>
            </p:cNvPr>
            <p:cNvSpPr txBox="1"/>
            <p:nvPr/>
          </p:nvSpPr>
          <p:spPr>
            <a:xfrm>
              <a:off x="0" y="1560978"/>
              <a:ext cx="5274310" cy="518120"/>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Preparation of individual internship </a:t>
              </a:r>
            </a:p>
          </p:txBody>
        </p:sp>
      </p:grpSp>
      <p:grpSp>
        <p:nvGrpSpPr>
          <p:cNvPr id="35" name="Group 20">
            <a:extLst>
              <a:ext uri="{FF2B5EF4-FFF2-40B4-BE49-F238E27FC236}">
                <a16:creationId xmlns:a16="http://schemas.microsoft.com/office/drawing/2014/main" id="{50F3DF75-0876-4FC1-8D60-21D3876A0457}"/>
              </a:ext>
            </a:extLst>
          </p:cNvPr>
          <p:cNvGrpSpPr/>
          <p:nvPr/>
        </p:nvGrpSpPr>
        <p:grpSpPr>
          <a:xfrm>
            <a:off x="824265" y="3159530"/>
            <a:ext cx="1756386" cy="464811"/>
            <a:chOff x="2575" y="2067413"/>
            <a:chExt cx="1756386" cy="464811"/>
          </a:xfrm>
        </p:grpSpPr>
        <p:sp>
          <p:nvSpPr>
            <p:cNvPr id="36" name="Rectangle 42">
              <a:extLst>
                <a:ext uri="{FF2B5EF4-FFF2-40B4-BE49-F238E27FC236}">
                  <a16:creationId xmlns:a16="http://schemas.microsoft.com/office/drawing/2014/main" id="{644A07C2-B6B6-4741-9590-10FE8181A5F7}"/>
                </a:ext>
              </a:extLst>
            </p:cNvPr>
            <p:cNvSpPr/>
            <p:nvPr/>
          </p:nvSpPr>
          <p:spPr>
            <a:xfrm>
              <a:off x="2575"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7" name="TextBox 36">
              <a:extLst>
                <a:ext uri="{FF2B5EF4-FFF2-40B4-BE49-F238E27FC236}">
                  <a16:creationId xmlns:a16="http://schemas.microsoft.com/office/drawing/2014/main" id="{9B254C22-AAA5-4EEB-B0ED-2E5775A6EB47}"/>
                </a:ext>
              </a:extLst>
            </p:cNvPr>
            <p:cNvSpPr txBox="1"/>
            <p:nvPr/>
          </p:nvSpPr>
          <p:spPr>
            <a:xfrm>
              <a:off x="2575"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Matching between companies and students</a:t>
              </a:r>
            </a:p>
          </p:txBody>
        </p:sp>
      </p:grpSp>
      <p:grpSp>
        <p:nvGrpSpPr>
          <p:cNvPr id="38" name="Group 21">
            <a:extLst>
              <a:ext uri="{FF2B5EF4-FFF2-40B4-BE49-F238E27FC236}">
                <a16:creationId xmlns:a16="http://schemas.microsoft.com/office/drawing/2014/main" id="{59F25A3D-CD26-4898-A0BE-7C68E1B0C581}"/>
              </a:ext>
            </a:extLst>
          </p:cNvPr>
          <p:cNvGrpSpPr/>
          <p:nvPr/>
        </p:nvGrpSpPr>
        <p:grpSpPr>
          <a:xfrm>
            <a:off x="2580651" y="3155282"/>
            <a:ext cx="1756386" cy="473308"/>
            <a:chOff x="1758961" y="2063165"/>
            <a:chExt cx="1756386" cy="473308"/>
          </a:xfrm>
        </p:grpSpPr>
        <p:sp>
          <p:nvSpPr>
            <p:cNvPr id="39" name="Rectangle 40">
              <a:extLst>
                <a:ext uri="{FF2B5EF4-FFF2-40B4-BE49-F238E27FC236}">
                  <a16:creationId xmlns:a16="http://schemas.microsoft.com/office/drawing/2014/main" id="{3C1007E4-D38C-409A-B052-0EC76EE9CC8B}"/>
                </a:ext>
              </a:extLst>
            </p:cNvPr>
            <p:cNvSpPr/>
            <p:nvPr/>
          </p:nvSpPr>
          <p:spPr>
            <a:xfrm>
              <a:off x="1758961" y="2063165"/>
              <a:ext cx="1756386" cy="473308"/>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0" name="TextBox 39">
              <a:extLst>
                <a:ext uri="{FF2B5EF4-FFF2-40B4-BE49-F238E27FC236}">
                  <a16:creationId xmlns:a16="http://schemas.microsoft.com/office/drawing/2014/main" id="{1BC6B8BA-4300-4515-B901-0CFD976BEC2A}"/>
                </a:ext>
              </a:extLst>
            </p:cNvPr>
            <p:cNvSpPr txBox="1"/>
            <p:nvPr/>
          </p:nvSpPr>
          <p:spPr>
            <a:xfrm>
              <a:off x="1758961" y="2063165"/>
              <a:ext cx="1756386" cy="473308"/>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Student and company prepare the internship plan</a:t>
              </a:r>
            </a:p>
          </p:txBody>
        </p:sp>
      </p:grpSp>
      <p:grpSp>
        <p:nvGrpSpPr>
          <p:cNvPr id="41" name="Group 22">
            <a:extLst>
              <a:ext uri="{FF2B5EF4-FFF2-40B4-BE49-F238E27FC236}">
                <a16:creationId xmlns:a16="http://schemas.microsoft.com/office/drawing/2014/main" id="{C0DC866B-1748-4C40-BD69-EF2847C8370B}"/>
              </a:ext>
            </a:extLst>
          </p:cNvPr>
          <p:cNvGrpSpPr/>
          <p:nvPr/>
        </p:nvGrpSpPr>
        <p:grpSpPr>
          <a:xfrm>
            <a:off x="4337038" y="3159530"/>
            <a:ext cx="1756386" cy="464811"/>
            <a:chOff x="3515348" y="2067413"/>
            <a:chExt cx="1756386" cy="464811"/>
          </a:xfrm>
        </p:grpSpPr>
        <p:sp>
          <p:nvSpPr>
            <p:cNvPr id="42" name="Rectangle 38">
              <a:extLst>
                <a:ext uri="{FF2B5EF4-FFF2-40B4-BE49-F238E27FC236}">
                  <a16:creationId xmlns:a16="http://schemas.microsoft.com/office/drawing/2014/main" id="{5D3B7F26-1BC8-4029-8B51-86754F8F123B}"/>
                </a:ext>
              </a:extLst>
            </p:cNvPr>
            <p:cNvSpPr/>
            <p:nvPr/>
          </p:nvSpPr>
          <p:spPr>
            <a:xfrm>
              <a:off x="3515348"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3" name="TextBox 42">
              <a:extLst>
                <a:ext uri="{FF2B5EF4-FFF2-40B4-BE49-F238E27FC236}">
                  <a16:creationId xmlns:a16="http://schemas.microsoft.com/office/drawing/2014/main" id="{513DE1EC-F2A8-49DB-AACC-20042DE7763C}"/>
                </a:ext>
              </a:extLst>
            </p:cNvPr>
            <p:cNvSpPr txBox="1"/>
            <p:nvPr/>
          </p:nvSpPr>
          <p:spPr>
            <a:xfrm>
              <a:off x="3515348"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learning agreement</a:t>
              </a:r>
              <a:endPar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44" name="Group 23">
            <a:extLst>
              <a:ext uri="{FF2B5EF4-FFF2-40B4-BE49-F238E27FC236}">
                <a16:creationId xmlns:a16="http://schemas.microsoft.com/office/drawing/2014/main" id="{B6B7C2AD-0A59-417C-89A1-6F6753892A0A}"/>
              </a:ext>
            </a:extLst>
          </p:cNvPr>
          <p:cNvGrpSpPr/>
          <p:nvPr/>
        </p:nvGrpSpPr>
        <p:grpSpPr>
          <a:xfrm>
            <a:off x="821690" y="1092117"/>
            <a:ext cx="5274310" cy="1576116"/>
            <a:chOff x="0" y="0"/>
            <a:chExt cx="5274310" cy="1576116"/>
          </a:xfrm>
        </p:grpSpPr>
        <p:sp>
          <p:nvSpPr>
            <p:cNvPr id="45" name="Callout: Up Arrow 36">
              <a:extLst>
                <a:ext uri="{FF2B5EF4-FFF2-40B4-BE49-F238E27FC236}">
                  <a16:creationId xmlns:a16="http://schemas.microsoft.com/office/drawing/2014/main" id="{438E0D65-EB2A-468A-BE2C-CBB8D956778B}"/>
                </a:ext>
              </a:extLst>
            </p:cNvPr>
            <p:cNvSpPr/>
            <p:nvPr/>
          </p:nvSpPr>
          <p:spPr>
            <a:xfrm rot="10800000">
              <a:off x="0" y="0"/>
              <a:ext cx="5274310" cy="1576116"/>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46" name="Callout: Up Arrow 32">
              <a:extLst>
                <a:ext uri="{FF2B5EF4-FFF2-40B4-BE49-F238E27FC236}">
                  <a16:creationId xmlns:a16="http://schemas.microsoft.com/office/drawing/2014/main" id="{6D2C71DF-CB23-46C4-B92F-21204EF4C6E9}"/>
                </a:ext>
              </a:extLst>
            </p:cNvPr>
            <p:cNvSpPr txBox="1"/>
            <p:nvPr/>
          </p:nvSpPr>
          <p:spPr>
            <a:xfrm>
              <a:off x="0" y="0"/>
              <a:ext cx="5274310" cy="553216"/>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Set up and preparation phase</a:t>
              </a:r>
            </a:p>
          </p:txBody>
        </p:sp>
      </p:grpSp>
      <p:grpSp>
        <p:nvGrpSpPr>
          <p:cNvPr id="47" name="Group 24">
            <a:extLst>
              <a:ext uri="{FF2B5EF4-FFF2-40B4-BE49-F238E27FC236}">
                <a16:creationId xmlns:a16="http://schemas.microsoft.com/office/drawing/2014/main" id="{9C9D896F-9FC5-405D-A597-DB7635B8C398}"/>
              </a:ext>
            </a:extLst>
          </p:cNvPr>
          <p:cNvGrpSpPr/>
          <p:nvPr/>
        </p:nvGrpSpPr>
        <p:grpSpPr>
          <a:xfrm>
            <a:off x="821690" y="1648569"/>
            <a:ext cx="1318577" cy="464811"/>
            <a:chOff x="0" y="556452"/>
            <a:chExt cx="1318577" cy="464811"/>
          </a:xfrm>
        </p:grpSpPr>
        <p:sp>
          <p:nvSpPr>
            <p:cNvPr id="48" name="Rectangle 34">
              <a:extLst>
                <a:ext uri="{FF2B5EF4-FFF2-40B4-BE49-F238E27FC236}">
                  <a16:creationId xmlns:a16="http://schemas.microsoft.com/office/drawing/2014/main" id="{E473E21B-812F-4F56-A232-ED7088617EC7}"/>
                </a:ext>
              </a:extLst>
            </p:cNvPr>
            <p:cNvSpPr/>
            <p:nvPr/>
          </p:nvSpPr>
          <p:spPr>
            <a:xfrm>
              <a:off x="0"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9" name="TextBox 48">
              <a:extLst>
                <a:ext uri="{FF2B5EF4-FFF2-40B4-BE49-F238E27FC236}">
                  <a16:creationId xmlns:a16="http://schemas.microsoft.com/office/drawing/2014/main" id="{BE3AF04F-AB0A-4B48-9361-860BA9E658BD}"/>
                </a:ext>
              </a:extLst>
            </p:cNvPr>
            <p:cNvSpPr txBox="1"/>
            <p:nvPr/>
          </p:nvSpPr>
          <p:spPr>
            <a:xfrm>
              <a:off x="0"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companies</a:t>
              </a:r>
            </a:p>
          </p:txBody>
        </p:sp>
      </p:grpSp>
      <p:grpSp>
        <p:nvGrpSpPr>
          <p:cNvPr id="50" name="Group 25">
            <a:extLst>
              <a:ext uri="{FF2B5EF4-FFF2-40B4-BE49-F238E27FC236}">
                <a16:creationId xmlns:a16="http://schemas.microsoft.com/office/drawing/2014/main" id="{8098F0F7-64B4-49F7-BF77-2DABA012FC5A}"/>
              </a:ext>
            </a:extLst>
          </p:cNvPr>
          <p:cNvGrpSpPr/>
          <p:nvPr/>
        </p:nvGrpSpPr>
        <p:grpSpPr>
          <a:xfrm>
            <a:off x="2140267" y="1648569"/>
            <a:ext cx="1318577" cy="464811"/>
            <a:chOff x="1318577" y="556452"/>
            <a:chExt cx="1318577" cy="464811"/>
          </a:xfrm>
        </p:grpSpPr>
        <p:sp>
          <p:nvSpPr>
            <p:cNvPr id="51" name="Rectangle 32">
              <a:extLst>
                <a:ext uri="{FF2B5EF4-FFF2-40B4-BE49-F238E27FC236}">
                  <a16:creationId xmlns:a16="http://schemas.microsoft.com/office/drawing/2014/main" id="{68C2C53C-A283-4A71-AD82-0A76AA30B406}"/>
                </a:ext>
              </a:extLst>
            </p:cNvPr>
            <p:cNvSpPr/>
            <p:nvPr/>
          </p:nvSpPr>
          <p:spPr>
            <a:xfrm>
              <a:off x="1318577"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2" name="TextBox 51">
              <a:extLst>
                <a:ext uri="{FF2B5EF4-FFF2-40B4-BE49-F238E27FC236}">
                  <a16:creationId xmlns:a16="http://schemas.microsoft.com/office/drawing/2014/main" id="{5C62B974-41B6-4FAD-9CF5-E31EB1B61105}"/>
                </a:ext>
              </a:extLst>
            </p:cNvPr>
            <p:cNvSpPr txBox="1"/>
            <p:nvPr/>
          </p:nvSpPr>
          <p:spPr>
            <a:xfrm>
              <a:off x="1318577"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students</a:t>
              </a:r>
            </a:p>
          </p:txBody>
        </p:sp>
      </p:grpSp>
      <p:grpSp>
        <p:nvGrpSpPr>
          <p:cNvPr id="53" name="Group 26">
            <a:extLst>
              <a:ext uri="{FF2B5EF4-FFF2-40B4-BE49-F238E27FC236}">
                <a16:creationId xmlns:a16="http://schemas.microsoft.com/office/drawing/2014/main" id="{890B05C2-5576-4995-8627-E2CA62DD05F5}"/>
              </a:ext>
            </a:extLst>
          </p:cNvPr>
          <p:cNvGrpSpPr/>
          <p:nvPr/>
        </p:nvGrpSpPr>
        <p:grpSpPr>
          <a:xfrm>
            <a:off x="3458845" y="1648569"/>
            <a:ext cx="1318577" cy="464811"/>
            <a:chOff x="2637155" y="556452"/>
            <a:chExt cx="1318577" cy="464811"/>
          </a:xfrm>
        </p:grpSpPr>
        <p:sp>
          <p:nvSpPr>
            <p:cNvPr id="54" name="Rectangle 30">
              <a:extLst>
                <a:ext uri="{FF2B5EF4-FFF2-40B4-BE49-F238E27FC236}">
                  <a16:creationId xmlns:a16="http://schemas.microsoft.com/office/drawing/2014/main" id="{2715D4D9-929F-46B2-8128-5E84B53E020E}"/>
                </a:ext>
              </a:extLst>
            </p:cNvPr>
            <p:cNvSpPr/>
            <p:nvPr/>
          </p:nvSpPr>
          <p:spPr>
            <a:xfrm>
              <a:off x="2637155"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5" name="TextBox 54">
              <a:extLst>
                <a:ext uri="{FF2B5EF4-FFF2-40B4-BE49-F238E27FC236}">
                  <a16:creationId xmlns:a16="http://schemas.microsoft.com/office/drawing/2014/main" id="{DDFF5B86-0E04-418E-9C20-A93F8752A105}"/>
                </a:ext>
              </a:extLst>
            </p:cNvPr>
            <p:cNvSpPr txBox="1"/>
            <p:nvPr/>
          </p:nvSpPr>
          <p:spPr>
            <a:xfrm>
              <a:off x="2637155"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Selection of companies and students</a:t>
              </a:r>
            </a:p>
          </p:txBody>
        </p:sp>
      </p:grpSp>
      <p:grpSp>
        <p:nvGrpSpPr>
          <p:cNvPr id="56" name="Group 27">
            <a:extLst>
              <a:ext uri="{FF2B5EF4-FFF2-40B4-BE49-F238E27FC236}">
                <a16:creationId xmlns:a16="http://schemas.microsoft.com/office/drawing/2014/main" id="{F22C7F3F-D3DD-4EAD-A5E3-3AD4FFF9D0A6}"/>
              </a:ext>
            </a:extLst>
          </p:cNvPr>
          <p:cNvGrpSpPr/>
          <p:nvPr/>
        </p:nvGrpSpPr>
        <p:grpSpPr>
          <a:xfrm>
            <a:off x="4777422" y="1648569"/>
            <a:ext cx="1318577" cy="464811"/>
            <a:chOff x="3955732" y="556452"/>
            <a:chExt cx="1318577" cy="464811"/>
          </a:xfrm>
        </p:grpSpPr>
        <p:sp>
          <p:nvSpPr>
            <p:cNvPr id="57" name="Rectangle 28">
              <a:extLst>
                <a:ext uri="{FF2B5EF4-FFF2-40B4-BE49-F238E27FC236}">
                  <a16:creationId xmlns:a16="http://schemas.microsoft.com/office/drawing/2014/main" id="{8CA76509-AF79-449C-ACCC-FFFC43514FA7}"/>
                </a:ext>
              </a:extLst>
            </p:cNvPr>
            <p:cNvSpPr/>
            <p:nvPr/>
          </p:nvSpPr>
          <p:spPr>
            <a:xfrm>
              <a:off x="3955732"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8" name="TextBox 57">
              <a:extLst>
                <a:ext uri="{FF2B5EF4-FFF2-40B4-BE49-F238E27FC236}">
                  <a16:creationId xmlns:a16="http://schemas.microsoft.com/office/drawing/2014/main" id="{4853CA0E-847F-444A-99D6-4316006FC790}"/>
                </a:ext>
              </a:extLst>
            </p:cNvPr>
            <p:cNvSpPr txBox="1"/>
            <p:nvPr/>
          </p:nvSpPr>
          <p:spPr>
            <a:xfrm>
              <a:off x="3955732"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Memorandum of Understanding</a:t>
              </a:r>
            </a:p>
          </p:txBody>
        </p:sp>
      </p:grpSp>
      <p:sp>
        <p:nvSpPr>
          <p:cNvPr id="59" name="Επεξήγηση: Γραμμή με γωνία 58">
            <a:extLst>
              <a:ext uri="{FF2B5EF4-FFF2-40B4-BE49-F238E27FC236}">
                <a16:creationId xmlns:a16="http://schemas.microsoft.com/office/drawing/2014/main" id="{59EAE12D-4C19-42B5-89AF-1510FFAC5DEC}"/>
              </a:ext>
            </a:extLst>
          </p:cNvPr>
          <p:cNvSpPr/>
          <p:nvPr/>
        </p:nvSpPr>
        <p:spPr>
          <a:xfrm>
            <a:off x="6795158" y="4107828"/>
            <a:ext cx="3288642" cy="1416536"/>
          </a:xfrm>
          <a:prstGeom prst="borderCallout2">
            <a:avLst>
              <a:gd name="adj1" fmla="val 18750"/>
              <a:gd name="adj2" fmla="val -8333"/>
              <a:gd name="adj3" fmla="val 18750"/>
              <a:gd name="adj4" fmla="val -16667"/>
              <a:gd name="adj5" fmla="val 43191"/>
              <a:gd name="adj6" fmla="val -121971"/>
            </a:avLst>
          </a:prstGeom>
          <a:solidFill>
            <a:srgbClr val="00B05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The student starts working on the defined challenge: (s)he finds required resources, defines action plan</a:t>
            </a:r>
            <a:endParaRPr kumimoji="0" lang="el-GR" sz="16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Title 1">
            <a:extLst>
              <a:ext uri="{FF2B5EF4-FFF2-40B4-BE49-F238E27FC236}">
                <a16:creationId xmlns:a16="http://schemas.microsoft.com/office/drawing/2014/main" id="{59FF7369-88A6-4B0B-9D60-2F98BF5E3DCB}"/>
              </a:ext>
            </a:extLst>
          </p:cNvPr>
          <p:cNvSpPr txBox="1">
            <a:spLocks/>
          </p:cNvSpPr>
          <p:nvPr/>
        </p:nvSpPr>
        <p:spPr>
          <a:xfrm>
            <a:off x="6744072" y="2690179"/>
            <a:ext cx="455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0" dirty="0">
                <a:solidFill>
                  <a:srgbClr val="993300"/>
                </a:solidFill>
                <a:latin typeface="+mj-lt"/>
              </a:rPr>
              <a:t>Internship processes</a:t>
            </a:r>
            <a:endParaRPr lang="en-GB" sz="4400" b="0" dirty="0">
              <a:solidFill>
                <a:srgbClr val="993300"/>
              </a:solidFill>
              <a:latin typeface="+mj-lt"/>
            </a:endParaRPr>
          </a:p>
        </p:txBody>
      </p:sp>
    </p:spTree>
    <p:extLst>
      <p:ext uri="{BB962C8B-B14F-4D97-AF65-F5344CB8AC3E}">
        <p14:creationId xmlns:p14="http://schemas.microsoft.com/office/powerpoint/2010/main" val="540656754"/>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Ορθογώνιο 118">
            <a:extLst>
              <a:ext uri="{FF2B5EF4-FFF2-40B4-BE49-F238E27FC236}">
                <a16:creationId xmlns:a16="http://schemas.microsoft.com/office/drawing/2014/main" id="{B60F9DA0-2CCE-4F2E-BF25-C7B501094A55}"/>
              </a:ext>
            </a:extLst>
          </p:cNvPr>
          <p:cNvSpPr/>
          <p:nvPr/>
        </p:nvSpPr>
        <p:spPr>
          <a:xfrm>
            <a:off x="4435899" y="6371375"/>
            <a:ext cx="3436227" cy="400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a:extLst>
              <a:ext uri="{FF2B5EF4-FFF2-40B4-BE49-F238E27FC236}">
                <a16:creationId xmlns:a16="http://schemas.microsoft.com/office/drawing/2014/main" id="{A14EB0E3-D584-40B8-B545-6438E32D498C}"/>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311A5ED0-0A59-493B-88D6-F2AE692C7381}"/>
              </a:ext>
            </a:extLst>
          </p:cNvPr>
          <p:cNvSpPr>
            <a:spLocks noGrp="1"/>
          </p:cNvSpPr>
          <p:nvPr>
            <p:ph idx="1"/>
          </p:nvPr>
        </p:nvSpPr>
        <p:spPr/>
        <p:txBody>
          <a:bodyPr/>
          <a:lstStyle/>
          <a:p>
            <a:endParaRPr lang="el-GR" dirty="0"/>
          </a:p>
        </p:txBody>
      </p:sp>
      <p:grpSp>
        <p:nvGrpSpPr>
          <p:cNvPr id="61" name="Group 9">
            <a:extLst>
              <a:ext uri="{FF2B5EF4-FFF2-40B4-BE49-F238E27FC236}">
                <a16:creationId xmlns:a16="http://schemas.microsoft.com/office/drawing/2014/main" id="{A72D8B4E-D883-4CE4-8540-8D53000B5E20}"/>
              </a:ext>
            </a:extLst>
          </p:cNvPr>
          <p:cNvGrpSpPr/>
          <p:nvPr/>
        </p:nvGrpSpPr>
        <p:grpSpPr>
          <a:xfrm>
            <a:off x="821690" y="5653478"/>
            <a:ext cx="5274310" cy="1010763"/>
            <a:chOff x="0" y="4561361"/>
            <a:chExt cx="5274310" cy="1010763"/>
          </a:xfrm>
        </p:grpSpPr>
        <p:sp>
          <p:nvSpPr>
            <p:cNvPr id="62" name="Rectangle 64">
              <a:extLst>
                <a:ext uri="{FF2B5EF4-FFF2-40B4-BE49-F238E27FC236}">
                  <a16:creationId xmlns:a16="http://schemas.microsoft.com/office/drawing/2014/main" id="{88C3E8D2-F5B8-4751-AC20-11B556F7E966}"/>
                </a:ext>
              </a:extLst>
            </p:cNvPr>
            <p:cNvSpPr/>
            <p:nvPr/>
          </p:nvSpPr>
          <p:spPr>
            <a:xfrm>
              <a:off x="0" y="4561361"/>
              <a:ext cx="5274310" cy="1010763"/>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63" name="TextBox 62">
              <a:extLst>
                <a:ext uri="{FF2B5EF4-FFF2-40B4-BE49-F238E27FC236}">
                  <a16:creationId xmlns:a16="http://schemas.microsoft.com/office/drawing/2014/main" id="{26439D9A-35BF-42E5-A281-62CD71BC0825}"/>
                </a:ext>
              </a:extLst>
            </p:cNvPr>
            <p:cNvSpPr txBox="1"/>
            <p:nvPr/>
          </p:nvSpPr>
          <p:spPr>
            <a:xfrm>
              <a:off x="0" y="4561361"/>
              <a:ext cx="5274310" cy="545812"/>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Follow up</a:t>
              </a:r>
            </a:p>
          </p:txBody>
        </p:sp>
      </p:grpSp>
      <p:grpSp>
        <p:nvGrpSpPr>
          <p:cNvPr id="64" name="Group 10">
            <a:extLst>
              <a:ext uri="{FF2B5EF4-FFF2-40B4-BE49-F238E27FC236}">
                <a16:creationId xmlns:a16="http://schemas.microsoft.com/office/drawing/2014/main" id="{44E73413-9AF9-41D3-AA3C-EF001E049BFC}"/>
              </a:ext>
            </a:extLst>
          </p:cNvPr>
          <p:cNvGrpSpPr/>
          <p:nvPr/>
        </p:nvGrpSpPr>
        <p:grpSpPr>
          <a:xfrm>
            <a:off x="824265" y="6179052"/>
            <a:ext cx="1756386" cy="464951"/>
            <a:chOff x="2575" y="5086935"/>
            <a:chExt cx="1756386" cy="464951"/>
          </a:xfrm>
        </p:grpSpPr>
        <p:sp>
          <p:nvSpPr>
            <p:cNvPr id="65" name="Rectangle 62">
              <a:extLst>
                <a:ext uri="{FF2B5EF4-FFF2-40B4-BE49-F238E27FC236}">
                  <a16:creationId xmlns:a16="http://schemas.microsoft.com/office/drawing/2014/main" id="{C50DB1EE-DA79-4FF5-A064-E78429101854}"/>
                </a:ext>
              </a:extLst>
            </p:cNvPr>
            <p:cNvSpPr/>
            <p:nvPr/>
          </p:nvSpPr>
          <p:spPr>
            <a:xfrm>
              <a:off x="2575"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66" name="TextBox 65">
              <a:extLst>
                <a:ext uri="{FF2B5EF4-FFF2-40B4-BE49-F238E27FC236}">
                  <a16:creationId xmlns:a16="http://schemas.microsoft.com/office/drawing/2014/main" id="{2A8161F6-6A8C-4E10-9896-86953057DF86}"/>
                </a:ext>
              </a:extLst>
            </p:cNvPr>
            <p:cNvSpPr txBox="1"/>
            <p:nvPr/>
          </p:nvSpPr>
          <p:spPr>
            <a:xfrm>
              <a:off x="2575"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Self Assessment</a:t>
              </a:r>
            </a:p>
          </p:txBody>
        </p:sp>
      </p:grpSp>
      <p:grpSp>
        <p:nvGrpSpPr>
          <p:cNvPr id="67" name="Group 11">
            <a:extLst>
              <a:ext uri="{FF2B5EF4-FFF2-40B4-BE49-F238E27FC236}">
                <a16:creationId xmlns:a16="http://schemas.microsoft.com/office/drawing/2014/main" id="{6986CC17-7F6C-444C-A2F5-EE8EC30B9B18}"/>
              </a:ext>
            </a:extLst>
          </p:cNvPr>
          <p:cNvGrpSpPr/>
          <p:nvPr/>
        </p:nvGrpSpPr>
        <p:grpSpPr>
          <a:xfrm>
            <a:off x="2580651" y="6179052"/>
            <a:ext cx="1756386" cy="464951"/>
            <a:chOff x="1758961" y="5086935"/>
            <a:chExt cx="1756386" cy="464951"/>
          </a:xfrm>
        </p:grpSpPr>
        <p:sp>
          <p:nvSpPr>
            <p:cNvPr id="68" name="Rectangle 60">
              <a:extLst>
                <a:ext uri="{FF2B5EF4-FFF2-40B4-BE49-F238E27FC236}">
                  <a16:creationId xmlns:a16="http://schemas.microsoft.com/office/drawing/2014/main" id="{34F3C657-F63C-4326-A240-4987515AB052}"/>
                </a:ext>
              </a:extLst>
            </p:cNvPr>
            <p:cNvSpPr/>
            <p:nvPr/>
          </p:nvSpPr>
          <p:spPr>
            <a:xfrm>
              <a:off x="1758961"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69" name="TextBox 68">
              <a:extLst>
                <a:ext uri="{FF2B5EF4-FFF2-40B4-BE49-F238E27FC236}">
                  <a16:creationId xmlns:a16="http://schemas.microsoft.com/office/drawing/2014/main" id="{1F10019D-33EC-4966-94A4-89F8F05DA4D3}"/>
                </a:ext>
              </a:extLst>
            </p:cNvPr>
            <p:cNvSpPr txBox="1"/>
            <p:nvPr/>
          </p:nvSpPr>
          <p:spPr>
            <a:xfrm>
              <a:off x="1758961"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Report by Mentor</a:t>
              </a:r>
            </a:p>
          </p:txBody>
        </p:sp>
      </p:grpSp>
      <p:grpSp>
        <p:nvGrpSpPr>
          <p:cNvPr id="70" name="Group 12">
            <a:extLst>
              <a:ext uri="{FF2B5EF4-FFF2-40B4-BE49-F238E27FC236}">
                <a16:creationId xmlns:a16="http://schemas.microsoft.com/office/drawing/2014/main" id="{68E9B7C8-F215-457C-8974-3AC96031B776}"/>
              </a:ext>
            </a:extLst>
          </p:cNvPr>
          <p:cNvGrpSpPr/>
          <p:nvPr/>
        </p:nvGrpSpPr>
        <p:grpSpPr>
          <a:xfrm>
            <a:off x="4337038" y="6179052"/>
            <a:ext cx="1756386" cy="464951"/>
            <a:chOff x="3515348" y="5086935"/>
            <a:chExt cx="1756386" cy="464951"/>
          </a:xfrm>
        </p:grpSpPr>
        <p:sp>
          <p:nvSpPr>
            <p:cNvPr id="71" name="Rectangle 58">
              <a:extLst>
                <a:ext uri="{FF2B5EF4-FFF2-40B4-BE49-F238E27FC236}">
                  <a16:creationId xmlns:a16="http://schemas.microsoft.com/office/drawing/2014/main" id="{AC76C1A6-4432-4DAB-9E40-055C8BFFF9A3}"/>
                </a:ext>
              </a:extLst>
            </p:cNvPr>
            <p:cNvSpPr/>
            <p:nvPr/>
          </p:nvSpPr>
          <p:spPr>
            <a:xfrm>
              <a:off x="3515348"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72" name="TextBox 71">
              <a:extLst>
                <a:ext uri="{FF2B5EF4-FFF2-40B4-BE49-F238E27FC236}">
                  <a16:creationId xmlns:a16="http://schemas.microsoft.com/office/drawing/2014/main" id="{D283D4DD-D1E2-4597-9AAE-AD9FB348C1EC}"/>
                </a:ext>
              </a:extLst>
            </p:cNvPr>
            <p:cNvSpPr txBox="1"/>
            <p:nvPr/>
          </p:nvSpPr>
          <p:spPr>
            <a:xfrm>
              <a:off x="3515348"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Final assessment by HEI</a:t>
              </a:r>
            </a:p>
          </p:txBody>
        </p:sp>
      </p:grpSp>
      <p:grpSp>
        <p:nvGrpSpPr>
          <p:cNvPr id="73" name="Group 13">
            <a:extLst>
              <a:ext uri="{FF2B5EF4-FFF2-40B4-BE49-F238E27FC236}">
                <a16:creationId xmlns:a16="http://schemas.microsoft.com/office/drawing/2014/main" id="{726003C6-2517-4444-9BDC-D20E8397CEC7}"/>
              </a:ext>
            </a:extLst>
          </p:cNvPr>
          <p:cNvGrpSpPr/>
          <p:nvPr/>
        </p:nvGrpSpPr>
        <p:grpSpPr>
          <a:xfrm>
            <a:off x="821690" y="4114061"/>
            <a:ext cx="5274310" cy="1554554"/>
            <a:chOff x="0" y="3021944"/>
            <a:chExt cx="5274310" cy="1554554"/>
          </a:xfrm>
        </p:grpSpPr>
        <p:sp>
          <p:nvSpPr>
            <p:cNvPr id="74" name="Callout: Up Arrow 56">
              <a:extLst>
                <a:ext uri="{FF2B5EF4-FFF2-40B4-BE49-F238E27FC236}">
                  <a16:creationId xmlns:a16="http://schemas.microsoft.com/office/drawing/2014/main" id="{45BBEDD9-A818-4862-B072-84686F0A06A0}"/>
                </a:ext>
              </a:extLst>
            </p:cNvPr>
            <p:cNvSpPr/>
            <p:nvPr/>
          </p:nvSpPr>
          <p:spPr>
            <a:xfrm rot="10800000">
              <a:off x="0" y="3021944"/>
              <a:ext cx="5274310" cy="1554554"/>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75" name="Callout: Up Arrow 12">
              <a:extLst>
                <a:ext uri="{FF2B5EF4-FFF2-40B4-BE49-F238E27FC236}">
                  <a16:creationId xmlns:a16="http://schemas.microsoft.com/office/drawing/2014/main" id="{83D57ED7-A8E6-4348-BF69-7DCE53F61B4D}"/>
                </a:ext>
              </a:extLst>
            </p:cNvPr>
            <p:cNvSpPr txBox="1"/>
            <p:nvPr/>
          </p:nvSpPr>
          <p:spPr>
            <a:xfrm>
              <a:off x="0" y="3021944"/>
              <a:ext cx="5274310" cy="545648"/>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Implementation of the Internship</a:t>
              </a:r>
            </a:p>
          </p:txBody>
        </p:sp>
      </p:grpSp>
      <p:grpSp>
        <p:nvGrpSpPr>
          <p:cNvPr id="76" name="Group 14">
            <a:extLst>
              <a:ext uri="{FF2B5EF4-FFF2-40B4-BE49-F238E27FC236}">
                <a16:creationId xmlns:a16="http://schemas.microsoft.com/office/drawing/2014/main" id="{F6C359C1-483D-46C4-BD83-4F7079608653}"/>
              </a:ext>
            </a:extLst>
          </p:cNvPr>
          <p:cNvGrpSpPr/>
          <p:nvPr/>
        </p:nvGrpSpPr>
        <p:grpSpPr>
          <a:xfrm>
            <a:off x="822333" y="4659710"/>
            <a:ext cx="1054604" cy="464811"/>
            <a:chOff x="643" y="3567593"/>
            <a:chExt cx="1054604" cy="464811"/>
          </a:xfrm>
        </p:grpSpPr>
        <p:sp>
          <p:nvSpPr>
            <p:cNvPr id="77" name="Rectangle 54">
              <a:extLst>
                <a:ext uri="{FF2B5EF4-FFF2-40B4-BE49-F238E27FC236}">
                  <a16:creationId xmlns:a16="http://schemas.microsoft.com/office/drawing/2014/main" id="{A493F0B2-9203-4CEC-84DB-21E32BAF06F4}"/>
                </a:ext>
              </a:extLst>
            </p:cNvPr>
            <p:cNvSpPr/>
            <p:nvPr/>
          </p:nvSpPr>
          <p:spPr>
            <a:xfrm>
              <a:off x="643"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78" name="TextBox 77">
              <a:extLst>
                <a:ext uri="{FF2B5EF4-FFF2-40B4-BE49-F238E27FC236}">
                  <a16:creationId xmlns:a16="http://schemas.microsoft.com/office/drawing/2014/main" id="{10731482-D8E4-4648-9E2F-531F7405E63C}"/>
                </a:ext>
              </a:extLst>
            </p:cNvPr>
            <p:cNvSpPr txBox="1"/>
            <p:nvPr/>
          </p:nvSpPr>
          <p:spPr>
            <a:xfrm>
              <a:off x="643"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Engagement Phase</a:t>
              </a:r>
            </a:p>
          </p:txBody>
        </p:sp>
      </p:grpSp>
      <p:grpSp>
        <p:nvGrpSpPr>
          <p:cNvPr id="79" name="Group 15">
            <a:extLst>
              <a:ext uri="{FF2B5EF4-FFF2-40B4-BE49-F238E27FC236}">
                <a16:creationId xmlns:a16="http://schemas.microsoft.com/office/drawing/2014/main" id="{39B10D6A-15F0-4122-BB8A-6997A3F60AF9}"/>
              </a:ext>
            </a:extLst>
          </p:cNvPr>
          <p:cNvGrpSpPr/>
          <p:nvPr/>
        </p:nvGrpSpPr>
        <p:grpSpPr>
          <a:xfrm>
            <a:off x="1876938" y="4659710"/>
            <a:ext cx="1054604" cy="464811"/>
            <a:chOff x="1055248" y="3567593"/>
            <a:chExt cx="1054604" cy="464811"/>
          </a:xfrm>
        </p:grpSpPr>
        <p:sp>
          <p:nvSpPr>
            <p:cNvPr id="80" name="Rectangle 52">
              <a:extLst>
                <a:ext uri="{FF2B5EF4-FFF2-40B4-BE49-F238E27FC236}">
                  <a16:creationId xmlns:a16="http://schemas.microsoft.com/office/drawing/2014/main" id="{C7BFF5A4-D98C-4271-820F-D64A859260D9}"/>
                </a:ext>
              </a:extLst>
            </p:cNvPr>
            <p:cNvSpPr/>
            <p:nvPr/>
          </p:nvSpPr>
          <p:spPr>
            <a:xfrm>
              <a:off x="1055248"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1" name="TextBox 80">
              <a:extLst>
                <a:ext uri="{FF2B5EF4-FFF2-40B4-BE49-F238E27FC236}">
                  <a16:creationId xmlns:a16="http://schemas.microsoft.com/office/drawing/2014/main" id="{023D4FCC-ADAE-4A67-8B6E-CA63662685A9}"/>
                </a:ext>
              </a:extLst>
            </p:cNvPr>
            <p:cNvSpPr txBox="1"/>
            <p:nvPr/>
          </p:nvSpPr>
          <p:spPr>
            <a:xfrm>
              <a:off x="1055248"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Investigation Phase</a:t>
              </a:r>
            </a:p>
          </p:txBody>
        </p:sp>
      </p:grpSp>
      <p:grpSp>
        <p:nvGrpSpPr>
          <p:cNvPr id="82" name="Group 16">
            <a:extLst>
              <a:ext uri="{FF2B5EF4-FFF2-40B4-BE49-F238E27FC236}">
                <a16:creationId xmlns:a16="http://schemas.microsoft.com/office/drawing/2014/main" id="{0F47D86B-E778-4A1E-96AA-427B0C9879FA}"/>
              </a:ext>
            </a:extLst>
          </p:cNvPr>
          <p:cNvGrpSpPr/>
          <p:nvPr/>
        </p:nvGrpSpPr>
        <p:grpSpPr>
          <a:xfrm>
            <a:off x="2931542" y="4659710"/>
            <a:ext cx="1054604" cy="464811"/>
            <a:chOff x="2109852" y="3567593"/>
            <a:chExt cx="1054604" cy="464811"/>
          </a:xfrm>
        </p:grpSpPr>
        <p:sp>
          <p:nvSpPr>
            <p:cNvPr id="83" name="Rectangle 50">
              <a:extLst>
                <a:ext uri="{FF2B5EF4-FFF2-40B4-BE49-F238E27FC236}">
                  <a16:creationId xmlns:a16="http://schemas.microsoft.com/office/drawing/2014/main" id="{3C6944E7-18A3-4739-8E7E-512B5C060F48}"/>
                </a:ext>
              </a:extLst>
            </p:cNvPr>
            <p:cNvSpPr/>
            <p:nvPr/>
          </p:nvSpPr>
          <p:spPr>
            <a:xfrm>
              <a:off x="2109852"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4" name="TextBox 83">
              <a:extLst>
                <a:ext uri="{FF2B5EF4-FFF2-40B4-BE49-F238E27FC236}">
                  <a16:creationId xmlns:a16="http://schemas.microsoft.com/office/drawing/2014/main" id="{0BC041B4-9009-4D5D-B0E3-4931F1B23190}"/>
                </a:ext>
              </a:extLst>
            </p:cNvPr>
            <p:cNvSpPr txBox="1"/>
            <p:nvPr/>
          </p:nvSpPr>
          <p:spPr>
            <a:xfrm>
              <a:off x="2109852"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Into Action</a:t>
              </a:r>
            </a:p>
          </p:txBody>
        </p:sp>
      </p:grpSp>
      <p:grpSp>
        <p:nvGrpSpPr>
          <p:cNvPr id="85" name="Group 17">
            <a:extLst>
              <a:ext uri="{FF2B5EF4-FFF2-40B4-BE49-F238E27FC236}">
                <a16:creationId xmlns:a16="http://schemas.microsoft.com/office/drawing/2014/main" id="{D3691667-E9C7-4DB4-86EB-F9C7BAF8D5C8}"/>
              </a:ext>
            </a:extLst>
          </p:cNvPr>
          <p:cNvGrpSpPr/>
          <p:nvPr/>
        </p:nvGrpSpPr>
        <p:grpSpPr>
          <a:xfrm>
            <a:off x="3986147" y="4659710"/>
            <a:ext cx="1054604" cy="464811"/>
            <a:chOff x="3164457" y="3567593"/>
            <a:chExt cx="1054604" cy="464811"/>
          </a:xfrm>
        </p:grpSpPr>
        <p:sp>
          <p:nvSpPr>
            <p:cNvPr id="86" name="Rectangle 48">
              <a:extLst>
                <a:ext uri="{FF2B5EF4-FFF2-40B4-BE49-F238E27FC236}">
                  <a16:creationId xmlns:a16="http://schemas.microsoft.com/office/drawing/2014/main" id="{EA151F63-10C0-467C-A697-14BEB122011E}"/>
                </a:ext>
              </a:extLst>
            </p:cNvPr>
            <p:cNvSpPr/>
            <p:nvPr/>
          </p:nvSpPr>
          <p:spPr>
            <a:xfrm>
              <a:off x="3164457"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87" name="TextBox 86">
              <a:extLst>
                <a:ext uri="{FF2B5EF4-FFF2-40B4-BE49-F238E27FC236}">
                  <a16:creationId xmlns:a16="http://schemas.microsoft.com/office/drawing/2014/main" id="{B3E3577C-ED5F-4DF4-B6E2-D9CD4B5B492F}"/>
                </a:ext>
              </a:extLst>
            </p:cNvPr>
            <p:cNvSpPr txBox="1"/>
            <p:nvPr/>
          </p:nvSpPr>
          <p:spPr>
            <a:xfrm>
              <a:off x="3164457"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Serious Game</a:t>
              </a:r>
            </a:p>
          </p:txBody>
        </p:sp>
      </p:grpSp>
      <p:grpSp>
        <p:nvGrpSpPr>
          <p:cNvPr id="88" name="Group 19">
            <a:extLst>
              <a:ext uri="{FF2B5EF4-FFF2-40B4-BE49-F238E27FC236}">
                <a16:creationId xmlns:a16="http://schemas.microsoft.com/office/drawing/2014/main" id="{C22C6BBB-A8C2-4C1F-A4F3-1D682E78307B}"/>
              </a:ext>
            </a:extLst>
          </p:cNvPr>
          <p:cNvGrpSpPr/>
          <p:nvPr/>
        </p:nvGrpSpPr>
        <p:grpSpPr>
          <a:xfrm>
            <a:off x="821690" y="2653095"/>
            <a:ext cx="5274310" cy="1476127"/>
            <a:chOff x="0" y="1560978"/>
            <a:chExt cx="5274310" cy="1476127"/>
          </a:xfrm>
        </p:grpSpPr>
        <p:sp>
          <p:nvSpPr>
            <p:cNvPr id="89" name="Callout: Up Arrow 44">
              <a:extLst>
                <a:ext uri="{FF2B5EF4-FFF2-40B4-BE49-F238E27FC236}">
                  <a16:creationId xmlns:a16="http://schemas.microsoft.com/office/drawing/2014/main" id="{CC24DD0E-2645-467D-9347-89A2AE99731A}"/>
                </a:ext>
              </a:extLst>
            </p:cNvPr>
            <p:cNvSpPr/>
            <p:nvPr/>
          </p:nvSpPr>
          <p:spPr>
            <a:xfrm rot="10800000">
              <a:off x="0" y="1560978"/>
              <a:ext cx="5274310" cy="1476127"/>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90" name="Callout: Up Arrow 24">
              <a:extLst>
                <a:ext uri="{FF2B5EF4-FFF2-40B4-BE49-F238E27FC236}">
                  <a16:creationId xmlns:a16="http://schemas.microsoft.com/office/drawing/2014/main" id="{99976061-D6FB-42D5-89DA-F83C7B122EA2}"/>
                </a:ext>
              </a:extLst>
            </p:cNvPr>
            <p:cNvSpPr txBox="1"/>
            <p:nvPr/>
          </p:nvSpPr>
          <p:spPr>
            <a:xfrm>
              <a:off x="0" y="1560978"/>
              <a:ext cx="5274310" cy="518120"/>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Preparation of individual internship </a:t>
              </a:r>
            </a:p>
          </p:txBody>
        </p:sp>
      </p:grpSp>
      <p:grpSp>
        <p:nvGrpSpPr>
          <p:cNvPr id="91" name="Group 20">
            <a:extLst>
              <a:ext uri="{FF2B5EF4-FFF2-40B4-BE49-F238E27FC236}">
                <a16:creationId xmlns:a16="http://schemas.microsoft.com/office/drawing/2014/main" id="{46FBA751-6F2B-4842-8A49-FFB6D5DC079A}"/>
              </a:ext>
            </a:extLst>
          </p:cNvPr>
          <p:cNvGrpSpPr/>
          <p:nvPr/>
        </p:nvGrpSpPr>
        <p:grpSpPr>
          <a:xfrm>
            <a:off x="824265" y="3159530"/>
            <a:ext cx="1756386" cy="464811"/>
            <a:chOff x="2575" y="2067413"/>
            <a:chExt cx="1756386" cy="464811"/>
          </a:xfrm>
        </p:grpSpPr>
        <p:sp>
          <p:nvSpPr>
            <p:cNvPr id="92" name="Rectangle 42">
              <a:extLst>
                <a:ext uri="{FF2B5EF4-FFF2-40B4-BE49-F238E27FC236}">
                  <a16:creationId xmlns:a16="http://schemas.microsoft.com/office/drawing/2014/main" id="{51AB947C-4F60-4F24-BBFC-F3D7B5EBB970}"/>
                </a:ext>
              </a:extLst>
            </p:cNvPr>
            <p:cNvSpPr/>
            <p:nvPr/>
          </p:nvSpPr>
          <p:spPr>
            <a:xfrm>
              <a:off x="2575"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3" name="TextBox 92">
              <a:extLst>
                <a:ext uri="{FF2B5EF4-FFF2-40B4-BE49-F238E27FC236}">
                  <a16:creationId xmlns:a16="http://schemas.microsoft.com/office/drawing/2014/main" id="{D8AA4A64-2CA3-4C15-AB4E-E38A8FDB6F02}"/>
                </a:ext>
              </a:extLst>
            </p:cNvPr>
            <p:cNvSpPr txBox="1"/>
            <p:nvPr/>
          </p:nvSpPr>
          <p:spPr>
            <a:xfrm>
              <a:off x="2575"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Matching between companies and students</a:t>
              </a:r>
            </a:p>
          </p:txBody>
        </p:sp>
      </p:grpSp>
      <p:grpSp>
        <p:nvGrpSpPr>
          <p:cNvPr id="94" name="Group 21">
            <a:extLst>
              <a:ext uri="{FF2B5EF4-FFF2-40B4-BE49-F238E27FC236}">
                <a16:creationId xmlns:a16="http://schemas.microsoft.com/office/drawing/2014/main" id="{A06B743D-C179-4CD6-A35E-45FCB5282279}"/>
              </a:ext>
            </a:extLst>
          </p:cNvPr>
          <p:cNvGrpSpPr/>
          <p:nvPr/>
        </p:nvGrpSpPr>
        <p:grpSpPr>
          <a:xfrm>
            <a:off x="2580651" y="3155282"/>
            <a:ext cx="1756386" cy="473308"/>
            <a:chOff x="1758961" y="2063165"/>
            <a:chExt cx="1756386" cy="473308"/>
          </a:xfrm>
        </p:grpSpPr>
        <p:sp>
          <p:nvSpPr>
            <p:cNvPr id="95" name="Rectangle 40">
              <a:extLst>
                <a:ext uri="{FF2B5EF4-FFF2-40B4-BE49-F238E27FC236}">
                  <a16:creationId xmlns:a16="http://schemas.microsoft.com/office/drawing/2014/main" id="{717B7F16-A2B2-4139-9BC7-1EEEDFB39047}"/>
                </a:ext>
              </a:extLst>
            </p:cNvPr>
            <p:cNvSpPr/>
            <p:nvPr/>
          </p:nvSpPr>
          <p:spPr>
            <a:xfrm>
              <a:off x="1758961" y="2063165"/>
              <a:ext cx="1756386" cy="473308"/>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6" name="TextBox 95">
              <a:extLst>
                <a:ext uri="{FF2B5EF4-FFF2-40B4-BE49-F238E27FC236}">
                  <a16:creationId xmlns:a16="http://schemas.microsoft.com/office/drawing/2014/main" id="{332A3320-C9CF-49C8-A9E7-7EC79C92E19E}"/>
                </a:ext>
              </a:extLst>
            </p:cNvPr>
            <p:cNvSpPr txBox="1"/>
            <p:nvPr/>
          </p:nvSpPr>
          <p:spPr>
            <a:xfrm>
              <a:off x="1758961" y="2063165"/>
              <a:ext cx="1756386" cy="473308"/>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Student and company prepare the internship plan</a:t>
              </a:r>
            </a:p>
          </p:txBody>
        </p:sp>
      </p:grpSp>
      <p:grpSp>
        <p:nvGrpSpPr>
          <p:cNvPr id="97" name="Group 22">
            <a:extLst>
              <a:ext uri="{FF2B5EF4-FFF2-40B4-BE49-F238E27FC236}">
                <a16:creationId xmlns:a16="http://schemas.microsoft.com/office/drawing/2014/main" id="{0B45FB34-54D0-4990-9476-761853D81F90}"/>
              </a:ext>
            </a:extLst>
          </p:cNvPr>
          <p:cNvGrpSpPr/>
          <p:nvPr/>
        </p:nvGrpSpPr>
        <p:grpSpPr>
          <a:xfrm>
            <a:off x="4337038" y="3159530"/>
            <a:ext cx="1756386" cy="464811"/>
            <a:chOff x="3515348" y="2067413"/>
            <a:chExt cx="1756386" cy="464811"/>
          </a:xfrm>
        </p:grpSpPr>
        <p:sp>
          <p:nvSpPr>
            <p:cNvPr id="98" name="Rectangle 38">
              <a:extLst>
                <a:ext uri="{FF2B5EF4-FFF2-40B4-BE49-F238E27FC236}">
                  <a16:creationId xmlns:a16="http://schemas.microsoft.com/office/drawing/2014/main" id="{EE9B8A46-E65C-4659-9188-F7F334CBB078}"/>
                </a:ext>
              </a:extLst>
            </p:cNvPr>
            <p:cNvSpPr/>
            <p:nvPr/>
          </p:nvSpPr>
          <p:spPr>
            <a:xfrm>
              <a:off x="3515348"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99" name="TextBox 98">
              <a:extLst>
                <a:ext uri="{FF2B5EF4-FFF2-40B4-BE49-F238E27FC236}">
                  <a16:creationId xmlns:a16="http://schemas.microsoft.com/office/drawing/2014/main" id="{5544F06B-37E5-4FF5-AC71-4085ED4A934F}"/>
                </a:ext>
              </a:extLst>
            </p:cNvPr>
            <p:cNvSpPr txBox="1"/>
            <p:nvPr/>
          </p:nvSpPr>
          <p:spPr>
            <a:xfrm>
              <a:off x="3515348"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learning agreement</a:t>
              </a:r>
              <a:endPar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100" name="Group 23">
            <a:extLst>
              <a:ext uri="{FF2B5EF4-FFF2-40B4-BE49-F238E27FC236}">
                <a16:creationId xmlns:a16="http://schemas.microsoft.com/office/drawing/2014/main" id="{EC248C3F-F91A-4F3A-9C38-B2B3E26C5BE9}"/>
              </a:ext>
            </a:extLst>
          </p:cNvPr>
          <p:cNvGrpSpPr/>
          <p:nvPr/>
        </p:nvGrpSpPr>
        <p:grpSpPr>
          <a:xfrm>
            <a:off x="821690" y="1092117"/>
            <a:ext cx="5274310" cy="1576116"/>
            <a:chOff x="0" y="0"/>
            <a:chExt cx="5274310" cy="1576116"/>
          </a:xfrm>
        </p:grpSpPr>
        <p:sp>
          <p:nvSpPr>
            <p:cNvPr id="101" name="Callout: Up Arrow 36">
              <a:extLst>
                <a:ext uri="{FF2B5EF4-FFF2-40B4-BE49-F238E27FC236}">
                  <a16:creationId xmlns:a16="http://schemas.microsoft.com/office/drawing/2014/main" id="{870ACA93-5C5F-408D-9D9D-0E467210A357}"/>
                </a:ext>
              </a:extLst>
            </p:cNvPr>
            <p:cNvSpPr/>
            <p:nvPr/>
          </p:nvSpPr>
          <p:spPr>
            <a:xfrm rot="10800000">
              <a:off x="0" y="0"/>
              <a:ext cx="5274310" cy="1576116"/>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102" name="Callout: Up Arrow 32">
              <a:extLst>
                <a:ext uri="{FF2B5EF4-FFF2-40B4-BE49-F238E27FC236}">
                  <a16:creationId xmlns:a16="http://schemas.microsoft.com/office/drawing/2014/main" id="{5F49B999-FBAB-45CE-BBD5-FB2034538665}"/>
                </a:ext>
              </a:extLst>
            </p:cNvPr>
            <p:cNvSpPr txBox="1"/>
            <p:nvPr/>
          </p:nvSpPr>
          <p:spPr>
            <a:xfrm>
              <a:off x="0" y="0"/>
              <a:ext cx="5274310" cy="553216"/>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Set up and preparation phase</a:t>
              </a:r>
            </a:p>
          </p:txBody>
        </p:sp>
      </p:grpSp>
      <p:grpSp>
        <p:nvGrpSpPr>
          <p:cNvPr id="103" name="Group 24">
            <a:extLst>
              <a:ext uri="{FF2B5EF4-FFF2-40B4-BE49-F238E27FC236}">
                <a16:creationId xmlns:a16="http://schemas.microsoft.com/office/drawing/2014/main" id="{90A62167-126B-4246-BDAF-8457E90FECFE}"/>
              </a:ext>
            </a:extLst>
          </p:cNvPr>
          <p:cNvGrpSpPr/>
          <p:nvPr/>
        </p:nvGrpSpPr>
        <p:grpSpPr>
          <a:xfrm>
            <a:off x="821690" y="1648569"/>
            <a:ext cx="1318577" cy="464811"/>
            <a:chOff x="0" y="556452"/>
            <a:chExt cx="1318577" cy="464811"/>
          </a:xfrm>
        </p:grpSpPr>
        <p:sp>
          <p:nvSpPr>
            <p:cNvPr id="104" name="Rectangle 34">
              <a:extLst>
                <a:ext uri="{FF2B5EF4-FFF2-40B4-BE49-F238E27FC236}">
                  <a16:creationId xmlns:a16="http://schemas.microsoft.com/office/drawing/2014/main" id="{A82800B3-638F-420D-937E-7AE29D52588A}"/>
                </a:ext>
              </a:extLst>
            </p:cNvPr>
            <p:cNvSpPr/>
            <p:nvPr/>
          </p:nvSpPr>
          <p:spPr>
            <a:xfrm>
              <a:off x="0"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5" name="TextBox 104">
              <a:extLst>
                <a:ext uri="{FF2B5EF4-FFF2-40B4-BE49-F238E27FC236}">
                  <a16:creationId xmlns:a16="http://schemas.microsoft.com/office/drawing/2014/main" id="{8CF45D64-E3D5-4EF9-BE85-022FF6CE24D4}"/>
                </a:ext>
              </a:extLst>
            </p:cNvPr>
            <p:cNvSpPr txBox="1"/>
            <p:nvPr/>
          </p:nvSpPr>
          <p:spPr>
            <a:xfrm>
              <a:off x="0"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companies</a:t>
              </a:r>
            </a:p>
          </p:txBody>
        </p:sp>
      </p:grpSp>
      <p:grpSp>
        <p:nvGrpSpPr>
          <p:cNvPr id="106" name="Group 25">
            <a:extLst>
              <a:ext uri="{FF2B5EF4-FFF2-40B4-BE49-F238E27FC236}">
                <a16:creationId xmlns:a16="http://schemas.microsoft.com/office/drawing/2014/main" id="{DC10679B-003D-4A91-8763-05EB7FEB511D}"/>
              </a:ext>
            </a:extLst>
          </p:cNvPr>
          <p:cNvGrpSpPr/>
          <p:nvPr/>
        </p:nvGrpSpPr>
        <p:grpSpPr>
          <a:xfrm>
            <a:off x="2140267" y="1648569"/>
            <a:ext cx="1318577" cy="464811"/>
            <a:chOff x="1318577" y="556452"/>
            <a:chExt cx="1318577" cy="464811"/>
          </a:xfrm>
        </p:grpSpPr>
        <p:sp>
          <p:nvSpPr>
            <p:cNvPr id="107" name="Rectangle 32">
              <a:extLst>
                <a:ext uri="{FF2B5EF4-FFF2-40B4-BE49-F238E27FC236}">
                  <a16:creationId xmlns:a16="http://schemas.microsoft.com/office/drawing/2014/main" id="{F61AAA5E-E71B-4EFA-A2D2-56F0F8C4B37E}"/>
                </a:ext>
              </a:extLst>
            </p:cNvPr>
            <p:cNvSpPr/>
            <p:nvPr/>
          </p:nvSpPr>
          <p:spPr>
            <a:xfrm>
              <a:off x="1318577"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8" name="TextBox 107">
              <a:extLst>
                <a:ext uri="{FF2B5EF4-FFF2-40B4-BE49-F238E27FC236}">
                  <a16:creationId xmlns:a16="http://schemas.microsoft.com/office/drawing/2014/main" id="{F6C5084C-CE62-45E4-AE58-BA642556AA58}"/>
                </a:ext>
              </a:extLst>
            </p:cNvPr>
            <p:cNvSpPr txBox="1"/>
            <p:nvPr/>
          </p:nvSpPr>
          <p:spPr>
            <a:xfrm>
              <a:off x="1318577"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students</a:t>
              </a:r>
            </a:p>
          </p:txBody>
        </p:sp>
      </p:grpSp>
      <p:grpSp>
        <p:nvGrpSpPr>
          <p:cNvPr id="109" name="Group 26">
            <a:extLst>
              <a:ext uri="{FF2B5EF4-FFF2-40B4-BE49-F238E27FC236}">
                <a16:creationId xmlns:a16="http://schemas.microsoft.com/office/drawing/2014/main" id="{A35DE457-86CA-45C4-A948-E7FA66D040BA}"/>
              </a:ext>
            </a:extLst>
          </p:cNvPr>
          <p:cNvGrpSpPr/>
          <p:nvPr/>
        </p:nvGrpSpPr>
        <p:grpSpPr>
          <a:xfrm>
            <a:off x="3458845" y="1648569"/>
            <a:ext cx="1318577" cy="464811"/>
            <a:chOff x="2637155" y="556452"/>
            <a:chExt cx="1318577" cy="464811"/>
          </a:xfrm>
        </p:grpSpPr>
        <p:sp>
          <p:nvSpPr>
            <p:cNvPr id="110" name="Rectangle 30">
              <a:extLst>
                <a:ext uri="{FF2B5EF4-FFF2-40B4-BE49-F238E27FC236}">
                  <a16:creationId xmlns:a16="http://schemas.microsoft.com/office/drawing/2014/main" id="{B00114DE-DE9C-4B63-BD02-8947754257A3}"/>
                </a:ext>
              </a:extLst>
            </p:cNvPr>
            <p:cNvSpPr/>
            <p:nvPr/>
          </p:nvSpPr>
          <p:spPr>
            <a:xfrm>
              <a:off x="2637155"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11" name="TextBox 110">
              <a:extLst>
                <a:ext uri="{FF2B5EF4-FFF2-40B4-BE49-F238E27FC236}">
                  <a16:creationId xmlns:a16="http://schemas.microsoft.com/office/drawing/2014/main" id="{F4768B5B-2038-472B-BA71-23BFB0CD4A27}"/>
                </a:ext>
              </a:extLst>
            </p:cNvPr>
            <p:cNvSpPr txBox="1"/>
            <p:nvPr/>
          </p:nvSpPr>
          <p:spPr>
            <a:xfrm>
              <a:off x="2637155"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Selection of companies and students</a:t>
              </a:r>
            </a:p>
          </p:txBody>
        </p:sp>
      </p:grpSp>
      <p:grpSp>
        <p:nvGrpSpPr>
          <p:cNvPr id="112" name="Group 27">
            <a:extLst>
              <a:ext uri="{FF2B5EF4-FFF2-40B4-BE49-F238E27FC236}">
                <a16:creationId xmlns:a16="http://schemas.microsoft.com/office/drawing/2014/main" id="{5DD46F65-E41D-4F71-BAD1-5F4087A92AD7}"/>
              </a:ext>
            </a:extLst>
          </p:cNvPr>
          <p:cNvGrpSpPr/>
          <p:nvPr/>
        </p:nvGrpSpPr>
        <p:grpSpPr>
          <a:xfrm>
            <a:off x="4777422" y="1648569"/>
            <a:ext cx="1318577" cy="464811"/>
            <a:chOff x="3955732" y="556452"/>
            <a:chExt cx="1318577" cy="464811"/>
          </a:xfrm>
        </p:grpSpPr>
        <p:sp>
          <p:nvSpPr>
            <p:cNvPr id="113" name="Rectangle 28">
              <a:extLst>
                <a:ext uri="{FF2B5EF4-FFF2-40B4-BE49-F238E27FC236}">
                  <a16:creationId xmlns:a16="http://schemas.microsoft.com/office/drawing/2014/main" id="{04E71C8E-FC2F-4551-A1DE-0D36CD0D6731}"/>
                </a:ext>
              </a:extLst>
            </p:cNvPr>
            <p:cNvSpPr/>
            <p:nvPr/>
          </p:nvSpPr>
          <p:spPr>
            <a:xfrm>
              <a:off x="3955732"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14" name="TextBox 113">
              <a:extLst>
                <a:ext uri="{FF2B5EF4-FFF2-40B4-BE49-F238E27FC236}">
                  <a16:creationId xmlns:a16="http://schemas.microsoft.com/office/drawing/2014/main" id="{B533F704-9ACD-4173-ABC8-E098842037E7}"/>
                </a:ext>
              </a:extLst>
            </p:cNvPr>
            <p:cNvSpPr txBox="1"/>
            <p:nvPr/>
          </p:nvSpPr>
          <p:spPr>
            <a:xfrm>
              <a:off x="3955732"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Memorandum of Understanding</a:t>
              </a:r>
            </a:p>
          </p:txBody>
        </p:sp>
      </p:grpSp>
      <p:sp>
        <p:nvSpPr>
          <p:cNvPr id="115" name="Επεξήγηση: Γραμμή με γωνία 114">
            <a:extLst>
              <a:ext uri="{FF2B5EF4-FFF2-40B4-BE49-F238E27FC236}">
                <a16:creationId xmlns:a16="http://schemas.microsoft.com/office/drawing/2014/main" id="{CAB84659-220C-441C-A539-10B07A0939D4}"/>
              </a:ext>
            </a:extLst>
          </p:cNvPr>
          <p:cNvSpPr/>
          <p:nvPr/>
        </p:nvSpPr>
        <p:spPr>
          <a:xfrm>
            <a:off x="6795158" y="4107828"/>
            <a:ext cx="3288642" cy="1416536"/>
          </a:xfrm>
          <a:prstGeom prst="borderCallout2">
            <a:avLst>
              <a:gd name="adj1" fmla="val 18750"/>
              <a:gd name="adj2" fmla="val -8333"/>
              <a:gd name="adj3" fmla="val 18750"/>
              <a:gd name="adj4" fmla="val -16667"/>
              <a:gd name="adj5" fmla="val 46777"/>
              <a:gd name="adj6" fmla="val -104593"/>
            </a:avLst>
          </a:prstGeom>
          <a:solidFill>
            <a:srgbClr val="00B05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The student implements the</a:t>
            </a:r>
            <a:b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b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 action plan        </a:t>
            </a:r>
            <a:endParaRPr kumimoji="0" lang="el-GR" sz="16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7" name="Title 1">
            <a:extLst>
              <a:ext uri="{FF2B5EF4-FFF2-40B4-BE49-F238E27FC236}">
                <a16:creationId xmlns:a16="http://schemas.microsoft.com/office/drawing/2014/main" id="{F73D25D3-1B94-4CC7-8A42-49A76CF249D0}"/>
              </a:ext>
            </a:extLst>
          </p:cNvPr>
          <p:cNvSpPr txBox="1">
            <a:spLocks/>
          </p:cNvSpPr>
          <p:nvPr/>
        </p:nvSpPr>
        <p:spPr>
          <a:xfrm>
            <a:off x="6744072" y="2690179"/>
            <a:ext cx="455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0" dirty="0">
                <a:solidFill>
                  <a:srgbClr val="993300"/>
                </a:solidFill>
                <a:latin typeface="+mj-lt"/>
              </a:rPr>
              <a:t>Internship processes</a:t>
            </a:r>
            <a:endParaRPr lang="en-GB" sz="4400" b="0" dirty="0">
              <a:solidFill>
                <a:srgbClr val="993300"/>
              </a:solidFill>
              <a:latin typeface="+mj-lt"/>
            </a:endParaRPr>
          </a:p>
        </p:txBody>
      </p:sp>
    </p:spTree>
    <p:extLst>
      <p:ext uri="{BB962C8B-B14F-4D97-AF65-F5344CB8AC3E}">
        <p14:creationId xmlns:p14="http://schemas.microsoft.com/office/powerpoint/2010/main" val="3298162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Ορθογώνιο 62">
            <a:extLst>
              <a:ext uri="{FF2B5EF4-FFF2-40B4-BE49-F238E27FC236}">
                <a16:creationId xmlns:a16="http://schemas.microsoft.com/office/drawing/2014/main" id="{F897F7A0-A180-4F24-B563-758AD3F4D910}"/>
              </a:ext>
            </a:extLst>
          </p:cNvPr>
          <p:cNvSpPr/>
          <p:nvPr/>
        </p:nvSpPr>
        <p:spPr>
          <a:xfrm>
            <a:off x="4435899" y="6371375"/>
            <a:ext cx="3436227" cy="400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 name="Τίτλος 1">
            <a:extLst>
              <a:ext uri="{FF2B5EF4-FFF2-40B4-BE49-F238E27FC236}">
                <a16:creationId xmlns:a16="http://schemas.microsoft.com/office/drawing/2014/main" id="{786B09C4-2AC3-4E05-9B75-36EAF00F4A5C}"/>
              </a:ext>
            </a:extLst>
          </p:cNvPr>
          <p:cNvSpPr>
            <a:spLocks noGrp="1"/>
          </p:cNvSpPr>
          <p:nvPr>
            <p:ph type="title"/>
          </p:nvPr>
        </p:nvSpPr>
        <p:spPr/>
        <p:txBody>
          <a:bodyPr/>
          <a:lstStyle/>
          <a:p>
            <a:endParaRPr lang="el-GR"/>
          </a:p>
        </p:txBody>
      </p:sp>
      <p:sp>
        <p:nvSpPr>
          <p:cNvPr id="3" name="Θέση περιεχομένου 2">
            <a:extLst>
              <a:ext uri="{FF2B5EF4-FFF2-40B4-BE49-F238E27FC236}">
                <a16:creationId xmlns:a16="http://schemas.microsoft.com/office/drawing/2014/main" id="{7DF36332-CC51-4ACE-8E84-4EF2139B0498}"/>
              </a:ext>
            </a:extLst>
          </p:cNvPr>
          <p:cNvSpPr>
            <a:spLocks noGrp="1"/>
          </p:cNvSpPr>
          <p:nvPr>
            <p:ph idx="1"/>
          </p:nvPr>
        </p:nvSpPr>
        <p:spPr/>
        <p:txBody>
          <a:bodyPr/>
          <a:lstStyle/>
          <a:p>
            <a:endParaRPr lang="el-GR"/>
          </a:p>
        </p:txBody>
      </p:sp>
      <p:grpSp>
        <p:nvGrpSpPr>
          <p:cNvPr id="5" name="Group 9">
            <a:extLst>
              <a:ext uri="{FF2B5EF4-FFF2-40B4-BE49-F238E27FC236}">
                <a16:creationId xmlns:a16="http://schemas.microsoft.com/office/drawing/2014/main" id="{69A48B4B-639F-455D-8661-0BFA80CF7E64}"/>
              </a:ext>
            </a:extLst>
          </p:cNvPr>
          <p:cNvGrpSpPr/>
          <p:nvPr/>
        </p:nvGrpSpPr>
        <p:grpSpPr>
          <a:xfrm>
            <a:off x="821690" y="5653478"/>
            <a:ext cx="5274310" cy="1010763"/>
            <a:chOff x="0" y="4561361"/>
            <a:chExt cx="5274310" cy="1010763"/>
          </a:xfrm>
        </p:grpSpPr>
        <p:sp>
          <p:nvSpPr>
            <p:cNvPr id="6" name="Rectangle 64">
              <a:extLst>
                <a:ext uri="{FF2B5EF4-FFF2-40B4-BE49-F238E27FC236}">
                  <a16:creationId xmlns:a16="http://schemas.microsoft.com/office/drawing/2014/main" id="{3ED6D5D8-F55E-462B-8BCA-0F5DB9558F89}"/>
                </a:ext>
              </a:extLst>
            </p:cNvPr>
            <p:cNvSpPr/>
            <p:nvPr/>
          </p:nvSpPr>
          <p:spPr>
            <a:xfrm>
              <a:off x="0" y="4561361"/>
              <a:ext cx="5274310" cy="1010763"/>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7" name="TextBox 6">
              <a:extLst>
                <a:ext uri="{FF2B5EF4-FFF2-40B4-BE49-F238E27FC236}">
                  <a16:creationId xmlns:a16="http://schemas.microsoft.com/office/drawing/2014/main" id="{F4036EA3-D247-4CB1-B387-7C878F083F8B}"/>
                </a:ext>
              </a:extLst>
            </p:cNvPr>
            <p:cNvSpPr txBox="1"/>
            <p:nvPr/>
          </p:nvSpPr>
          <p:spPr>
            <a:xfrm>
              <a:off x="0" y="4561361"/>
              <a:ext cx="5274310" cy="545812"/>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Follow up</a:t>
              </a:r>
            </a:p>
          </p:txBody>
        </p:sp>
      </p:grpSp>
      <p:grpSp>
        <p:nvGrpSpPr>
          <p:cNvPr id="8" name="Group 10">
            <a:extLst>
              <a:ext uri="{FF2B5EF4-FFF2-40B4-BE49-F238E27FC236}">
                <a16:creationId xmlns:a16="http://schemas.microsoft.com/office/drawing/2014/main" id="{2E30C2B2-4276-4CDD-B6AD-09F87C0E0325}"/>
              </a:ext>
            </a:extLst>
          </p:cNvPr>
          <p:cNvGrpSpPr/>
          <p:nvPr/>
        </p:nvGrpSpPr>
        <p:grpSpPr>
          <a:xfrm>
            <a:off x="824265" y="6179052"/>
            <a:ext cx="1756386" cy="464951"/>
            <a:chOff x="2575" y="5086935"/>
            <a:chExt cx="1756386" cy="464951"/>
          </a:xfrm>
        </p:grpSpPr>
        <p:sp>
          <p:nvSpPr>
            <p:cNvPr id="9" name="Rectangle 62">
              <a:extLst>
                <a:ext uri="{FF2B5EF4-FFF2-40B4-BE49-F238E27FC236}">
                  <a16:creationId xmlns:a16="http://schemas.microsoft.com/office/drawing/2014/main" id="{BEEE55C1-42F7-47B2-96C0-5D15597F0511}"/>
                </a:ext>
              </a:extLst>
            </p:cNvPr>
            <p:cNvSpPr/>
            <p:nvPr/>
          </p:nvSpPr>
          <p:spPr>
            <a:xfrm>
              <a:off x="2575"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0" name="TextBox 9">
              <a:extLst>
                <a:ext uri="{FF2B5EF4-FFF2-40B4-BE49-F238E27FC236}">
                  <a16:creationId xmlns:a16="http://schemas.microsoft.com/office/drawing/2014/main" id="{528F598F-8559-49A0-80FC-912358BA363B}"/>
                </a:ext>
              </a:extLst>
            </p:cNvPr>
            <p:cNvSpPr txBox="1"/>
            <p:nvPr/>
          </p:nvSpPr>
          <p:spPr>
            <a:xfrm>
              <a:off x="2575"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Self Assessment</a:t>
              </a:r>
            </a:p>
          </p:txBody>
        </p:sp>
      </p:grpSp>
      <p:grpSp>
        <p:nvGrpSpPr>
          <p:cNvPr id="11" name="Group 11">
            <a:extLst>
              <a:ext uri="{FF2B5EF4-FFF2-40B4-BE49-F238E27FC236}">
                <a16:creationId xmlns:a16="http://schemas.microsoft.com/office/drawing/2014/main" id="{141347F2-8F0B-491D-8C3E-233501A9A93B}"/>
              </a:ext>
            </a:extLst>
          </p:cNvPr>
          <p:cNvGrpSpPr/>
          <p:nvPr/>
        </p:nvGrpSpPr>
        <p:grpSpPr>
          <a:xfrm>
            <a:off x="2580651" y="6179052"/>
            <a:ext cx="1756386" cy="464951"/>
            <a:chOff x="1758961" y="5086935"/>
            <a:chExt cx="1756386" cy="464951"/>
          </a:xfrm>
        </p:grpSpPr>
        <p:sp>
          <p:nvSpPr>
            <p:cNvPr id="12" name="Rectangle 60">
              <a:extLst>
                <a:ext uri="{FF2B5EF4-FFF2-40B4-BE49-F238E27FC236}">
                  <a16:creationId xmlns:a16="http://schemas.microsoft.com/office/drawing/2014/main" id="{336FDA79-5D0E-44C6-ACBC-5A7860BBCF86}"/>
                </a:ext>
              </a:extLst>
            </p:cNvPr>
            <p:cNvSpPr/>
            <p:nvPr/>
          </p:nvSpPr>
          <p:spPr>
            <a:xfrm>
              <a:off x="1758961"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3" name="TextBox 12">
              <a:extLst>
                <a:ext uri="{FF2B5EF4-FFF2-40B4-BE49-F238E27FC236}">
                  <a16:creationId xmlns:a16="http://schemas.microsoft.com/office/drawing/2014/main" id="{7F707DD8-D786-4F2A-8EA0-7268ACB94381}"/>
                </a:ext>
              </a:extLst>
            </p:cNvPr>
            <p:cNvSpPr txBox="1"/>
            <p:nvPr/>
          </p:nvSpPr>
          <p:spPr>
            <a:xfrm>
              <a:off x="1758961"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Report by Mentor</a:t>
              </a:r>
            </a:p>
          </p:txBody>
        </p:sp>
      </p:grpSp>
      <p:grpSp>
        <p:nvGrpSpPr>
          <p:cNvPr id="14" name="Group 12">
            <a:extLst>
              <a:ext uri="{FF2B5EF4-FFF2-40B4-BE49-F238E27FC236}">
                <a16:creationId xmlns:a16="http://schemas.microsoft.com/office/drawing/2014/main" id="{335FD0ED-B882-4AEE-A1CA-3FBBA8B9688D}"/>
              </a:ext>
            </a:extLst>
          </p:cNvPr>
          <p:cNvGrpSpPr/>
          <p:nvPr/>
        </p:nvGrpSpPr>
        <p:grpSpPr>
          <a:xfrm>
            <a:off x="4337038" y="6179052"/>
            <a:ext cx="1756386" cy="464951"/>
            <a:chOff x="3515348" y="5086935"/>
            <a:chExt cx="1756386" cy="464951"/>
          </a:xfrm>
        </p:grpSpPr>
        <p:sp>
          <p:nvSpPr>
            <p:cNvPr id="15" name="Rectangle 58">
              <a:extLst>
                <a:ext uri="{FF2B5EF4-FFF2-40B4-BE49-F238E27FC236}">
                  <a16:creationId xmlns:a16="http://schemas.microsoft.com/office/drawing/2014/main" id="{8D7D0B8A-08DC-413F-B489-39BE04DCE174}"/>
                </a:ext>
              </a:extLst>
            </p:cNvPr>
            <p:cNvSpPr/>
            <p:nvPr/>
          </p:nvSpPr>
          <p:spPr>
            <a:xfrm>
              <a:off x="3515348" y="5086935"/>
              <a:ext cx="1756386" cy="46495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16" name="TextBox 15">
              <a:extLst>
                <a:ext uri="{FF2B5EF4-FFF2-40B4-BE49-F238E27FC236}">
                  <a16:creationId xmlns:a16="http://schemas.microsoft.com/office/drawing/2014/main" id="{7EA0BE87-88E0-41F1-8959-40A258BF3D93}"/>
                </a:ext>
              </a:extLst>
            </p:cNvPr>
            <p:cNvSpPr txBox="1"/>
            <p:nvPr/>
          </p:nvSpPr>
          <p:spPr>
            <a:xfrm>
              <a:off x="3515348" y="5086935"/>
              <a:ext cx="1756386" cy="46495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Final assessment by HEI</a:t>
              </a:r>
            </a:p>
          </p:txBody>
        </p:sp>
      </p:grpSp>
      <p:grpSp>
        <p:nvGrpSpPr>
          <p:cNvPr id="17" name="Group 13">
            <a:extLst>
              <a:ext uri="{FF2B5EF4-FFF2-40B4-BE49-F238E27FC236}">
                <a16:creationId xmlns:a16="http://schemas.microsoft.com/office/drawing/2014/main" id="{68FA9EAC-1218-4742-80DE-1B918BD0B30A}"/>
              </a:ext>
            </a:extLst>
          </p:cNvPr>
          <p:cNvGrpSpPr/>
          <p:nvPr/>
        </p:nvGrpSpPr>
        <p:grpSpPr>
          <a:xfrm>
            <a:off x="821690" y="4114061"/>
            <a:ext cx="5274310" cy="1554554"/>
            <a:chOff x="0" y="3021944"/>
            <a:chExt cx="5274310" cy="1554554"/>
          </a:xfrm>
        </p:grpSpPr>
        <p:sp>
          <p:nvSpPr>
            <p:cNvPr id="18" name="Callout: Up Arrow 56">
              <a:extLst>
                <a:ext uri="{FF2B5EF4-FFF2-40B4-BE49-F238E27FC236}">
                  <a16:creationId xmlns:a16="http://schemas.microsoft.com/office/drawing/2014/main" id="{F7F9A9E7-2B5E-4739-99B9-B71856D61BB6}"/>
                </a:ext>
              </a:extLst>
            </p:cNvPr>
            <p:cNvSpPr/>
            <p:nvPr/>
          </p:nvSpPr>
          <p:spPr>
            <a:xfrm rot="10800000">
              <a:off x="0" y="3021944"/>
              <a:ext cx="5274310" cy="1554554"/>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19" name="Callout: Up Arrow 12">
              <a:extLst>
                <a:ext uri="{FF2B5EF4-FFF2-40B4-BE49-F238E27FC236}">
                  <a16:creationId xmlns:a16="http://schemas.microsoft.com/office/drawing/2014/main" id="{24077804-E646-4DD8-8444-7498B0C76941}"/>
                </a:ext>
              </a:extLst>
            </p:cNvPr>
            <p:cNvSpPr txBox="1"/>
            <p:nvPr/>
          </p:nvSpPr>
          <p:spPr>
            <a:xfrm>
              <a:off x="0" y="3021944"/>
              <a:ext cx="5274310" cy="545648"/>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Implementation of the Internship</a:t>
              </a:r>
            </a:p>
          </p:txBody>
        </p:sp>
      </p:grpSp>
      <p:grpSp>
        <p:nvGrpSpPr>
          <p:cNvPr id="20" name="Group 14">
            <a:extLst>
              <a:ext uri="{FF2B5EF4-FFF2-40B4-BE49-F238E27FC236}">
                <a16:creationId xmlns:a16="http://schemas.microsoft.com/office/drawing/2014/main" id="{5EBC8406-E8CE-452D-BD80-AFF32EE255B0}"/>
              </a:ext>
            </a:extLst>
          </p:cNvPr>
          <p:cNvGrpSpPr/>
          <p:nvPr/>
        </p:nvGrpSpPr>
        <p:grpSpPr>
          <a:xfrm>
            <a:off x="822333" y="4659710"/>
            <a:ext cx="1054604" cy="464811"/>
            <a:chOff x="643" y="3567593"/>
            <a:chExt cx="1054604" cy="464811"/>
          </a:xfrm>
        </p:grpSpPr>
        <p:sp>
          <p:nvSpPr>
            <p:cNvPr id="21" name="Rectangle 54">
              <a:extLst>
                <a:ext uri="{FF2B5EF4-FFF2-40B4-BE49-F238E27FC236}">
                  <a16:creationId xmlns:a16="http://schemas.microsoft.com/office/drawing/2014/main" id="{5616D9CE-D3B8-43DA-AB7D-86FB5CA55C7F}"/>
                </a:ext>
              </a:extLst>
            </p:cNvPr>
            <p:cNvSpPr/>
            <p:nvPr/>
          </p:nvSpPr>
          <p:spPr>
            <a:xfrm>
              <a:off x="643"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2" name="TextBox 21">
              <a:extLst>
                <a:ext uri="{FF2B5EF4-FFF2-40B4-BE49-F238E27FC236}">
                  <a16:creationId xmlns:a16="http://schemas.microsoft.com/office/drawing/2014/main" id="{930E7B24-CAAA-4836-8647-899A9B6DB027}"/>
                </a:ext>
              </a:extLst>
            </p:cNvPr>
            <p:cNvSpPr txBox="1"/>
            <p:nvPr/>
          </p:nvSpPr>
          <p:spPr>
            <a:xfrm>
              <a:off x="643"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Engagement Phase</a:t>
              </a:r>
            </a:p>
          </p:txBody>
        </p:sp>
      </p:grpSp>
      <p:grpSp>
        <p:nvGrpSpPr>
          <p:cNvPr id="23" name="Group 15">
            <a:extLst>
              <a:ext uri="{FF2B5EF4-FFF2-40B4-BE49-F238E27FC236}">
                <a16:creationId xmlns:a16="http://schemas.microsoft.com/office/drawing/2014/main" id="{4A0A782E-EFF9-437B-8522-51969AA9FFB1}"/>
              </a:ext>
            </a:extLst>
          </p:cNvPr>
          <p:cNvGrpSpPr/>
          <p:nvPr/>
        </p:nvGrpSpPr>
        <p:grpSpPr>
          <a:xfrm>
            <a:off x="1876938" y="4659710"/>
            <a:ext cx="1054604" cy="464811"/>
            <a:chOff x="1055248" y="3567593"/>
            <a:chExt cx="1054604" cy="464811"/>
          </a:xfrm>
        </p:grpSpPr>
        <p:sp>
          <p:nvSpPr>
            <p:cNvPr id="24" name="Rectangle 52">
              <a:extLst>
                <a:ext uri="{FF2B5EF4-FFF2-40B4-BE49-F238E27FC236}">
                  <a16:creationId xmlns:a16="http://schemas.microsoft.com/office/drawing/2014/main" id="{34D9371C-ED75-4F77-B9C7-C1F67719F8E9}"/>
                </a:ext>
              </a:extLst>
            </p:cNvPr>
            <p:cNvSpPr/>
            <p:nvPr/>
          </p:nvSpPr>
          <p:spPr>
            <a:xfrm>
              <a:off x="1055248"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5" name="TextBox 24">
              <a:extLst>
                <a:ext uri="{FF2B5EF4-FFF2-40B4-BE49-F238E27FC236}">
                  <a16:creationId xmlns:a16="http://schemas.microsoft.com/office/drawing/2014/main" id="{B685F6AC-FC85-419C-AF9D-832813B8D152}"/>
                </a:ext>
              </a:extLst>
            </p:cNvPr>
            <p:cNvSpPr txBox="1"/>
            <p:nvPr/>
          </p:nvSpPr>
          <p:spPr>
            <a:xfrm>
              <a:off x="1055248"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Investigation Phase</a:t>
              </a:r>
            </a:p>
          </p:txBody>
        </p:sp>
      </p:grpSp>
      <p:grpSp>
        <p:nvGrpSpPr>
          <p:cNvPr id="26" name="Group 16">
            <a:extLst>
              <a:ext uri="{FF2B5EF4-FFF2-40B4-BE49-F238E27FC236}">
                <a16:creationId xmlns:a16="http://schemas.microsoft.com/office/drawing/2014/main" id="{26EF8B36-A569-4FD2-8918-5F9C4079CB31}"/>
              </a:ext>
            </a:extLst>
          </p:cNvPr>
          <p:cNvGrpSpPr/>
          <p:nvPr/>
        </p:nvGrpSpPr>
        <p:grpSpPr>
          <a:xfrm>
            <a:off x="2931542" y="4659710"/>
            <a:ext cx="1054604" cy="464811"/>
            <a:chOff x="2109852" y="3567593"/>
            <a:chExt cx="1054604" cy="464811"/>
          </a:xfrm>
        </p:grpSpPr>
        <p:sp>
          <p:nvSpPr>
            <p:cNvPr id="27" name="Rectangle 50">
              <a:extLst>
                <a:ext uri="{FF2B5EF4-FFF2-40B4-BE49-F238E27FC236}">
                  <a16:creationId xmlns:a16="http://schemas.microsoft.com/office/drawing/2014/main" id="{65A1173E-D127-4763-99E7-9F1BD8449C5E}"/>
                </a:ext>
              </a:extLst>
            </p:cNvPr>
            <p:cNvSpPr/>
            <p:nvPr/>
          </p:nvSpPr>
          <p:spPr>
            <a:xfrm>
              <a:off x="2109852"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28" name="TextBox 27">
              <a:extLst>
                <a:ext uri="{FF2B5EF4-FFF2-40B4-BE49-F238E27FC236}">
                  <a16:creationId xmlns:a16="http://schemas.microsoft.com/office/drawing/2014/main" id="{F6EE6AF0-1CB6-43CF-B52D-8A13C02CC5C6}"/>
                </a:ext>
              </a:extLst>
            </p:cNvPr>
            <p:cNvSpPr txBox="1"/>
            <p:nvPr/>
          </p:nvSpPr>
          <p:spPr>
            <a:xfrm>
              <a:off x="2109852"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Into Action</a:t>
              </a:r>
            </a:p>
          </p:txBody>
        </p:sp>
      </p:grpSp>
      <p:grpSp>
        <p:nvGrpSpPr>
          <p:cNvPr id="29" name="Group 17">
            <a:extLst>
              <a:ext uri="{FF2B5EF4-FFF2-40B4-BE49-F238E27FC236}">
                <a16:creationId xmlns:a16="http://schemas.microsoft.com/office/drawing/2014/main" id="{AF9238CD-186A-45D7-8982-A2F6467961F2}"/>
              </a:ext>
            </a:extLst>
          </p:cNvPr>
          <p:cNvGrpSpPr/>
          <p:nvPr/>
        </p:nvGrpSpPr>
        <p:grpSpPr>
          <a:xfrm>
            <a:off x="3986147" y="4659710"/>
            <a:ext cx="1054604" cy="464811"/>
            <a:chOff x="3164457" y="3567593"/>
            <a:chExt cx="1054604" cy="464811"/>
          </a:xfrm>
        </p:grpSpPr>
        <p:sp>
          <p:nvSpPr>
            <p:cNvPr id="30" name="Rectangle 48">
              <a:extLst>
                <a:ext uri="{FF2B5EF4-FFF2-40B4-BE49-F238E27FC236}">
                  <a16:creationId xmlns:a16="http://schemas.microsoft.com/office/drawing/2014/main" id="{647A6746-A297-4853-AAB4-F956A06119D3}"/>
                </a:ext>
              </a:extLst>
            </p:cNvPr>
            <p:cNvSpPr/>
            <p:nvPr/>
          </p:nvSpPr>
          <p:spPr>
            <a:xfrm>
              <a:off x="3164457" y="3567593"/>
              <a:ext cx="1054604"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1" name="TextBox 30">
              <a:extLst>
                <a:ext uri="{FF2B5EF4-FFF2-40B4-BE49-F238E27FC236}">
                  <a16:creationId xmlns:a16="http://schemas.microsoft.com/office/drawing/2014/main" id="{76CD0AE6-082C-44FA-8D13-5C78E75448A3}"/>
                </a:ext>
              </a:extLst>
            </p:cNvPr>
            <p:cNvSpPr txBox="1"/>
            <p:nvPr/>
          </p:nvSpPr>
          <p:spPr>
            <a:xfrm>
              <a:off x="3164457" y="3567593"/>
              <a:ext cx="1054604"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Serious Game</a:t>
              </a:r>
            </a:p>
          </p:txBody>
        </p:sp>
      </p:grpSp>
      <p:grpSp>
        <p:nvGrpSpPr>
          <p:cNvPr id="32" name="Group 19">
            <a:extLst>
              <a:ext uri="{FF2B5EF4-FFF2-40B4-BE49-F238E27FC236}">
                <a16:creationId xmlns:a16="http://schemas.microsoft.com/office/drawing/2014/main" id="{EAE5B10F-9288-451B-8002-419184F1B091}"/>
              </a:ext>
            </a:extLst>
          </p:cNvPr>
          <p:cNvGrpSpPr/>
          <p:nvPr/>
        </p:nvGrpSpPr>
        <p:grpSpPr>
          <a:xfrm>
            <a:off x="821690" y="2653095"/>
            <a:ext cx="5274310" cy="1476127"/>
            <a:chOff x="0" y="1560978"/>
            <a:chExt cx="5274310" cy="1476127"/>
          </a:xfrm>
        </p:grpSpPr>
        <p:sp>
          <p:nvSpPr>
            <p:cNvPr id="33" name="Callout: Up Arrow 44">
              <a:extLst>
                <a:ext uri="{FF2B5EF4-FFF2-40B4-BE49-F238E27FC236}">
                  <a16:creationId xmlns:a16="http://schemas.microsoft.com/office/drawing/2014/main" id="{E9612C3F-CCD1-4AE0-8FF5-D782A893F1F5}"/>
                </a:ext>
              </a:extLst>
            </p:cNvPr>
            <p:cNvSpPr/>
            <p:nvPr/>
          </p:nvSpPr>
          <p:spPr>
            <a:xfrm rot="10800000">
              <a:off x="0" y="1560978"/>
              <a:ext cx="5274310" cy="1476127"/>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34" name="Callout: Up Arrow 24">
              <a:extLst>
                <a:ext uri="{FF2B5EF4-FFF2-40B4-BE49-F238E27FC236}">
                  <a16:creationId xmlns:a16="http://schemas.microsoft.com/office/drawing/2014/main" id="{92651531-B40D-467C-A0A8-EC2B66C009DF}"/>
                </a:ext>
              </a:extLst>
            </p:cNvPr>
            <p:cNvSpPr txBox="1"/>
            <p:nvPr/>
          </p:nvSpPr>
          <p:spPr>
            <a:xfrm>
              <a:off x="0" y="1560978"/>
              <a:ext cx="5274310" cy="518120"/>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Preparation of individual internship </a:t>
              </a:r>
            </a:p>
          </p:txBody>
        </p:sp>
      </p:grpSp>
      <p:grpSp>
        <p:nvGrpSpPr>
          <p:cNvPr id="35" name="Group 20">
            <a:extLst>
              <a:ext uri="{FF2B5EF4-FFF2-40B4-BE49-F238E27FC236}">
                <a16:creationId xmlns:a16="http://schemas.microsoft.com/office/drawing/2014/main" id="{D904E80B-B697-4660-8E0E-7A22E57D7592}"/>
              </a:ext>
            </a:extLst>
          </p:cNvPr>
          <p:cNvGrpSpPr/>
          <p:nvPr/>
        </p:nvGrpSpPr>
        <p:grpSpPr>
          <a:xfrm>
            <a:off x="824265" y="3159530"/>
            <a:ext cx="1756386" cy="464811"/>
            <a:chOff x="2575" y="2067413"/>
            <a:chExt cx="1756386" cy="464811"/>
          </a:xfrm>
        </p:grpSpPr>
        <p:sp>
          <p:nvSpPr>
            <p:cNvPr id="36" name="Rectangle 42">
              <a:extLst>
                <a:ext uri="{FF2B5EF4-FFF2-40B4-BE49-F238E27FC236}">
                  <a16:creationId xmlns:a16="http://schemas.microsoft.com/office/drawing/2014/main" id="{7AC77E40-865E-416C-A8AC-9F85EC5FF88F}"/>
                </a:ext>
              </a:extLst>
            </p:cNvPr>
            <p:cNvSpPr/>
            <p:nvPr/>
          </p:nvSpPr>
          <p:spPr>
            <a:xfrm>
              <a:off x="2575"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37" name="TextBox 36">
              <a:extLst>
                <a:ext uri="{FF2B5EF4-FFF2-40B4-BE49-F238E27FC236}">
                  <a16:creationId xmlns:a16="http://schemas.microsoft.com/office/drawing/2014/main" id="{9420BCFA-8FF1-4815-B6C4-53D1C927BEB7}"/>
                </a:ext>
              </a:extLst>
            </p:cNvPr>
            <p:cNvSpPr txBox="1"/>
            <p:nvPr/>
          </p:nvSpPr>
          <p:spPr>
            <a:xfrm>
              <a:off x="2575"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Matching between companies and students</a:t>
              </a:r>
            </a:p>
          </p:txBody>
        </p:sp>
      </p:grpSp>
      <p:grpSp>
        <p:nvGrpSpPr>
          <p:cNvPr id="38" name="Group 21">
            <a:extLst>
              <a:ext uri="{FF2B5EF4-FFF2-40B4-BE49-F238E27FC236}">
                <a16:creationId xmlns:a16="http://schemas.microsoft.com/office/drawing/2014/main" id="{C75E0D5F-9DAE-403D-A107-590941716768}"/>
              </a:ext>
            </a:extLst>
          </p:cNvPr>
          <p:cNvGrpSpPr/>
          <p:nvPr/>
        </p:nvGrpSpPr>
        <p:grpSpPr>
          <a:xfrm>
            <a:off x="2580651" y="3155282"/>
            <a:ext cx="1756386" cy="473308"/>
            <a:chOff x="1758961" y="2063165"/>
            <a:chExt cx="1756386" cy="473308"/>
          </a:xfrm>
        </p:grpSpPr>
        <p:sp>
          <p:nvSpPr>
            <p:cNvPr id="39" name="Rectangle 40">
              <a:extLst>
                <a:ext uri="{FF2B5EF4-FFF2-40B4-BE49-F238E27FC236}">
                  <a16:creationId xmlns:a16="http://schemas.microsoft.com/office/drawing/2014/main" id="{65AEB5F3-1404-4FC9-BEB1-A8AB56EE2C41}"/>
                </a:ext>
              </a:extLst>
            </p:cNvPr>
            <p:cNvSpPr/>
            <p:nvPr/>
          </p:nvSpPr>
          <p:spPr>
            <a:xfrm>
              <a:off x="1758961" y="2063165"/>
              <a:ext cx="1756386" cy="473308"/>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0" name="TextBox 39">
              <a:extLst>
                <a:ext uri="{FF2B5EF4-FFF2-40B4-BE49-F238E27FC236}">
                  <a16:creationId xmlns:a16="http://schemas.microsoft.com/office/drawing/2014/main" id="{DB7B861B-9769-4F83-85EC-F10E3911629E}"/>
                </a:ext>
              </a:extLst>
            </p:cNvPr>
            <p:cNvSpPr txBox="1"/>
            <p:nvPr/>
          </p:nvSpPr>
          <p:spPr>
            <a:xfrm>
              <a:off x="1758961" y="2063165"/>
              <a:ext cx="1756386" cy="473308"/>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Student and company prepare the internship plan</a:t>
              </a:r>
            </a:p>
          </p:txBody>
        </p:sp>
      </p:grpSp>
      <p:grpSp>
        <p:nvGrpSpPr>
          <p:cNvPr id="41" name="Group 22">
            <a:extLst>
              <a:ext uri="{FF2B5EF4-FFF2-40B4-BE49-F238E27FC236}">
                <a16:creationId xmlns:a16="http://schemas.microsoft.com/office/drawing/2014/main" id="{36B98CB9-3888-4D55-B5B7-BA9132FE9E45}"/>
              </a:ext>
            </a:extLst>
          </p:cNvPr>
          <p:cNvGrpSpPr/>
          <p:nvPr/>
        </p:nvGrpSpPr>
        <p:grpSpPr>
          <a:xfrm>
            <a:off x="4337038" y="3159530"/>
            <a:ext cx="1756386" cy="464811"/>
            <a:chOff x="3515348" y="2067413"/>
            <a:chExt cx="1756386" cy="464811"/>
          </a:xfrm>
        </p:grpSpPr>
        <p:sp>
          <p:nvSpPr>
            <p:cNvPr id="42" name="Rectangle 38">
              <a:extLst>
                <a:ext uri="{FF2B5EF4-FFF2-40B4-BE49-F238E27FC236}">
                  <a16:creationId xmlns:a16="http://schemas.microsoft.com/office/drawing/2014/main" id="{258939DA-8B5A-4BD0-9720-A254285176D5}"/>
                </a:ext>
              </a:extLst>
            </p:cNvPr>
            <p:cNvSpPr/>
            <p:nvPr/>
          </p:nvSpPr>
          <p:spPr>
            <a:xfrm>
              <a:off x="3515348" y="2067413"/>
              <a:ext cx="1756386"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3" name="TextBox 42">
              <a:extLst>
                <a:ext uri="{FF2B5EF4-FFF2-40B4-BE49-F238E27FC236}">
                  <a16:creationId xmlns:a16="http://schemas.microsoft.com/office/drawing/2014/main" id="{4438CF0E-AFD5-42D1-A39C-75637F94CAC6}"/>
                </a:ext>
              </a:extLst>
            </p:cNvPr>
            <p:cNvSpPr txBox="1"/>
            <p:nvPr/>
          </p:nvSpPr>
          <p:spPr>
            <a:xfrm>
              <a:off x="3515348" y="2067413"/>
              <a:ext cx="1756386"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learning agreement</a:t>
              </a:r>
              <a:endPar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44" name="Group 23">
            <a:extLst>
              <a:ext uri="{FF2B5EF4-FFF2-40B4-BE49-F238E27FC236}">
                <a16:creationId xmlns:a16="http://schemas.microsoft.com/office/drawing/2014/main" id="{5C385276-7C81-45AF-844C-45A670F3630D}"/>
              </a:ext>
            </a:extLst>
          </p:cNvPr>
          <p:cNvGrpSpPr/>
          <p:nvPr/>
        </p:nvGrpSpPr>
        <p:grpSpPr>
          <a:xfrm>
            <a:off x="821690" y="1092117"/>
            <a:ext cx="5274310" cy="1576116"/>
            <a:chOff x="0" y="0"/>
            <a:chExt cx="5274310" cy="1576116"/>
          </a:xfrm>
        </p:grpSpPr>
        <p:sp>
          <p:nvSpPr>
            <p:cNvPr id="45" name="Callout: Up Arrow 36">
              <a:extLst>
                <a:ext uri="{FF2B5EF4-FFF2-40B4-BE49-F238E27FC236}">
                  <a16:creationId xmlns:a16="http://schemas.microsoft.com/office/drawing/2014/main" id="{C828D5EF-7FDC-48CF-BD68-518A44AFEFB1}"/>
                </a:ext>
              </a:extLst>
            </p:cNvPr>
            <p:cNvSpPr/>
            <p:nvPr/>
          </p:nvSpPr>
          <p:spPr>
            <a:xfrm rot="10800000">
              <a:off x="0" y="0"/>
              <a:ext cx="5274310" cy="1576116"/>
            </a:xfrm>
            <a:prstGeom prst="upArrowCallou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sp>
        <p:sp>
          <p:nvSpPr>
            <p:cNvPr id="46" name="Callout: Up Arrow 32">
              <a:extLst>
                <a:ext uri="{FF2B5EF4-FFF2-40B4-BE49-F238E27FC236}">
                  <a16:creationId xmlns:a16="http://schemas.microsoft.com/office/drawing/2014/main" id="{10760F09-CA01-418E-BBE4-1D97ACAA624C}"/>
                </a:ext>
              </a:extLst>
            </p:cNvPr>
            <p:cNvSpPr txBox="1"/>
            <p:nvPr/>
          </p:nvSpPr>
          <p:spPr>
            <a:xfrm>
              <a:off x="0" y="0"/>
              <a:ext cx="5274310" cy="553216"/>
            </a:xfrm>
            <a:prstGeom prst="rect">
              <a:avLst/>
            </a:prstGeom>
            <a:noFill/>
            <a:ln>
              <a:noFill/>
            </a:ln>
            <a:effectLst/>
          </p:spPr>
          <p:txBody>
            <a:bodyPr spcFirstLastPara="0" vert="horz" wrap="square" lIns="99568" tIns="99568" rIns="99568" bIns="99568" numCol="1" spcCol="1270" anchor="ctr" anchorCtr="0">
              <a:noAutofit/>
            </a:bodyPr>
            <a:lstStyle/>
            <a:p>
              <a:pPr marL="0" marR="0" lvl="0" indent="0" algn="ctr" defTabSz="622300" eaLnBrk="1" fontAlgn="auto" latinLnBrk="0" hangingPunct="1">
                <a:lnSpc>
                  <a:spcPct val="90000"/>
                </a:lnSpc>
                <a:spcBef>
                  <a:spcPts val="0"/>
                </a:spcBef>
                <a:spcAft>
                  <a:spcPct val="35000"/>
                </a:spcAft>
                <a:buClrTx/>
                <a:buSzTx/>
                <a:buFontTx/>
                <a:buNone/>
                <a:tabLst/>
                <a:defRPr/>
              </a:pPr>
              <a:r>
                <a:rPr kumimoji="0" lang="en-GB" sz="1400" b="0" i="0" u="none" strike="noStrike" kern="0" cap="none" spc="0" normalizeH="0" baseline="0" noProof="0">
                  <a:ln>
                    <a:noFill/>
                  </a:ln>
                  <a:solidFill>
                    <a:prstClr val="white"/>
                  </a:solidFill>
                  <a:effectLst/>
                  <a:uLnTx/>
                  <a:uFillTx/>
                  <a:latin typeface="Calibri" panose="020F0502020204030204"/>
                  <a:ea typeface="+mn-ea"/>
                  <a:cs typeface="+mn-cs"/>
                </a:rPr>
                <a:t>Set up and preparation phase</a:t>
              </a:r>
            </a:p>
          </p:txBody>
        </p:sp>
      </p:grpSp>
      <p:grpSp>
        <p:nvGrpSpPr>
          <p:cNvPr id="47" name="Group 24">
            <a:extLst>
              <a:ext uri="{FF2B5EF4-FFF2-40B4-BE49-F238E27FC236}">
                <a16:creationId xmlns:a16="http://schemas.microsoft.com/office/drawing/2014/main" id="{F5574709-5EF1-4406-8EB2-5E2B97BD6F8F}"/>
              </a:ext>
            </a:extLst>
          </p:cNvPr>
          <p:cNvGrpSpPr/>
          <p:nvPr/>
        </p:nvGrpSpPr>
        <p:grpSpPr>
          <a:xfrm>
            <a:off x="821690" y="1648569"/>
            <a:ext cx="1318577" cy="464811"/>
            <a:chOff x="0" y="556452"/>
            <a:chExt cx="1318577" cy="464811"/>
          </a:xfrm>
        </p:grpSpPr>
        <p:sp>
          <p:nvSpPr>
            <p:cNvPr id="48" name="Rectangle 34">
              <a:extLst>
                <a:ext uri="{FF2B5EF4-FFF2-40B4-BE49-F238E27FC236}">
                  <a16:creationId xmlns:a16="http://schemas.microsoft.com/office/drawing/2014/main" id="{4D2E6AF6-C528-4766-959E-19901A44D370}"/>
                </a:ext>
              </a:extLst>
            </p:cNvPr>
            <p:cNvSpPr/>
            <p:nvPr/>
          </p:nvSpPr>
          <p:spPr>
            <a:xfrm>
              <a:off x="0"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49" name="TextBox 48">
              <a:extLst>
                <a:ext uri="{FF2B5EF4-FFF2-40B4-BE49-F238E27FC236}">
                  <a16:creationId xmlns:a16="http://schemas.microsoft.com/office/drawing/2014/main" id="{9B1865BA-887F-4824-A512-B3D97B6E9B54}"/>
                </a:ext>
              </a:extLst>
            </p:cNvPr>
            <p:cNvSpPr txBox="1"/>
            <p:nvPr/>
          </p:nvSpPr>
          <p:spPr>
            <a:xfrm>
              <a:off x="0"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companies</a:t>
              </a:r>
            </a:p>
          </p:txBody>
        </p:sp>
      </p:grpSp>
      <p:grpSp>
        <p:nvGrpSpPr>
          <p:cNvPr id="50" name="Group 25">
            <a:extLst>
              <a:ext uri="{FF2B5EF4-FFF2-40B4-BE49-F238E27FC236}">
                <a16:creationId xmlns:a16="http://schemas.microsoft.com/office/drawing/2014/main" id="{C07291CB-684D-48E6-86A7-1A5D19E51A6E}"/>
              </a:ext>
            </a:extLst>
          </p:cNvPr>
          <p:cNvGrpSpPr/>
          <p:nvPr/>
        </p:nvGrpSpPr>
        <p:grpSpPr>
          <a:xfrm>
            <a:off x="2140267" y="1648569"/>
            <a:ext cx="1318577" cy="464811"/>
            <a:chOff x="1318577" y="556452"/>
            <a:chExt cx="1318577" cy="464811"/>
          </a:xfrm>
        </p:grpSpPr>
        <p:sp>
          <p:nvSpPr>
            <p:cNvPr id="51" name="Rectangle 32">
              <a:extLst>
                <a:ext uri="{FF2B5EF4-FFF2-40B4-BE49-F238E27FC236}">
                  <a16:creationId xmlns:a16="http://schemas.microsoft.com/office/drawing/2014/main" id="{66BF7E3E-2748-40B1-A596-CA29558E49F6}"/>
                </a:ext>
              </a:extLst>
            </p:cNvPr>
            <p:cNvSpPr/>
            <p:nvPr/>
          </p:nvSpPr>
          <p:spPr>
            <a:xfrm>
              <a:off x="1318577"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2" name="TextBox 51">
              <a:extLst>
                <a:ext uri="{FF2B5EF4-FFF2-40B4-BE49-F238E27FC236}">
                  <a16:creationId xmlns:a16="http://schemas.microsoft.com/office/drawing/2014/main" id="{42544B80-D1C0-4716-AE92-0F4A4F1B5BCB}"/>
                </a:ext>
              </a:extLst>
            </p:cNvPr>
            <p:cNvSpPr txBox="1"/>
            <p:nvPr/>
          </p:nvSpPr>
          <p:spPr>
            <a:xfrm>
              <a:off x="1318577"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Call for students</a:t>
              </a:r>
            </a:p>
          </p:txBody>
        </p:sp>
      </p:grpSp>
      <p:grpSp>
        <p:nvGrpSpPr>
          <p:cNvPr id="53" name="Group 26">
            <a:extLst>
              <a:ext uri="{FF2B5EF4-FFF2-40B4-BE49-F238E27FC236}">
                <a16:creationId xmlns:a16="http://schemas.microsoft.com/office/drawing/2014/main" id="{18059ADA-E579-4423-83A6-FD1BBC7B4F78}"/>
              </a:ext>
            </a:extLst>
          </p:cNvPr>
          <p:cNvGrpSpPr/>
          <p:nvPr/>
        </p:nvGrpSpPr>
        <p:grpSpPr>
          <a:xfrm>
            <a:off x="3458845" y="1648569"/>
            <a:ext cx="1318577" cy="464811"/>
            <a:chOff x="2637155" y="556452"/>
            <a:chExt cx="1318577" cy="464811"/>
          </a:xfrm>
        </p:grpSpPr>
        <p:sp>
          <p:nvSpPr>
            <p:cNvPr id="54" name="Rectangle 30">
              <a:extLst>
                <a:ext uri="{FF2B5EF4-FFF2-40B4-BE49-F238E27FC236}">
                  <a16:creationId xmlns:a16="http://schemas.microsoft.com/office/drawing/2014/main" id="{D85B1907-A5C3-491D-9442-EB77B34942E9}"/>
                </a:ext>
              </a:extLst>
            </p:cNvPr>
            <p:cNvSpPr/>
            <p:nvPr/>
          </p:nvSpPr>
          <p:spPr>
            <a:xfrm>
              <a:off x="2637155"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5" name="TextBox 54">
              <a:extLst>
                <a:ext uri="{FF2B5EF4-FFF2-40B4-BE49-F238E27FC236}">
                  <a16:creationId xmlns:a16="http://schemas.microsoft.com/office/drawing/2014/main" id="{CC91D47E-5B54-4769-BC2C-8ABDEF510F42}"/>
                </a:ext>
              </a:extLst>
            </p:cNvPr>
            <p:cNvSpPr txBox="1"/>
            <p:nvPr/>
          </p:nvSpPr>
          <p:spPr>
            <a:xfrm>
              <a:off x="2637155"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GB"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Selection of companies and students</a:t>
              </a:r>
            </a:p>
          </p:txBody>
        </p:sp>
      </p:grpSp>
      <p:grpSp>
        <p:nvGrpSpPr>
          <p:cNvPr id="56" name="Group 27">
            <a:extLst>
              <a:ext uri="{FF2B5EF4-FFF2-40B4-BE49-F238E27FC236}">
                <a16:creationId xmlns:a16="http://schemas.microsoft.com/office/drawing/2014/main" id="{1808CD4E-A9E1-443D-9D21-69E2FFC9D448}"/>
              </a:ext>
            </a:extLst>
          </p:cNvPr>
          <p:cNvGrpSpPr/>
          <p:nvPr/>
        </p:nvGrpSpPr>
        <p:grpSpPr>
          <a:xfrm>
            <a:off x="4777422" y="1648569"/>
            <a:ext cx="1318577" cy="464811"/>
            <a:chOff x="3955732" y="556452"/>
            <a:chExt cx="1318577" cy="464811"/>
          </a:xfrm>
        </p:grpSpPr>
        <p:sp>
          <p:nvSpPr>
            <p:cNvPr id="57" name="Rectangle 28">
              <a:extLst>
                <a:ext uri="{FF2B5EF4-FFF2-40B4-BE49-F238E27FC236}">
                  <a16:creationId xmlns:a16="http://schemas.microsoft.com/office/drawing/2014/main" id="{0BFFCD2E-B3AB-431E-8502-32D3EB51CDFB}"/>
                </a:ext>
              </a:extLst>
            </p:cNvPr>
            <p:cNvSpPr/>
            <p:nvPr/>
          </p:nvSpPr>
          <p:spPr>
            <a:xfrm>
              <a:off x="3955732" y="556452"/>
              <a:ext cx="1318577" cy="464811"/>
            </a:xfrm>
            <a:prstGeom prst="rect">
              <a:avLst/>
            </a:prstGeom>
            <a:solidFill>
              <a:srgbClr val="5B9BD5">
                <a:alpha val="90000"/>
                <a:tint val="40000"/>
                <a:hueOff val="0"/>
                <a:satOff val="0"/>
                <a:lumOff val="0"/>
                <a:alphaOff val="0"/>
              </a:srgbClr>
            </a:solidFill>
            <a:ln w="12700" cap="flat" cmpd="sng" algn="ctr">
              <a:solidFill>
                <a:srgbClr val="5B9BD5">
                  <a:alpha val="90000"/>
                  <a:tint val="40000"/>
                  <a:hueOff val="0"/>
                  <a:satOff val="0"/>
                  <a:lumOff val="0"/>
                  <a:alphaOff val="0"/>
                </a:srgbClr>
              </a:solidFill>
              <a:prstDash val="solid"/>
              <a:miter lim="800000"/>
            </a:ln>
            <a:effectLst/>
          </p:spPr>
        </p:sp>
        <p:sp>
          <p:nvSpPr>
            <p:cNvPr id="58" name="TextBox 57">
              <a:extLst>
                <a:ext uri="{FF2B5EF4-FFF2-40B4-BE49-F238E27FC236}">
                  <a16:creationId xmlns:a16="http://schemas.microsoft.com/office/drawing/2014/main" id="{B5E0A519-6A25-471F-B9BC-0C0C4F9D0277}"/>
                </a:ext>
              </a:extLst>
            </p:cNvPr>
            <p:cNvSpPr txBox="1"/>
            <p:nvPr/>
          </p:nvSpPr>
          <p:spPr>
            <a:xfrm>
              <a:off x="3955732" y="556452"/>
              <a:ext cx="1318577" cy="464811"/>
            </a:xfrm>
            <a:prstGeom prst="rect">
              <a:avLst/>
            </a:prstGeom>
            <a:noFill/>
            <a:ln>
              <a:noFill/>
            </a:ln>
            <a:effectLst/>
          </p:spPr>
          <p:txBody>
            <a:bodyPr spcFirstLastPara="0" vert="horz" wrap="square" lIns="78232" tIns="13970" rIns="78232" bIns="13970" numCol="1" spcCol="1270" anchor="ctr" anchorCtr="0">
              <a:noAutofit/>
            </a:bodyPr>
            <a:lstStyle/>
            <a:p>
              <a:pPr marL="0" marR="0" lvl="0" indent="0" algn="ctr" defTabSz="488950" eaLnBrk="1" fontAlgn="auto" latinLnBrk="0" hangingPunct="1">
                <a:lnSpc>
                  <a:spcPct val="90000"/>
                </a:lnSpc>
                <a:spcBef>
                  <a:spcPts val="0"/>
                </a:spcBef>
                <a:spcAft>
                  <a:spcPct val="35000"/>
                </a:spcAft>
                <a:buClrTx/>
                <a:buSzTx/>
                <a:buFontTx/>
                <a:buNone/>
                <a:tabLst/>
                <a:defRPr/>
              </a:pPr>
              <a:r>
                <a:rPr kumimoji="0" lang="en-US" sz="1100" b="0" i="0" u="none" strike="noStrike" kern="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Signing of Memorandum of Understanding</a:t>
              </a:r>
            </a:p>
          </p:txBody>
        </p:sp>
      </p:grpSp>
      <p:sp>
        <p:nvSpPr>
          <p:cNvPr id="59" name="Επεξήγηση: Γραμμή με γωνία 58">
            <a:extLst>
              <a:ext uri="{FF2B5EF4-FFF2-40B4-BE49-F238E27FC236}">
                <a16:creationId xmlns:a16="http://schemas.microsoft.com/office/drawing/2014/main" id="{93BA79CC-6985-4B85-BF51-941D30C55BDA}"/>
              </a:ext>
            </a:extLst>
          </p:cNvPr>
          <p:cNvSpPr/>
          <p:nvPr/>
        </p:nvSpPr>
        <p:spPr>
          <a:xfrm>
            <a:off x="6795158" y="4107828"/>
            <a:ext cx="3288642" cy="1416536"/>
          </a:xfrm>
          <a:prstGeom prst="borderCallout2">
            <a:avLst>
              <a:gd name="adj1" fmla="val 18750"/>
              <a:gd name="adj2" fmla="val -8333"/>
              <a:gd name="adj3" fmla="val 18750"/>
              <a:gd name="adj4" fmla="val -16667"/>
              <a:gd name="adj5" fmla="val 47674"/>
              <a:gd name="adj6" fmla="val -66361"/>
            </a:avLst>
          </a:prstGeom>
          <a:solidFill>
            <a:srgbClr val="00B050"/>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n-ea"/>
                <a:cs typeface="+mn-cs"/>
              </a:rPr>
              <a:t>The Serious Game further supports competence development       </a:t>
            </a:r>
            <a:endParaRPr kumimoji="0" lang="el-GR" sz="16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Title 1">
            <a:extLst>
              <a:ext uri="{FF2B5EF4-FFF2-40B4-BE49-F238E27FC236}">
                <a16:creationId xmlns:a16="http://schemas.microsoft.com/office/drawing/2014/main" id="{EA6169CF-86B9-4E8A-96CA-175F14A785B7}"/>
              </a:ext>
            </a:extLst>
          </p:cNvPr>
          <p:cNvSpPr txBox="1">
            <a:spLocks/>
          </p:cNvSpPr>
          <p:nvPr/>
        </p:nvSpPr>
        <p:spPr>
          <a:xfrm>
            <a:off x="6744072" y="2690179"/>
            <a:ext cx="455492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rgbClr val="008DD2"/>
                </a:solidFill>
                <a:latin typeface="Trebuchet MS" panose="020B0603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0" dirty="0">
                <a:solidFill>
                  <a:srgbClr val="993300"/>
                </a:solidFill>
                <a:latin typeface="+mj-lt"/>
              </a:rPr>
              <a:t>Internship processes</a:t>
            </a:r>
            <a:endParaRPr lang="en-GB" sz="4400" b="0" dirty="0">
              <a:solidFill>
                <a:srgbClr val="993300"/>
              </a:solidFill>
              <a:latin typeface="+mj-lt"/>
            </a:endParaRPr>
          </a:p>
        </p:txBody>
      </p:sp>
    </p:spTree>
    <p:extLst>
      <p:ext uri="{BB962C8B-B14F-4D97-AF65-F5344CB8AC3E}">
        <p14:creationId xmlns:p14="http://schemas.microsoft.com/office/powerpoint/2010/main" val="817650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69F3884-FF61-4A1A-A8ED-09578D04CF68}"/>
              </a:ext>
            </a:extLst>
          </p:cNvPr>
          <p:cNvSpPr>
            <a:spLocks noGrp="1"/>
          </p:cNvSpPr>
          <p:nvPr>
            <p:ph type="title"/>
          </p:nvPr>
        </p:nvSpPr>
        <p:spPr/>
        <p:txBody>
          <a:bodyPr/>
          <a:lstStyle/>
          <a:p>
            <a:r>
              <a:rPr lang="en-US" dirty="0"/>
              <a:t>The </a:t>
            </a:r>
            <a:r>
              <a:rPr lang="en-US" dirty="0" err="1"/>
              <a:t>Enter.Mode</a:t>
            </a:r>
            <a:r>
              <a:rPr lang="en-US" dirty="0"/>
              <a:t> model</a:t>
            </a:r>
            <a:endParaRPr lang="el-GR" dirty="0"/>
          </a:p>
        </p:txBody>
      </p:sp>
      <p:sp>
        <p:nvSpPr>
          <p:cNvPr id="3" name="Θέση περιεχομένου 2">
            <a:extLst>
              <a:ext uri="{FF2B5EF4-FFF2-40B4-BE49-F238E27FC236}">
                <a16:creationId xmlns:a16="http://schemas.microsoft.com/office/drawing/2014/main" id="{2CC808BB-7CEF-4F60-A811-4A4A8C1160FA}"/>
              </a:ext>
            </a:extLst>
          </p:cNvPr>
          <p:cNvSpPr>
            <a:spLocks noGrp="1"/>
          </p:cNvSpPr>
          <p:nvPr>
            <p:ph idx="1"/>
          </p:nvPr>
        </p:nvSpPr>
        <p:spPr/>
        <p:txBody>
          <a:bodyPr/>
          <a:lstStyle/>
          <a:p>
            <a:r>
              <a:rPr lang="en-US" dirty="0"/>
              <a:t>The </a:t>
            </a:r>
            <a:r>
              <a:rPr lang="en-US" dirty="0" err="1"/>
              <a:t>Enter.Mode</a:t>
            </a:r>
            <a:r>
              <a:rPr lang="en-US" dirty="0"/>
              <a:t> model is available </a:t>
            </a:r>
            <a:r>
              <a:rPr lang="en-GB" dirty="0"/>
              <a:t>at </a:t>
            </a:r>
            <a:r>
              <a:rPr lang="en-GB" dirty="0">
                <a:hlinkClick r:id="rId2"/>
              </a:rPr>
              <a:t>https://entermode.eu/outputs/</a:t>
            </a:r>
            <a:r>
              <a:rPr lang="en-GB" dirty="0"/>
              <a:t> </a:t>
            </a:r>
          </a:p>
          <a:p>
            <a:endParaRPr lang="el-GR" dirty="0"/>
          </a:p>
        </p:txBody>
      </p:sp>
    </p:spTree>
    <p:extLst>
      <p:ext uri="{BB962C8B-B14F-4D97-AF65-F5344CB8AC3E}">
        <p14:creationId xmlns:p14="http://schemas.microsoft.com/office/powerpoint/2010/main" val="30815344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00200" y="871736"/>
            <a:ext cx="8991600" cy="1981200"/>
          </a:xfrm>
          <a:noFill/>
          <a:effectLst>
            <a:outerShdw dist="17961" dir="2700000" algn="ctr" rotWithShape="0">
              <a:schemeClr val="bg2"/>
            </a:outerShdw>
          </a:effectLst>
        </p:spPr>
        <p:txBody>
          <a:bodyPr/>
          <a:lstStyle/>
          <a:p>
            <a:pPr eaLnBrk="1" hangingPunct="1"/>
            <a:r>
              <a:rPr lang="en-US" sz="2800" dirty="0"/>
              <a:t>Development of an internship model </a:t>
            </a:r>
            <a:br>
              <a:rPr lang="en-US" sz="2800" dirty="0"/>
            </a:br>
            <a:r>
              <a:rPr lang="en-US" sz="2800" dirty="0"/>
              <a:t>for the acquisition of entrepreneurial skills </a:t>
            </a:r>
            <a:br>
              <a:rPr lang="en-US" sz="2800" dirty="0"/>
            </a:br>
            <a:r>
              <a:rPr lang="en-US" sz="2800" dirty="0"/>
              <a:t>in higher education </a:t>
            </a:r>
            <a:br>
              <a:rPr lang="en-US" sz="2800" dirty="0"/>
            </a:br>
            <a:br>
              <a:rPr lang="en-US" sz="2800" dirty="0"/>
            </a:br>
            <a:r>
              <a:rPr lang="en-US" sz="2800" dirty="0"/>
              <a:t>The EnterMode model</a:t>
            </a:r>
            <a:endParaRPr lang="en-US" sz="2400" dirty="0"/>
          </a:p>
        </p:txBody>
      </p:sp>
      <p:sp>
        <p:nvSpPr>
          <p:cNvPr id="2051" name="Rectangle 3"/>
          <p:cNvSpPr>
            <a:spLocks noChangeArrowheads="1"/>
          </p:cNvSpPr>
          <p:nvPr/>
        </p:nvSpPr>
        <p:spPr bwMode="auto">
          <a:xfrm>
            <a:off x="2209800" y="2286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endParaRPr lang="en-US" sz="4000" b="1">
              <a:solidFill>
                <a:srgbClr val="333399"/>
              </a:solidFill>
              <a:latin typeface="Times New Roman" pitchFamily="18" charset="0"/>
              <a:cs typeface="Times New Roman" pitchFamily="18" charset="0"/>
            </a:endParaRPr>
          </a:p>
        </p:txBody>
      </p:sp>
      <p:sp>
        <p:nvSpPr>
          <p:cNvPr id="2052" name="Rectangle 4"/>
          <p:cNvSpPr>
            <a:spLocks noChangeArrowheads="1"/>
          </p:cNvSpPr>
          <p:nvPr/>
        </p:nvSpPr>
        <p:spPr bwMode="auto">
          <a:xfrm>
            <a:off x="1792111" y="3429000"/>
            <a:ext cx="8675687"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b="1" dirty="0"/>
              <a:t>Yorgos Goletsis</a:t>
            </a:r>
            <a:r>
              <a:rPr lang="en-US" sz="1800" baseline="30000" dirty="0"/>
              <a:t>*</a:t>
            </a:r>
            <a:endParaRPr lang="el-GR" sz="1800" baseline="30000" dirty="0"/>
          </a:p>
          <a:p>
            <a:r>
              <a:rPr lang="en-US" sz="1600" dirty="0"/>
              <a:t>Laboratory of Business Economics and Decisions (</a:t>
            </a:r>
            <a:r>
              <a:rPr lang="en-US" sz="1600" dirty="0" err="1"/>
              <a:t>LABED@UoI</a:t>
            </a:r>
            <a:r>
              <a:rPr lang="en-US" sz="1600" dirty="0"/>
              <a:t>), </a:t>
            </a:r>
            <a:br>
              <a:rPr lang="en-US" sz="1600" dirty="0"/>
            </a:br>
            <a:r>
              <a:rPr lang="en-US" sz="1600" dirty="0"/>
              <a:t>Department of Economics</a:t>
            </a:r>
          </a:p>
          <a:p>
            <a:r>
              <a:rPr lang="en-US" sz="1600" dirty="0"/>
              <a:t>and</a:t>
            </a:r>
          </a:p>
          <a:p>
            <a:r>
              <a:rPr lang="en-US" sz="1600" dirty="0"/>
              <a:t>Innovation and Entrepreneurship, Unit</a:t>
            </a:r>
          </a:p>
          <a:p>
            <a:endParaRPr lang="en-US" sz="1600" dirty="0"/>
          </a:p>
          <a:p>
            <a:r>
              <a:rPr lang="en-US" sz="1600" dirty="0"/>
              <a:t>University of Ioannina, GR45110, Ioannina, Greece</a:t>
            </a:r>
          </a:p>
          <a:p>
            <a:endParaRPr lang="en-US" sz="1600" baseline="30000" dirty="0"/>
          </a:p>
          <a:p>
            <a:endParaRPr lang="da-DK" sz="2400" baseline="30000" dirty="0"/>
          </a:p>
          <a:p>
            <a:r>
              <a:rPr lang="da-DK" sz="2400" baseline="30000" dirty="0"/>
              <a:t>*goletsis@uoi.gr</a:t>
            </a:r>
          </a:p>
          <a:p>
            <a:pPr>
              <a:spcAft>
                <a:spcPct val="40000"/>
              </a:spcAft>
            </a:pPr>
            <a:endParaRPr lang="en-US" i="1" dirty="0">
              <a:solidFill>
                <a:schemeClr val="accent2"/>
              </a:solidFill>
            </a:endParaRPr>
          </a:p>
        </p:txBody>
      </p:sp>
    </p:spTree>
    <p:extLst>
      <p:ext uri="{BB962C8B-B14F-4D97-AF65-F5344CB8AC3E}">
        <p14:creationId xmlns:p14="http://schemas.microsoft.com/office/powerpoint/2010/main" val="433025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74099A7-9A22-4D54-BB74-1AB086410B7D}"/>
              </a:ext>
            </a:extLst>
          </p:cNvPr>
          <p:cNvSpPr>
            <a:spLocks noGrp="1"/>
          </p:cNvSpPr>
          <p:nvPr>
            <p:ph type="title"/>
          </p:nvPr>
        </p:nvSpPr>
        <p:spPr/>
        <p:txBody>
          <a:bodyPr/>
          <a:lstStyle/>
          <a:p>
            <a:r>
              <a:rPr lang="en-US" dirty="0"/>
              <a:t>Motivation</a:t>
            </a:r>
            <a:endParaRPr lang="el-GR" dirty="0"/>
          </a:p>
        </p:txBody>
      </p:sp>
      <p:sp>
        <p:nvSpPr>
          <p:cNvPr id="3" name="Θέση περιεχομένου 2">
            <a:extLst>
              <a:ext uri="{FF2B5EF4-FFF2-40B4-BE49-F238E27FC236}">
                <a16:creationId xmlns:a16="http://schemas.microsoft.com/office/drawing/2014/main" id="{DAE0ED0C-EDC9-4A78-B1E5-010CAD82DD0E}"/>
              </a:ext>
            </a:extLst>
          </p:cNvPr>
          <p:cNvSpPr>
            <a:spLocks noGrp="1"/>
          </p:cNvSpPr>
          <p:nvPr>
            <p:ph idx="1"/>
          </p:nvPr>
        </p:nvSpPr>
        <p:spPr/>
        <p:txBody>
          <a:bodyPr/>
          <a:lstStyle/>
          <a:p>
            <a:r>
              <a:rPr lang="en-US" sz="2800" dirty="0">
                <a:solidFill>
                  <a:schemeClr val="tx1"/>
                </a:solidFill>
              </a:rPr>
              <a:t>The European Commission has developed the Entrepreneurship Competence Framework which considers Entrepreneurship as a competence that can be developed.</a:t>
            </a:r>
          </a:p>
          <a:p>
            <a:endParaRPr lang="el-GR" sz="2800" dirty="0">
              <a:solidFill>
                <a:schemeClr val="tx1"/>
              </a:solidFill>
            </a:endParaRPr>
          </a:p>
        </p:txBody>
      </p:sp>
    </p:spTree>
    <p:extLst>
      <p:ext uri="{BB962C8B-B14F-4D97-AF65-F5344CB8AC3E}">
        <p14:creationId xmlns:p14="http://schemas.microsoft.com/office/powerpoint/2010/main" val="2589320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Ορθογώνιο 6">
            <a:extLst>
              <a:ext uri="{FF2B5EF4-FFF2-40B4-BE49-F238E27FC236}">
                <a16:creationId xmlns:a16="http://schemas.microsoft.com/office/drawing/2014/main" id="{441AA618-426F-450F-ABD2-5CC1F609F39D}"/>
              </a:ext>
            </a:extLst>
          </p:cNvPr>
          <p:cNvSpPr/>
          <p:nvPr/>
        </p:nvSpPr>
        <p:spPr>
          <a:xfrm>
            <a:off x="0" y="0"/>
            <a:ext cx="12192000" cy="5814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ím 1"/>
          <p:cNvSpPr>
            <a:spLocks noGrp="1"/>
          </p:cNvSpPr>
          <p:nvPr>
            <p:ph type="title"/>
          </p:nvPr>
        </p:nvSpPr>
        <p:spPr>
          <a:xfrm>
            <a:off x="164289" y="407761"/>
            <a:ext cx="10515600" cy="1325563"/>
          </a:xfrm>
        </p:spPr>
        <p:txBody>
          <a:bodyPr/>
          <a:lstStyle/>
          <a:p>
            <a:endParaRPr lang="hu-HU" dirty="0"/>
          </a:p>
        </p:txBody>
      </p:sp>
      <p:sp>
        <p:nvSpPr>
          <p:cNvPr id="3" name="Tartalom helye 2"/>
          <p:cNvSpPr>
            <a:spLocks noGrp="1"/>
          </p:cNvSpPr>
          <p:nvPr>
            <p:ph idx="1"/>
          </p:nvPr>
        </p:nvSpPr>
        <p:spPr>
          <a:xfrm>
            <a:off x="0" y="1421418"/>
            <a:ext cx="12109141" cy="4392672"/>
          </a:xfrm>
        </p:spPr>
        <p:txBody>
          <a:bodyPr>
            <a:noAutofit/>
          </a:bodyPr>
          <a:lstStyle/>
          <a:p>
            <a:pPr marL="0" indent="0" algn="ctr">
              <a:lnSpc>
                <a:spcPct val="107000"/>
              </a:lnSpc>
              <a:spcAft>
                <a:spcPts val="800"/>
              </a:spcAft>
              <a:buNone/>
            </a:pPr>
            <a:endParaRPr lang="sk-SK"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Εικόνα 4">
            <a:extLst>
              <a:ext uri="{FF2B5EF4-FFF2-40B4-BE49-F238E27FC236}">
                <a16:creationId xmlns:a16="http://schemas.microsoft.com/office/drawing/2014/main" id="{467D406B-4706-436E-B831-34DA95A63479}"/>
              </a:ext>
            </a:extLst>
          </p:cNvPr>
          <p:cNvPicPr>
            <a:picLocks noChangeAspect="1"/>
          </p:cNvPicPr>
          <p:nvPr/>
        </p:nvPicPr>
        <p:blipFill rotWithShape="1">
          <a:blip r:embed="rId2"/>
          <a:srcRect l="482"/>
          <a:stretch/>
        </p:blipFill>
        <p:spPr>
          <a:xfrm>
            <a:off x="0" y="1080"/>
            <a:ext cx="7610475" cy="6835462"/>
          </a:xfrm>
          <a:prstGeom prst="rect">
            <a:avLst/>
          </a:prstGeom>
        </p:spPr>
      </p:pic>
      <p:pic>
        <p:nvPicPr>
          <p:cNvPr id="4" name="Google Shape;56;p13">
            <a:extLst>
              <a:ext uri="{FF2B5EF4-FFF2-40B4-BE49-F238E27FC236}">
                <a16:creationId xmlns:a16="http://schemas.microsoft.com/office/drawing/2014/main" id="{BACF4D02-9F14-4929-974A-BB633F4000A9}"/>
              </a:ext>
            </a:extLst>
          </p:cNvPr>
          <p:cNvPicPr preferRelativeResize="0"/>
          <p:nvPr/>
        </p:nvPicPr>
        <p:blipFill>
          <a:blip r:embed="rId3">
            <a:alphaModFix/>
          </a:blip>
          <a:stretch>
            <a:fillRect/>
          </a:stretch>
        </p:blipFill>
        <p:spPr>
          <a:xfrm>
            <a:off x="8637013" y="4828456"/>
            <a:ext cx="2538323" cy="725050"/>
          </a:xfrm>
          <a:prstGeom prst="rect">
            <a:avLst/>
          </a:prstGeom>
          <a:noFill/>
          <a:ln>
            <a:noFill/>
          </a:ln>
        </p:spPr>
      </p:pic>
      <p:sp>
        <p:nvSpPr>
          <p:cNvPr id="9" name="Google Shape;57;p13">
            <a:extLst>
              <a:ext uri="{FF2B5EF4-FFF2-40B4-BE49-F238E27FC236}">
                <a16:creationId xmlns:a16="http://schemas.microsoft.com/office/drawing/2014/main" id="{720F0E5E-AFA5-4A8F-A059-4824083CCC3E}"/>
              </a:ext>
            </a:extLst>
          </p:cNvPr>
          <p:cNvSpPr txBox="1"/>
          <p:nvPr/>
        </p:nvSpPr>
        <p:spPr>
          <a:xfrm>
            <a:off x="7781939" y="5553506"/>
            <a:ext cx="4248472" cy="321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l" sz="1200" b="1" dirty="0">
                <a:solidFill>
                  <a:srgbClr val="666666"/>
                </a:solidFill>
                <a:latin typeface="Ubuntu"/>
                <a:ea typeface="Ubuntu"/>
                <a:cs typeface="Ubuntu"/>
                <a:sym typeface="Ubuntu"/>
              </a:rPr>
              <a:t>KA2: Cooperation for innovation </a:t>
            </a:r>
            <a:br>
              <a:rPr lang="en-US" sz="1200" b="1" dirty="0">
                <a:solidFill>
                  <a:srgbClr val="666666"/>
                </a:solidFill>
                <a:latin typeface="Ubuntu"/>
                <a:ea typeface="Ubuntu"/>
                <a:cs typeface="Ubuntu"/>
                <a:sym typeface="Ubuntu"/>
              </a:rPr>
            </a:br>
            <a:r>
              <a:rPr lang="el" sz="1200" b="1" dirty="0">
                <a:solidFill>
                  <a:srgbClr val="666666"/>
                </a:solidFill>
                <a:latin typeface="Ubuntu"/>
                <a:ea typeface="Ubuntu"/>
                <a:cs typeface="Ubuntu"/>
                <a:sym typeface="Ubuntu"/>
              </a:rPr>
              <a:t>and the exchange of good practices - Knowledge Alliances</a:t>
            </a:r>
            <a:endParaRPr sz="1200" b="1" dirty="0">
              <a:solidFill>
                <a:srgbClr val="666666"/>
              </a:solidFill>
              <a:latin typeface="Ubuntu"/>
              <a:ea typeface="Ubuntu"/>
              <a:cs typeface="Ubuntu"/>
              <a:sym typeface="Ubuntu"/>
            </a:endParaRPr>
          </a:p>
        </p:txBody>
      </p:sp>
    </p:spTree>
    <p:extLst>
      <p:ext uri="{BB962C8B-B14F-4D97-AF65-F5344CB8AC3E}">
        <p14:creationId xmlns:p14="http://schemas.microsoft.com/office/powerpoint/2010/main" val="1648058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ED023-7C98-4EE8-8C7B-0B03E34484B9}"/>
              </a:ext>
            </a:extLst>
          </p:cNvPr>
          <p:cNvSpPr>
            <a:spLocks noGrp="1"/>
          </p:cNvSpPr>
          <p:nvPr>
            <p:ph type="title"/>
          </p:nvPr>
        </p:nvSpPr>
        <p:spPr/>
        <p:txBody>
          <a:bodyPr/>
          <a:lstStyle/>
          <a:p>
            <a:r>
              <a:rPr lang="en-GB" dirty="0"/>
              <a:t>The Entrepreneurship Competence Framework (</a:t>
            </a:r>
            <a:r>
              <a:rPr lang="en-GB" dirty="0" err="1"/>
              <a:t>EntreComp</a:t>
            </a:r>
            <a:r>
              <a:rPr lang="en-GB" dirty="0"/>
              <a:t>) </a:t>
            </a:r>
          </a:p>
        </p:txBody>
      </p:sp>
      <p:sp>
        <p:nvSpPr>
          <p:cNvPr id="3" name="Content Placeholder 2">
            <a:extLst>
              <a:ext uri="{FF2B5EF4-FFF2-40B4-BE49-F238E27FC236}">
                <a16:creationId xmlns:a16="http://schemas.microsoft.com/office/drawing/2014/main" id="{B6EBDEF4-0C4B-4386-A45F-CBEB177A6660}"/>
              </a:ext>
            </a:extLst>
          </p:cNvPr>
          <p:cNvSpPr>
            <a:spLocks noGrp="1"/>
          </p:cNvSpPr>
          <p:nvPr>
            <p:ph idx="1"/>
          </p:nvPr>
        </p:nvSpPr>
        <p:spPr/>
        <p:txBody>
          <a:bodyPr>
            <a:normAutofit fontScale="92500" lnSpcReduction="20000"/>
          </a:bodyPr>
          <a:lstStyle/>
          <a:p>
            <a:r>
              <a:rPr lang="en-GB" dirty="0">
                <a:solidFill>
                  <a:schemeClr val="tx1"/>
                </a:solidFill>
              </a:rPr>
              <a:t>Entrepreneurship as a competence</a:t>
            </a:r>
          </a:p>
          <a:p>
            <a:endParaRPr lang="en-GB" dirty="0">
              <a:solidFill>
                <a:schemeClr val="tx1"/>
              </a:solidFill>
            </a:endParaRPr>
          </a:p>
          <a:p>
            <a:r>
              <a:rPr lang="en-GB" dirty="0">
                <a:solidFill>
                  <a:schemeClr val="tx1"/>
                </a:solidFill>
              </a:rPr>
              <a:t>Entrepreneurship is a transversal competence, which applies to all spheres of life: from nurturing personal development, to </a:t>
            </a:r>
            <a:r>
              <a:rPr lang="en-GB" b="1" dirty="0">
                <a:solidFill>
                  <a:schemeClr val="tx1"/>
                </a:solidFill>
              </a:rPr>
              <a:t>actively participating in society</a:t>
            </a:r>
            <a:r>
              <a:rPr lang="en-GB" dirty="0">
                <a:solidFill>
                  <a:schemeClr val="tx1"/>
                </a:solidFill>
              </a:rPr>
              <a:t>, to (re)</a:t>
            </a:r>
            <a:r>
              <a:rPr lang="en-GB" b="1" dirty="0">
                <a:solidFill>
                  <a:schemeClr val="tx1"/>
                </a:solidFill>
              </a:rPr>
              <a:t>entering the job market </a:t>
            </a:r>
            <a:r>
              <a:rPr lang="en-GB" dirty="0">
                <a:solidFill>
                  <a:schemeClr val="tx1"/>
                </a:solidFill>
              </a:rPr>
              <a:t>as an employee or as </a:t>
            </a:r>
            <a:r>
              <a:rPr lang="en-GB" b="1" dirty="0">
                <a:solidFill>
                  <a:schemeClr val="tx1"/>
                </a:solidFill>
              </a:rPr>
              <a:t>a self-employed person</a:t>
            </a:r>
            <a:r>
              <a:rPr lang="en-GB" dirty="0">
                <a:solidFill>
                  <a:schemeClr val="tx1"/>
                </a:solidFill>
              </a:rPr>
              <a:t>, and also to </a:t>
            </a:r>
            <a:r>
              <a:rPr lang="en-GB" b="1" dirty="0">
                <a:solidFill>
                  <a:schemeClr val="tx1"/>
                </a:solidFill>
              </a:rPr>
              <a:t>starting up ventures </a:t>
            </a:r>
            <a:r>
              <a:rPr lang="en-GB" dirty="0">
                <a:solidFill>
                  <a:schemeClr val="tx1"/>
                </a:solidFill>
              </a:rPr>
              <a:t>(cultural, social or commercial).</a:t>
            </a:r>
          </a:p>
          <a:p>
            <a:endParaRPr lang="en-GB" dirty="0">
              <a:solidFill>
                <a:schemeClr val="tx1"/>
              </a:solidFill>
            </a:endParaRPr>
          </a:p>
          <a:p>
            <a:r>
              <a:rPr lang="en-GB" dirty="0">
                <a:solidFill>
                  <a:schemeClr val="tx1"/>
                </a:solidFill>
              </a:rPr>
              <a:t>Entrepreneurship competence is the ability to transform ideas and opportunities into action</a:t>
            </a:r>
          </a:p>
        </p:txBody>
      </p:sp>
    </p:spTree>
    <p:extLst>
      <p:ext uri="{BB962C8B-B14F-4D97-AF65-F5344CB8AC3E}">
        <p14:creationId xmlns:p14="http://schemas.microsoft.com/office/powerpoint/2010/main" val="3126942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a:extLst>
              <a:ext uri="{FF2B5EF4-FFF2-40B4-BE49-F238E27FC236}">
                <a16:creationId xmlns:a16="http://schemas.microsoft.com/office/drawing/2014/main" id="{A35B73BA-7FA6-434F-865A-151C4E94399D}"/>
              </a:ext>
            </a:extLst>
          </p:cNvPr>
          <p:cNvPicPr>
            <a:picLocks noChangeAspect="1"/>
          </p:cNvPicPr>
          <p:nvPr/>
        </p:nvPicPr>
        <p:blipFill>
          <a:blip r:embed="rId2"/>
          <a:stretch>
            <a:fillRect/>
          </a:stretch>
        </p:blipFill>
        <p:spPr>
          <a:xfrm>
            <a:off x="1098709" y="1"/>
            <a:ext cx="9994581" cy="7144244"/>
          </a:xfrm>
          <a:prstGeom prst="rect">
            <a:avLst/>
          </a:prstGeom>
        </p:spPr>
      </p:pic>
    </p:spTree>
    <p:extLst>
      <p:ext uri="{BB962C8B-B14F-4D97-AF65-F5344CB8AC3E}">
        <p14:creationId xmlns:p14="http://schemas.microsoft.com/office/powerpoint/2010/main" val="1000022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a:extLst>
              <a:ext uri="{FF2B5EF4-FFF2-40B4-BE49-F238E27FC236}">
                <a16:creationId xmlns:a16="http://schemas.microsoft.com/office/drawing/2014/main" id="{85CCFFE9-FAC8-45DD-961D-1F1D1F80B0A8}"/>
              </a:ext>
            </a:extLst>
          </p:cNvPr>
          <p:cNvPicPr>
            <a:picLocks noChangeAspect="1"/>
          </p:cNvPicPr>
          <p:nvPr/>
        </p:nvPicPr>
        <p:blipFill rotWithShape="1">
          <a:blip r:embed="rId3"/>
          <a:stretch/>
        </p:blipFill>
        <p:spPr>
          <a:xfrm>
            <a:off x="718566" y="0"/>
            <a:ext cx="11430000" cy="7381875"/>
          </a:xfrm>
          <a:prstGeom prst="rect">
            <a:avLst/>
          </a:prstGeom>
        </p:spPr>
      </p:pic>
    </p:spTree>
    <p:extLst>
      <p:ext uri="{BB962C8B-B14F-4D97-AF65-F5344CB8AC3E}">
        <p14:creationId xmlns:p14="http://schemas.microsoft.com/office/powerpoint/2010/main" val="577971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F63218A-B89E-4E27-9FB9-5E29371D2DA7}"/>
              </a:ext>
            </a:extLst>
          </p:cNvPr>
          <p:cNvSpPr>
            <a:spLocks noGrp="1"/>
          </p:cNvSpPr>
          <p:nvPr>
            <p:ph type="title"/>
          </p:nvPr>
        </p:nvSpPr>
        <p:spPr/>
        <p:txBody>
          <a:bodyPr/>
          <a:lstStyle/>
          <a:p>
            <a:endParaRPr lang="sk-SK" dirty="0"/>
          </a:p>
        </p:txBody>
      </p:sp>
      <p:graphicFrame>
        <p:nvGraphicFramePr>
          <p:cNvPr id="4" name="Tabuľka 3">
            <a:extLst>
              <a:ext uri="{FF2B5EF4-FFF2-40B4-BE49-F238E27FC236}">
                <a16:creationId xmlns:a16="http://schemas.microsoft.com/office/drawing/2014/main" id="{8697EC15-A7D6-424C-8127-9AB57D08E927}"/>
              </a:ext>
            </a:extLst>
          </p:cNvPr>
          <p:cNvGraphicFramePr>
            <a:graphicFrameLocks noGrp="1"/>
          </p:cNvGraphicFramePr>
          <p:nvPr>
            <p:extLst>
              <p:ext uri="{D42A27DB-BD31-4B8C-83A1-F6EECF244321}">
                <p14:modId xmlns:p14="http://schemas.microsoft.com/office/powerpoint/2010/main" val="815228643"/>
              </p:ext>
            </p:extLst>
          </p:nvPr>
        </p:nvGraphicFramePr>
        <p:xfrm>
          <a:off x="0" y="-16582"/>
          <a:ext cx="12192000" cy="6874582"/>
        </p:xfrm>
        <a:graphic>
          <a:graphicData uri="http://schemas.openxmlformats.org/drawingml/2006/table">
            <a:tbl>
              <a:tblPr firstRow="1" firstCol="1" bandRow="1">
                <a:tableStyleId>{5C22544A-7EE6-4342-B048-85BDC9FD1C3A}</a:tableStyleId>
              </a:tblPr>
              <a:tblGrid>
                <a:gridCol w="1789841">
                  <a:extLst>
                    <a:ext uri="{9D8B030D-6E8A-4147-A177-3AD203B41FA5}">
                      <a16:colId xmlns:a16="http://schemas.microsoft.com/office/drawing/2014/main" val="4096824744"/>
                    </a:ext>
                  </a:extLst>
                </a:gridCol>
                <a:gridCol w="4095400">
                  <a:extLst>
                    <a:ext uri="{9D8B030D-6E8A-4147-A177-3AD203B41FA5}">
                      <a16:colId xmlns:a16="http://schemas.microsoft.com/office/drawing/2014/main" val="3076181080"/>
                    </a:ext>
                  </a:extLst>
                </a:gridCol>
                <a:gridCol w="6306759">
                  <a:extLst>
                    <a:ext uri="{9D8B030D-6E8A-4147-A177-3AD203B41FA5}">
                      <a16:colId xmlns:a16="http://schemas.microsoft.com/office/drawing/2014/main" val="3926836182"/>
                    </a:ext>
                  </a:extLst>
                </a:gridCol>
              </a:tblGrid>
              <a:tr h="1333720">
                <a:tc rowSpan="5">
                  <a:txBody>
                    <a:bodyPr/>
                    <a:lstStyle/>
                    <a:p>
                      <a:pPr algn="ctr">
                        <a:lnSpc>
                          <a:spcPct val="107000"/>
                        </a:lnSpc>
                        <a:spcAft>
                          <a:spcPts val="800"/>
                        </a:spcAft>
                      </a:pPr>
                      <a:r>
                        <a:rPr lang="en-GB" sz="4000" dirty="0">
                          <a:effectLst/>
                        </a:rPr>
                        <a:t>IDEAS AND</a:t>
                      </a:r>
                      <a:br>
                        <a:rPr lang="en-GB" sz="4000" dirty="0">
                          <a:effectLst/>
                        </a:rPr>
                      </a:br>
                      <a:r>
                        <a:rPr lang="en-GB" sz="4000" dirty="0">
                          <a:effectLst/>
                        </a:rPr>
                        <a:t> OPPORTUNITIES</a:t>
                      </a:r>
                      <a:endParaRPr lang="sk-SK"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20439" marR="20439" marT="20439" marB="20439" vert="vert270"/>
                </a:tc>
                <a:tc>
                  <a:txBody>
                    <a:bodyPr/>
                    <a:lstStyle/>
                    <a:p>
                      <a:pPr marL="0" algn="l" defTabSz="914400" rtl="0" eaLnBrk="1" latinLnBrk="0" hangingPunct="1">
                        <a:lnSpc>
                          <a:spcPct val="107000"/>
                        </a:lnSpc>
                        <a:spcAft>
                          <a:spcPts val="800"/>
                        </a:spcAft>
                      </a:pPr>
                      <a:r>
                        <a:rPr lang="en-GB" sz="2800" b="1" kern="1200" dirty="0">
                          <a:solidFill>
                            <a:schemeClr val="dk1"/>
                          </a:solidFill>
                          <a:effectLst>
                            <a:outerShdw blurRad="38100" dist="38100" dir="2700000" algn="tl">
                              <a:srgbClr val="000000">
                                <a:alpha val="43137"/>
                              </a:srgbClr>
                            </a:outerShdw>
                          </a:effectLst>
                          <a:latin typeface="+mn-lt"/>
                          <a:ea typeface="+mn-ea"/>
                          <a:cs typeface="+mn-cs"/>
                        </a:rPr>
                        <a:t>Spotting opportunities </a:t>
                      </a:r>
                      <a:endParaRPr lang="sk-SK" sz="2800" b="1" kern="1200" dirty="0">
                        <a:solidFill>
                          <a:schemeClr val="dk1"/>
                        </a:solidFill>
                        <a:effectLst>
                          <a:outerShdw blurRad="38100" dist="38100" dir="2700000" algn="tl">
                            <a:srgbClr val="000000">
                              <a:alpha val="43137"/>
                            </a:srgbClr>
                          </a:outerShdw>
                        </a:effectLst>
                        <a:latin typeface="+mn-lt"/>
                        <a:ea typeface="+mn-ea"/>
                        <a:cs typeface="+mn-cs"/>
                      </a:endParaRPr>
                    </a:p>
                  </a:txBody>
                  <a:tcPr marL="20439" marR="20439" marT="20439" marB="20439">
                    <a:solidFill>
                      <a:srgbClr val="EAEFF7"/>
                    </a:solidFill>
                  </a:tcPr>
                </a:tc>
                <a:tc>
                  <a:txBody>
                    <a:bodyPr/>
                    <a:lstStyle/>
                    <a:p>
                      <a:pPr marL="0" marR="80645" lvl="0" indent="-342900" algn="l" defTabSz="914400" rtl="0" eaLnBrk="1" latinLnBrk="0" hangingPunct="1">
                        <a:lnSpc>
                          <a:spcPct val="107000"/>
                        </a:lnSpc>
                        <a:spcAft>
                          <a:spcPts val="800"/>
                        </a:spcAft>
                        <a:buSzPts val="1000"/>
                        <a:buFont typeface="Symbol" panose="05050102010706020507" pitchFamily="18" charset="2"/>
                        <a:buChar char=""/>
                        <a:tabLst>
                          <a:tab pos="457200" algn="l"/>
                        </a:tabLst>
                      </a:pPr>
                      <a:r>
                        <a:rPr lang="en-GB" sz="2800" b="0" i="1" kern="1200" dirty="0">
                          <a:solidFill>
                            <a:schemeClr val="dk1"/>
                          </a:solidFill>
                          <a:effectLst/>
                          <a:latin typeface="+mn-lt"/>
                          <a:ea typeface="+mn-ea"/>
                          <a:cs typeface="+mn-cs"/>
                        </a:rPr>
                        <a:t>Identify opportunities to create value. </a:t>
                      </a:r>
                      <a:endParaRPr lang="sk-SK" sz="2800" b="0" i="1" kern="1200" dirty="0">
                        <a:solidFill>
                          <a:schemeClr val="dk1"/>
                        </a:solidFill>
                        <a:effectLst/>
                        <a:latin typeface="+mn-lt"/>
                        <a:ea typeface="+mn-ea"/>
                        <a:cs typeface="+mn-cs"/>
                      </a:endParaRPr>
                    </a:p>
                  </a:txBody>
                  <a:tcPr marL="3066" marR="3066" marT="3066" marB="3066">
                    <a:solidFill>
                      <a:srgbClr val="EAEFF7"/>
                    </a:solidFill>
                  </a:tcPr>
                </a:tc>
                <a:extLst>
                  <a:ext uri="{0D108BD9-81ED-4DB2-BD59-A6C34878D82A}">
                    <a16:rowId xmlns:a16="http://schemas.microsoft.com/office/drawing/2014/main" val="2294826980"/>
                  </a:ext>
                </a:extLst>
              </a:tr>
              <a:tr h="1432816">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Creativity</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0439" marR="20439" marT="20439" marB="20439"/>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Develop creative and purposeful ideas</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3066" marR="3066" marT="3066" marB="3066"/>
                </a:tc>
                <a:extLst>
                  <a:ext uri="{0D108BD9-81ED-4DB2-BD59-A6C34878D82A}">
                    <a16:rowId xmlns:a16="http://schemas.microsoft.com/office/drawing/2014/main" val="168188684"/>
                  </a:ext>
                </a:extLst>
              </a:tr>
              <a:tr h="1033172">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Vision</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0439" marR="20439" marT="20439" marB="20439"/>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Work towards your vision of future</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3066" marR="3066" marT="3066" marB="3066"/>
                </a:tc>
                <a:extLst>
                  <a:ext uri="{0D108BD9-81ED-4DB2-BD59-A6C34878D82A}">
                    <a16:rowId xmlns:a16="http://schemas.microsoft.com/office/drawing/2014/main" val="224406358"/>
                  </a:ext>
                </a:extLst>
              </a:tr>
              <a:tr h="1040220">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Valuing ideas</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0439" marR="20439" marT="20439" marB="20439"/>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Make the most of ideas and opportunities</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3066" marR="3066" marT="3066" marB="3066"/>
                </a:tc>
                <a:extLst>
                  <a:ext uri="{0D108BD9-81ED-4DB2-BD59-A6C34878D82A}">
                    <a16:rowId xmlns:a16="http://schemas.microsoft.com/office/drawing/2014/main" val="2994199115"/>
                  </a:ext>
                </a:extLst>
              </a:tr>
              <a:tr h="2034654">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Ethical &amp; sustainable thinking</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20439" marR="20439" marT="20439" marB="20439">
                    <a:solidFill>
                      <a:srgbClr val="EAEFF7"/>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Assess the consequences and impact of ideas, opportunities and actions</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3066" marR="3066" marT="3066" marB="3066"/>
                </a:tc>
                <a:extLst>
                  <a:ext uri="{0D108BD9-81ED-4DB2-BD59-A6C34878D82A}">
                    <a16:rowId xmlns:a16="http://schemas.microsoft.com/office/drawing/2014/main" val="548371078"/>
                  </a:ext>
                </a:extLst>
              </a:tr>
            </a:tbl>
          </a:graphicData>
        </a:graphic>
      </p:graphicFrame>
    </p:spTree>
    <p:extLst>
      <p:ext uri="{BB962C8B-B14F-4D97-AF65-F5344CB8AC3E}">
        <p14:creationId xmlns:p14="http://schemas.microsoft.com/office/powerpoint/2010/main" val="2532822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4EA56DD-B1EC-46E2-B7EF-9B92CED4E5B3}"/>
              </a:ext>
            </a:extLst>
          </p:cNvPr>
          <p:cNvSpPr>
            <a:spLocks noGrp="1"/>
          </p:cNvSpPr>
          <p:nvPr>
            <p:ph type="title"/>
          </p:nvPr>
        </p:nvSpPr>
        <p:spPr/>
        <p:txBody>
          <a:bodyPr/>
          <a:lstStyle/>
          <a:p>
            <a:endParaRPr lang="sk-SK" dirty="0"/>
          </a:p>
        </p:txBody>
      </p:sp>
      <p:graphicFrame>
        <p:nvGraphicFramePr>
          <p:cNvPr id="7" name="Tabuľka 6">
            <a:extLst>
              <a:ext uri="{FF2B5EF4-FFF2-40B4-BE49-F238E27FC236}">
                <a16:creationId xmlns:a16="http://schemas.microsoft.com/office/drawing/2014/main" id="{2C7B7F75-8081-4DEF-B2BD-CEB92936167D}"/>
              </a:ext>
            </a:extLst>
          </p:cNvPr>
          <p:cNvGraphicFramePr>
            <a:graphicFrameLocks noGrp="1"/>
          </p:cNvGraphicFramePr>
          <p:nvPr/>
        </p:nvGraphicFramePr>
        <p:xfrm>
          <a:off x="0" y="0"/>
          <a:ext cx="12192000" cy="6981567"/>
        </p:xfrm>
        <a:graphic>
          <a:graphicData uri="http://schemas.openxmlformats.org/drawingml/2006/table">
            <a:tbl>
              <a:tblPr firstRow="1" firstCol="1" bandRow="1">
                <a:tableStyleId>{5C22544A-7EE6-4342-B048-85BDC9FD1C3A}</a:tableStyleId>
              </a:tblPr>
              <a:tblGrid>
                <a:gridCol w="1771814">
                  <a:extLst>
                    <a:ext uri="{9D8B030D-6E8A-4147-A177-3AD203B41FA5}">
                      <a16:colId xmlns:a16="http://schemas.microsoft.com/office/drawing/2014/main" val="1537862669"/>
                    </a:ext>
                  </a:extLst>
                </a:gridCol>
                <a:gridCol w="4324185">
                  <a:extLst>
                    <a:ext uri="{9D8B030D-6E8A-4147-A177-3AD203B41FA5}">
                      <a16:colId xmlns:a16="http://schemas.microsoft.com/office/drawing/2014/main" val="1537697675"/>
                    </a:ext>
                  </a:extLst>
                </a:gridCol>
                <a:gridCol w="6096001">
                  <a:extLst>
                    <a:ext uri="{9D8B030D-6E8A-4147-A177-3AD203B41FA5}">
                      <a16:colId xmlns:a16="http://schemas.microsoft.com/office/drawing/2014/main" val="2832461282"/>
                    </a:ext>
                  </a:extLst>
                </a:gridCol>
              </a:tblGrid>
              <a:tr h="1524493">
                <a:tc rowSpan="5">
                  <a:txBody>
                    <a:bodyPr/>
                    <a:lstStyle/>
                    <a:p>
                      <a:pPr algn="ctr">
                        <a:lnSpc>
                          <a:spcPct val="107000"/>
                        </a:lnSpc>
                        <a:spcAft>
                          <a:spcPts val="800"/>
                        </a:spcAft>
                      </a:pPr>
                      <a:r>
                        <a:rPr lang="en-GB" sz="4400" dirty="0">
                          <a:effectLst/>
                        </a:rPr>
                        <a:t>RESOURCES</a:t>
                      </a:r>
                      <a:endParaRPr lang="sk-SK" sz="4400" dirty="0">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vert="vert270">
                    <a:solidFill>
                      <a:schemeClr val="accent2"/>
                    </a:solidFill>
                  </a:tcPr>
                </a:tc>
                <a:tc>
                  <a:txBody>
                    <a:bodyPr/>
                    <a:lstStyle/>
                    <a:p>
                      <a:pPr algn="l">
                        <a:lnSpc>
                          <a:spcPct val="107000"/>
                        </a:lnSpc>
                        <a:spcAft>
                          <a:spcPts val="800"/>
                        </a:spcAft>
                      </a:pPr>
                      <a:r>
                        <a:rPr lang="en-GB" sz="2800" b="1" dirty="0">
                          <a:solidFill>
                            <a:schemeClr val="tx1"/>
                          </a:solidFill>
                          <a:effectLst>
                            <a:outerShdw blurRad="38100" dist="38100" dir="2700000" algn="tl">
                              <a:srgbClr val="000000">
                                <a:alpha val="43137"/>
                              </a:srgbClr>
                            </a:outerShdw>
                          </a:effectLst>
                        </a:rPr>
                        <a:t>Self-awareness and self-efficacy</a:t>
                      </a:r>
                      <a:endParaRPr lang="sk-SK" sz="2800" b="1" dirty="0">
                        <a:solidFill>
                          <a:schemeClr val="tx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a:solidFill>
                      <a:schemeClr val="accent2">
                        <a:lumMod val="20000"/>
                        <a:lumOff val="8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solidFill>
                            <a:schemeClr val="tx1"/>
                          </a:solidFill>
                          <a:effectLst/>
                        </a:rPr>
                        <a:t>Believe in yourself and keep developing </a:t>
                      </a:r>
                      <a:endParaRPr lang="sk-SK" sz="2800" b="0" i="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735" marR="2735" marT="2735" marB="2735">
                    <a:solidFill>
                      <a:schemeClr val="accent2">
                        <a:lumMod val="20000"/>
                        <a:lumOff val="80000"/>
                      </a:schemeClr>
                    </a:solidFill>
                  </a:tcPr>
                </a:tc>
                <a:extLst>
                  <a:ext uri="{0D108BD9-81ED-4DB2-BD59-A6C34878D82A}">
                    <a16:rowId xmlns:a16="http://schemas.microsoft.com/office/drawing/2014/main" val="3931180384"/>
                  </a:ext>
                </a:extLst>
              </a:tr>
              <a:tr h="1292163">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Motivation and perseverance </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a:solidFill>
                      <a:schemeClr val="accent2">
                        <a:lumMod val="20000"/>
                        <a:lumOff val="8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Stay focused and don’t give up</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2735" marR="2735" marT="2735" marB="2735">
                    <a:solidFill>
                      <a:schemeClr val="accent2">
                        <a:lumMod val="20000"/>
                        <a:lumOff val="80000"/>
                      </a:schemeClr>
                    </a:solidFill>
                  </a:tcPr>
                </a:tc>
                <a:extLst>
                  <a:ext uri="{0D108BD9-81ED-4DB2-BD59-A6C34878D82A}">
                    <a16:rowId xmlns:a16="http://schemas.microsoft.com/office/drawing/2014/main" val="147307981"/>
                  </a:ext>
                </a:extLst>
              </a:tr>
              <a:tr h="1824596">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Mobilising resources</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a:solidFill>
                      <a:schemeClr val="accent2">
                        <a:lumMod val="20000"/>
                        <a:lumOff val="8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Gather and manage the resources you need</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2735" marR="2735" marT="2735" marB="2735">
                    <a:solidFill>
                      <a:schemeClr val="accent2">
                        <a:lumMod val="20000"/>
                        <a:lumOff val="80000"/>
                      </a:schemeClr>
                    </a:solidFill>
                  </a:tcPr>
                </a:tc>
                <a:extLst>
                  <a:ext uri="{0D108BD9-81ED-4DB2-BD59-A6C34878D82A}">
                    <a16:rowId xmlns:a16="http://schemas.microsoft.com/office/drawing/2014/main" val="1064768705"/>
                  </a:ext>
                </a:extLst>
              </a:tr>
              <a:tr h="1224390">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Financial and economic literacy</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a:solidFill>
                      <a:schemeClr val="accent2">
                        <a:lumMod val="20000"/>
                        <a:lumOff val="8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Develop financial and economic know how</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2735" marR="2735" marT="2735" marB="2735">
                    <a:solidFill>
                      <a:schemeClr val="accent2">
                        <a:lumMod val="20000"/>
                        <a:lumOff val="80000"/>
                      </a:schemeClr>
                    </a:solidFill>
                  </a:tcPr>
                </a:tc>
                <a:extLst>
                  <a:ext uri="{0D108BD9-81ED-4DB2-BD59-A6C34878D82A}">
                    <a16:rowId xmlns:a16="http://schemas.microsoft.com/office/drawing/2014/main" val="1374795740"/>
                  </a:ext>
                </a:extLst>
              </a:tr>
              <a:tr h="1115925">
                <a:tc vMerge="1">
                  <a:txBody>
                    <a:bodyPr/>
                    <a:lstStyle/>
                    <a:p>
                      <a:endParaRPr lang="sk-SK"/>
                    </a:p>
                  </a:txBody>
                  <a:tcPr/>
                </a:tc>
                <a:tc>
                  <a:txBody>
                    <a:bodyPr/>
                    <a:lstStyle/>
                    <a:p>
                      <a:pPr algn="l">
                        <a:lnSpc>
                          <a:spcPct val="107000"/>
                        </a:lnSpc>
                        <a:spcAft>
                          <a:spcPts val="800"/>
                        </a:spcAft>
                      </a:pPr>
                      <a:r>
                        <a:rPr lang="en-GB" sz="2800" b="1" dirty="0">
                          <a:effectLst>
                            <a:outerShdw blurRad="38100" dist="38100" dir="2700000" algn="tl">
                              <a:srgbClr val="000000">
                                <a:alpha val="43137"/>
                              </a:srgbClr>
                            </a:outerShdw>
                          </a:effectLst>
                        </a:rPr>
                        <a:t>Mobilising others</a:t>
                      </a:r>
                      <a:endParaRPr lang="sk-SK" sz="2800" b="1" dirty="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a:txBody>
                  <a:tcPr marL="18235" marR="18235" marT="18235" marB="18235">
                    <a:solidFill>
                      <a:schemeClr val="accent2">
                        <a:lumMod val="20000"/>
                        <a:lumOff val="80000"/>
                      </a:schemeClr>
                    </a:solidFill>
                  </a:tcPr>
                </a:tc>
                <a:tc>
                  <a:txBody>
                    <a:bodyPr/>
                    <a:lstStyle/>
                    <a:p>
                      <a:pPr marL="342900" marR="80645" lvl="0" indent="-342900" algn="l">
                        <a:lnSpc>
                          <a:spcPct val="107000"/>
                        </a:lnSpc>
                        <a:buSzPts val="1000"/>
                        <a:buFont typeface="Symbol" panose="05050102010706020507" pitchFamily="18" charset="2"/>
                        <a:buChar char=""/>
                        <a:tabLst>
                          <a:tab pos="457200" algn="l"/>
                        </a:tabLst>
                      </a:pPr>
                      <a:r>
                        <a:rPr lang="en-GB" sz="2800" b="0" i="1" dirty="0">
                          <a:effectLst/>
                        </a:rPr>
                        <a:t>Inspire, enthuse and get others on board</a:t>
                      </a:r>
                      <a:endParaRPr lang="sk-SK" sz="2800" b="0" i="1" dirty="0">
                        <a:effectLst/>
                        <a:latin typeface="Calibri" panose="020F0502020204030204" pitchFamily="34" charset="0"/>
                        <a:ea typeface="Calibri" panose="020F0502020204030204" pitchFamily="34" charset="0"/>
                        <a:cs typeface="Times New Roman" panose="02020603050405020304" pitchFamily="18" charset="0"/>
                      </a:endParaRPr>
                    </a:p>
                  </a:txBody>
                  <a:tcPr marL="2735" marR="2735" marT="2735" marB="2735">
                    <a:solidFill>
                      <a:schemeClr val="accent2">
                        <a:lumMod val="20000"/>
                        <a:lumOff val="80000"/>
                      </a:schemeClr>
                    </a:solidFill>
                  </a:tcPr>
                </a:tc>
                <a:extLst>
                  <a:ext uri="{0D108BD9-81ED-4DB2-BD59-A6C34878D82A}">
                    <a16:rowId xmlns:a16="http://schemas.microsoft.com/office/drawing/2014/main" val="2828161170"/>
                  </a:ext>
                </a:extLst>
              </a:tr>
            </a:tbl>
          </a:graphicData>
        </a:graphic>
      </p:graphicFrame>
    </p:spTree>
    <p:extLst>
      <p:ext uri="{BB962C8B-B14F-4D97-AF65-F5344CB8AC3E}">
        <p14:creationId xmlns:p14="http://schemas.microsoft.com/office/powerpoint/2010/main" val="1516046200"/>
      </p:ext>
    </p:extLst>
  </p:cSld>
  <p:clrMapOvr>
    <a:masterClrMapping/>
  </p:clrMapOvr>
</p:sld>
</file>

<file path=ppt/theme/theme1.xml><?xml version="1.0" encoding="utf-8"?>
<a:theme xmlns:a="http://schemas.openxmlformats.org/drawingml/2006/main" name="1_protypoEMBEC02">
  <a:themeElements>
    <a:clrScheme name="1_protypoEMBEC0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protypoEMBEC02">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otypoEMBEC0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protypoEMBEC0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protypoEMBEC0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protypoEMBEC0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protypoEMBEC0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protypoEMBEC0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protypoEMBEC0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protypoEMBEC0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8AA9389C75F2AA46A7B1CB927C6FF2D4" ma:contentTypeVersion="13" ma:contentTypeDescription="Δημιουργία νέου εγγράφου" ma:contentTypeScope="" ma:versionID="db4e6c251aedd4c8d40194d0d99c8725">
  <xsd:schema xmlns:xsd="http://www.w3.org/2001/XMLSchema" xmlns:xs="http://www.w3.org/2001/XMLSchema" xmlns:p="http://schemas.microsoft.com/office/2006/metadata/properties" xmlns:ns3="3ee8b910-2f2c-44c0-9265-bdd79da590ab" xmlns:ns4="fb8ba53d-021d-4c4f-bc76-9049e073384e" targetNamespace="http://schemas.microsoft.com/office/2006/metadata/properties" ma:root="true" ma:fieldsID="60f82b2676d78d6bccea479b57f60622" ns3:_="" ns4:_="">
    <xsd:import namespace="3ee8b910-2f2c-44c0-9265-bdd79da590ab"/>
    <xsd:import namespace="fb8ba53d-021d-4c4f-bc76-9049e073384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e8b910-2f2c-44c0-9265-bdd79da590a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8ba53d-021d-4c4f-bc76-9049e073384e" elementFormDefault="qualified">
    <xsd:import namespace="http://schemas.microsoft.com/office/2006/documentManagement/types"/>
    <xsd:import namespace="http://schemas.microsoft.com/office/infopath/2007/PartnerControls"/>
    <xsd:element name="SharedWithUsers" ma:index="15"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Κοινή χρήση με λεπτομέρειες" ma:internalName="SharedWithDetails" ma:readOnly="true">
      <xsd:simpleType>
        <xsd:restriction base="dms:Note">
          <xsd:maxLength value="255"/>
        </xsd:restriction>
      </xsd:simpleType>
    </xsd:element>
    <xsd:element name="SharingHintHash" ma:index="17" nillable="true" ma:displayName="Κοινή χρήση κατακερματισμού υπόδειξης"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29950B-95C8-4150-BBDB-EE9A1644AF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ee8b910-2f2c-44c0-9265-bdd79da590ab"/>
    <ds:schemaRef ds:uri="fb8ba53d-021d-4c4f-bc76-9049e073384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2151F0B-8A6A-42D6-B25B-9FFB062BA51C}">
  <ds:schemaRefs>
    <ds:schemaRef ds:uri="http://schemas.microsoft.com/sharepoint/v3/contenttype/forms"/>
  </ds:schemaRefs>
</ds:datastoreItem>
</file>

<file path=customXml/itemProps3.xml><?xml version="1.0" encoding="utf-8"?>
<ds:datastoreItem xmlns:ds="http://schemas.openxmlformats.org/officeDocument/2006/customXml" ds:itemID="{7D18883B-D14C-47A8-BE70-C48EA60AB47C}">
  <ds:schemaRefs>
    <ds:schemaRef ds:uri="http://purl.org/dc/terms/"/>
    <ds:schemaRef ds:uri="http://schemas.openxmlformats.org/package/2006/metadata/core-properties"/>
    <ds:schemaRef ds:uri="http://schemas.microsoft.com/office/2006/metadata/properties"/>
    <ds:schemaRef ds:uri="http://purl.org/dc/dcmitype/"/>
    <ds:schemaRef ds:uri="http://purl.org/dc/elements/1.1/"/>
    <ds:schemaRef ds:uri="http://www.w3.org/XML/1998/namespace"/>
    <ds:schemaRef ds:uri="http://schemas.microsoft.com/office/2006/documentManagement/types"/>
    <ds:schemaRef ds:uri="http://schemas.microsoft.com/office/infopath/2007/PartnerControls"/>
    <ds:schemaRef ds:uri="fb8ba53d-021d-4c4f-bc76-9049e073384e"/>
    <ds:schemaRef ds:uri="3ee8b910-2f2c-44c0-9265-bdd79da590ab"/>
  </ds:schemaRefs>
</ds:datastoreItem>
</file>

<file path=docProps/app.xml><?xml version="1.0" encoding="utf-8"?>
<Properties xmlns="http://schemas.openxmlformats.org/officeDocument/2006/extended-properties" xmlns:vt="http://schemas.openxmlformats.org/officeDocument/2006/docPropsVTypes">
  <Template/>
  <TotalTime>9630</TotalTime>
  <Words>2224</Words>
  <Application>Microsoft Office PowerPoint</Application>
  <PresentationFormat>Widescreen</PresentationFormat>
  <Paragraphs>307</Paragraphs>
  <Slides>28</Slides>
  <Notes>16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28</vt:i4>
      </vt:variant>
    </vt:vector>
  </HeadingPairs>
  <TitlesOfParts>
    <vt:vector size="40" baseType="lpstr">
      <vt:lpstr>Arial</vt:lpstr>
      <vt:lpstr>Calibri</vt:lpstr>
      <vt:lpstr>NexusSan</vt:lpstr>
      <vt:lpstr>NexusSerif</vt:lpstr>
      <vt:lpstr>Open Sans</vt:lpstr>
      <vt:lpstr>Symbol</vt:lpstr>
      <vt:lpstr>Tahoma</vt:lpstr>
      <vt:lpstr>Times New Roman</vt:lpstr>
      <vt:lpstr>Trebuchet MS</vt:lpstr>
      <vt:lpstr>Ubuntu</vt:lpstr>
      <vt:lpstr>1_protypoEMBEC02</vt:lpstr>
      <vt:lpstr>Office-téma</vt:lpstr>
      <vt:lpstr>Development of an internship model  for the acquisition of entrepreneurial skills  in higher education   The EnterMode model</vt:lpstr>
      <vt:lpstr>Motivation</vt:lpstr>
      <vt:lpstr>Motivation</vt:lpstr>
      <vt:lpstr>PowerPoint Presentation</vt:lpstr>
      <vt:lpstr>The Entrepreneurship Competence Framework (EntreComp) </vt:lpstr>
      <vt:lpstr>PowerPoint Presentation</vt:lpstr>
      <vt:lpstr>PowerPoint Presentation</vt:lpstr>
      <vt:lpstr>PowerPoint Presentation</vt:lpstr>
      <vt:lpstr>PowerPoint Presentation</vt:lpstr>
      <vt:lpstr>PowerPoint Presentation</vt:lpstr>
      <vt:lpstr>The internship</vt:lpstr>
      <vt:lpstr>Involved persons and roles</vt:lpstr>
      <vt:lpstr>Expected benefits</vt:lpstr>
      <vt:lpstr>Pillars of the Model (students view)</vt:lpstr>
      <vt:lpstr>Challenge based learning</vt:lpstr>
      <vt:lpstr>Challenge based learning - Engagement</vt:lpstr>
      <vt:lpstr>Challenge based learning - Investigation</vt:lpstr>
      <vt:lpstr>Challenge based learning – Into action</vt:lpstr>
      <vt:lpstr>Setting-up challenges</vt:lpstr>
      <vt:lpstr>Incubation </vt:lpstr>
      <vt:lpstr>Gamification</vt:lpstr>
      <vt:lpstr>PowerPoint Presentation</vt:lpstr>
      <vt:lpstr>PowerPoint Presentation</vt:lpstr>
      <vt:lpstr>PowerPoint Presentation</vt:lpstr>
      <vt:lpstr>PowerPoint Presentation</vt:lpstr>
      <vt:lpstr>PowerPoint Presentation</vt:lpstr>
      <vt:lpstr>The Enter.Mode model</vt:lpstr>
      <vt:lpstr>Development of an internship model  for the acquisition of entrepreneurial skills  in higher education   The EnterMode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Predicting Corporate Failure:  An Ant Colony Optimisation Approach</dc:title>
  <dc:creator>ggol</dc:creator>
  <cp:lastModifiedBy>Eirini Gkotsi</cp:lastModifiedBy>
  <cp:revision>542</cp:revision>
  <cp:lastPrinted>2013-09-23T09:00:55Z</cp:lastPrinted>
  <dcterms:created xsi:type="dcterms:W3CDTF">1999-10-01T17:08:58Z</dcterms:created>
  <dcterms:modified xsi:type="dcterms:W3CDTF">2020-11-09T17:16:54Z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0x0101008AA9389C75F2AA46A7B1CB927C6FF2D4</vt:lpwstr>
  </property>
</Properties>
</file>