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33" r:id="rId1"/>
  </p:sldMasterIdLst>
  <p:sldIdLst>
    <p:sldId id="259" r:id="rId2"/>
    <p:sldId id="266" r:id="rId3"/>
    <p:sldId id="267" r:id="rId4"/>
    <p:sldId id="268" r:id="rId5"/>
    <p:sldId id="269" r:id="rId6"/>
    <p:sldId id="261" r:id="rId7"/>
    <p:sldId id="265" r:id="rId8"/>
    <p:sldId id="262" r:id="rId9"/>
    <p:sldId id="263" r:id="rId10"/>
    <p:sldId id="264" r:id="rId11"/>
    <p:sldId id="270" r:id="rId12"/>
    <p:sldId id="258" r:id="rId13"/>
    <p:sldId id="27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Content Placeholder 4" descr="Icon&#10;&#10;Description automatically generated">
            <a:extLst>
              <a:ext uri="{FF2B5EF4-FFF2-40B4-BE49-F238E27FC236}">
                <a16:creationId xmlns:a16="http://schemas.microsoft.com/office/drawing/2014/main" id="{EB52F7B0-9B08-4FC9-B7B1-E1917165CC0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3333" r="-1" b="-1"/>
          <a:stretch/>
        </p:blipFill>
        <p:spPr>
          <a:xfrm>
            <a:off x="107980" y="6111832"/>
            <a:ext cx="1013438" cy="570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400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524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pPr/>
              <a:t>11/6/2020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532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11/6/2020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1" name="Content Placeholder 4">
            <a:extLst>
              <a:ext uri="{FF2B5EF4-FFF2-40B4-BE49-F238E27FC236}">
                <a16:creationId xmlns:a16="http://schemas.microsoft.com/office/drawing/2014/main" id="{F2D3BA55-E7DF-411B-83D4-77C7AF058C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78337" y="6142413"/>
            <a:ext cx="2725148" cy="560881"/>
          </a:xfrm>
          <a:prstGeom prst="rect">
            <a:avLst/>
          </a:prstGeom>
        </p:spPr>
      </p:pic>
      <p:pic>
        <p:nvPicPr>
          <p:cNvPr id="13" name="Content Placeholder 4" descr="Icon&#10;&#10;Description automatically generated">
            <a:extLst>
              <a:ext uri="{FF2B5EF4-FFF2-40B4-BE49-F238E27FC236}">
                <a16:creationId xmlns:a16="http://schemas.microsoft.com/office/drawing/2014/main" id="{FA444290-AA6D-48E8-AE9C-E3340F73C98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3333" r="-1" b="-1"/>
          <a:stretch/>
        </p:blipFill>
        <p:spPr>
          <a:xfrm>
            <a:off x="107980" y="6111832"/>
            <a:ext cx="1013438" cy="570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4190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417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067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911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767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Content Placeholder 4" descr="Icon&#10;&#10;Description automatically generated">
            <a:extLst>
              <a:ext uri="{FF2B5EF4-FFF2-40B4-BE49-F238E27FC236}">
                <a16:creationId xmlns:a16="http://schemas.microsoft.com/office/drawing/2014/main" id="{EC5CD12C-9CC0-4846-8C97-E234E5C133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3333" r="-1" b="-1"/>
          <a:stretch/>
        </p:blipFill>
        <p:spPr>
          <a:xfrm>
            <a:off x="107980" y="6111832"/>
            <a:ext cx="1013438" cy="570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427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365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24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Content Placeholder 4" descr="Icon&#10;&#10;Description automatically generated">
            <a:extLst>
              <a:ext uri="{FF2B5EF4-FFF2-40B4-BE49-F238E27FC236}">
                <a16:creationId xmlns:a16="http://schemas.microsoft.com/office/drawing/2014/main" id="{AC60ED72-D82F-401C-A013-866675DD72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l="13333" r="-1" b="-1"/>
          <a:stretch/>
        </p:blipFill>
        <p:spPr>
          <a:xfrm>
            <a:off x="107980" y="6111832"/>
            <a:ext cx="1013438" cy="570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8513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34" r:id="rId1"/>
    <p:sldLayoutId id="2147484036" r:id="rId2"/>
    <p:sldLayoutId id="2147484035" r:id="rId3"/>
    <p:sldLayoutId id="2147484037" r:id="rId4"/>
    <p:sldLayoutId id="2147484038" r:id="rId5"/>
    <p:sldLayoutId id="2147484039" r:id="rId6"/>
    <p:sldLayoutId id="2147484040" r:id="rId7"/>
    <p:sldLayoutId id="2147484041" r:id="rId8"/>
    <p:sldLayoutId id="2147484042" r:id="rId9"/>
    <p:sldLayoutId id="2147484043" r:id="rId10"/>
    <p:sldLayoutId id="214748404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s://www.facebook.com/eduworknet/" TargetMode="External"/><Relationship Id="rId7" Type="http://schemas.openxmlformats.org/officeDocument/2006/relationships/image" Target="../media/image11.png"/><Relationship Id="rId2" Type="http://schemas.openxmlformats.org/officeDocument/2006/relationships/hyperlink" Target="http://www.eduwork.net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hyperlink" Target="https://www.youtube.com/channel/UCdLHUV_3x156R5lpVe6O8kw/" TargetMode="External"/><Relationship Id="rId4" Type="http://schemas.openxmlformats.org/officeDocument/2006/relationships/hyperlink" Target="https://www.linkedin.com/company/eduworknet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3C24887B-52E7-4F8B-9CCB-73372644F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36600"/>
            <a:ext cx="12191999" cy="1647504"/>
          </a:xfrm>
        </p:spPr>
        <p:txBody>
          <a:bodyPr>
            <a:normAutofit fontScale="90000"/>
          </a:bodyPr>
          <a:lstStyle/>
          <a:p>
            <a:r>
              <a:rPr lang="en-GB" sz="3200" b="1" dirty="0">
                <a:solidFill>
                  <a:srgbClr val="1F386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2° International Online Conference</a:t>
            </a:r>
            <a:br>
              <a:rPr lang="en-GB" sz="3200" b="1" dirty="0">
                <a:solidFill>
                  <a:srgbClr val="1F386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it-IT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 LEARNING 2020</a:t>
            </a:r>
            <a:br>
              <a:rPr lang="it-IT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en-GB" sz="3200" b="1" dirty="0">
                <a:latin typeface="Calibri" panose="020F0502020204030204" pitchFamily="34" charset="0"/>
                <a:cs typeface="Times New Roman" panose="02020603050405020304" pitchFamily="18" charset="0"/>
              </a:rPr>
              <a:t>The role of internationalisation for the quality of VET</a:t>
            </a:r>
            <a:r>
              <a:rPr lang="en-GB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br>
              <a:rPr lang="it-IT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it-IT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27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Monday 9 of November 2020</a:t>
            </a:r>
            <a:br>
              <a:rPr lang="it-IT" sz="2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it-IT" sz="2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l-GR" sz="2700" b="1" dirty="0">
                <a:solidFill>
                  <a:srgbClr val="1F386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14.00 – 16.00 </a:t>
            </a:r>
            <a:r>
              <a:rPr lang="en-GB" sz="2700" b="1" dirty="0">
                <a:solidFill>
                  <a:srgbClr val="1F386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CET</a:t>
            </a:r>
            <a:endParaRPr lang="en-US" sz="2700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6B4336E-CA7E-4370-8D24-72BCD5FE5F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452270" y="6190316"/>
            <a:ext cx="10515600" cy="667684"/>
          </a:xfrm>
        </p:spPr>
        <p:txBody>
          <a:bodyPr/>
          <a:lstStyle/>
          <a:p>
            <a:r>
              <a:rPr lang="en-US" sz="1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“Networking of VET providers for improving quality of work based learning at local  and transnational level” </a:t>
            </a:r>
          </a:p>
          <a:p>
            <a:r>
              <a:rPr lang="en-US" sz="1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No.609096-EPP-1-2019-1-IT-EPPKA3-VET-NETPAR</a:t>
            </a:r>
          </a:p>
          <a:p>
            <a:endParaRPr lang="el-GR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8">
            <a:extLst>
              <a:ext uri="{FF2B5EF4-FFF2-40B4-BE49-F238E27FC236}">
                <a16:creationId xmlns:a16="http://schemas.microsoft.com/office/drawing/2014/main" id="{ED9A4546-6569-4516-A668-B9D752884DC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070" y="229133"/>
            <a:ext cx="4313582" cy="782493"/>
          </a:xfrm>
          <a:prstGeom prst="rect">
            <a:avLst/>
          </a:prstGeom>
        </p:spPr>
      </p:pic>
      <p:pic>
        <p:nvPicPr>
          <p:cNvPr id="5" name="Picture 2" descr="Ciofs-fp">
            <a:extLst>
              <a:ext uri="{FF2B5EF4-FFF2-40B4-BE49-F238E27FC236}">
                <a16:creationId xmlns:a16="http://schemas.microsoft.com/office/drawing/2014/main" id="{94697EAA-EBC7-4F62-B9B7-1A4E1700A3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7580" y="372729"/>
            <a:ext cx="311150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08882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197BD7A-AD8A-428F-BE7D-1C75C3B11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4176"/>
            <a:ext cx="12192000" cy="1508760"/>
          </a:xfrm>
        </p:spPr>
        <p:txBody>
          <a:bodyPr/>
          <a:lstStyle/>
          <a:p>
            <a:pPr algn="ctr"/>
            <a:r>
              <a:rPr lang="it-IT" b="1" dirty="0" err="1">
                <a:latin typeface="Calibri" panose="020F0502020204030204" pitchFamily="34" charset="0"/>
                <a:cs typeface="Calibri" panose="020F0502020204030204" pitchFamily="34" charset="0"/>
              </a:rPr>
              <a:t>What</a:t>
            </a:r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b="1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b="1" dirty="0" err="1">
                <a:latin typeface="Calibri" panose="020F0502020204030204" pitchFamily="34" charset="0"/>
                <a:cs typeface="Calibri" panose="020F0502020204030204" pitchFamily="34" charset="0"/>
              </a:rPr>
              <a:t>Eduwork.Net</a:t>
            </a:r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b="1" dirty="0" err="1">
                <a:latin typeface="Calibri" panose="020F0502020204030204" pitchFamily="34" charset="0"/>
                <a:cs typeface="Calibri" panose="020F0502020204030204" pitchFamily="34" charset="0"/>
              </a:rPr>
              <a:t>structure</a:t>
            </a:r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7468B01-65E8-40A9-8BA4-6FD3950255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2918" y="2011680"/>
            <a:ext cx="10989081" cy="4206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b="1" dirty="0" err="1">
                <a:solidFill>
                  <a:srgbClr val="4CBB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Eduwork.Net</a:t>
            </a:r>
            <a:r>
              <a:rPr lang="it-IT" sz="2400" b="1" dirty="0">
                <a:solidFill>
                  <a:srgbClr val="4CBB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b="1" dirty="0" err="1">
                <a:solidFill>
                  <a:srgbClr val="4CBB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content</a:t>
            </a:r>
            <a:r>
              <a:rPr lang="it-IT" sz="2400" b="1" dirty="0">
                <a:solidFill>
                  <a:srgbClr val="4CBB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b="1" dirty="0" err="1">
                <a:solidFill>
                  <a:srgbClr val="4CBB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develpoment</a:t>
            </a:r>
            <a:r>
              <a:rPr lang="it-IT" sz="2400" b="1" dirty="0">
                <a:solidFill>
                  <a:srgbClr val="4CBB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b="1" dirty="0" err="1">
                <a:solidFill>
                  <a:srgbClr val="4CBB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WPs</a:t>
            </a:r>
            <a:r>
              <a:rPr lang="it-IT" sz="2400" b="1" dirty="0">
                <a:solidFill>
                  <a:srgbClr val="4CBB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0" indent="0">
              <a:buNone/>
            </a:pPr>
            <a:r>
              <a:rPr lang="it-IT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WP1: </a:t>
            </a:r>
            <a:r>
              <a:rPr lang="en-GB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Transnational context study </a:t>
            </a:r>
            <a:r>
              <a:rPr lang="en-GB" sz="24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“Work-based learning and apprenticeships in the involved countries”</a:t>
            </a:r>
          </a:p>
          <a:p>
            <a:pPr marL="0" indent="0">
              <a:buNone/>
            </a:pPr>
            <a:r>
              <a:rPr lang="en-GB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WP2. VET and labour market </a:t>
            </a:r>
          </a:p>
          <a:p>
            <a:pPr marL="0" indent="0">
              <a:buNone/>
            </a:pPr>
            <a:r>
              <a:rPr lang="it-IT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WP3. </a:t>
            </a:r>
            <a:r>
              <a:rPr lang="it-IT" sz="24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Internationalisation</a:t>
            </a:r>
            <a:r>
              <a:rPr lang="it-IT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strategy </a:t>
            </a:r>
          </a:p>
          <a:p>
            <a:pPr marL="0" indent="0">
              <a:buNone/>
            </a:pPr>
            <a:endParaRPr lang="it-IT" sz="2400" b="1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it-IT" sz="2400" b="1" dirty="0" err="1">
                <a:solidFill>
                  <a:srgbClr val="4CBB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Eduwork.Net</a:t>
            </a:r>
            <a:r>
              <a:rPr lang="it-IT" sz="2400" b="1" dirty="0">
                <a:solidFill>
                  <a:srgbClr val="4CBB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b="1" dirty="0" err="1">
                <a:solidFill>
                  <a:srgbClr val="4CBB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transversal</a:t>
            </a:r>
            <a:r>
              <a:rPr lang="it-IT" sz="2400" b="1" dirty="0">
                <a:solidFill>
                  <a:srgbClr val="4CBB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b="1" dirty="0" err="1">
                <a:solidFill>
                  <a:srgbClr val="4CBB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WPs</a:t>
            </a:r>
            <a:endParaRPr lang="it-IT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88288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284176"/>
            <a:ext cx="12192000" cy="1508760"/>
          </a:xfrm>
        </p:spPr>
        <p:txBody>
          <a:bodyPr/>
          <a:lstStyle/>
          <a:p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How EDUWORK.NET SUPPORT INTERNATIONALISATION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en-GB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Virtual networking space. 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Online platform that will provide services for VET providers and companies that need to engage in European mobility projects</a:t>
            </a:r>
          </a:p>
          <a:p>
            <a:pPr marL="0" indent="0" algn="just">
              <a:buNone/>
            </a:pPr>
            <a:r>
              <a:rPr lang="en-GB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Webinars for VET trainers.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Organised for VET providers that want to submit their mobility applications for first time and need technical support for that</a:t>
            </a:r>
          </a:p>
          <a:p>
            <a:pPr marL="0" indent="0" algn="just">
              <a:buNone/>
            </a:pPr>
            <a:r>
              <a:rPr lang="en-GB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European project support office.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Online services provided through the virtual networking platform, aiming at providing support to VET providers, newcomers to mobility projects</a:t>
            </a:r>
          </a:p>
          <a:p>
            <a:pPr marL="0" indent="0" algn="just">
              <a:buNone/>
            </a:pPr>
            <a:r>
              <a:rPr lang="en-GB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Transnational Conference in Athens (European Vocational Skills Week).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Focus on internationalisation strategy of VET providers and on the organisation of transnational mobility projects for VET staff and learners, especially work-placements abroad</a:t>
            </a:r>
            <a:endParaRPr lang="en-GB" sz="2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036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9C567-6FEF-4B57-9077-B3720AE8B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4176"/>
            <a:ext cx="12192000" cy="1508760"/>
          </a:xfrm>
        </p:spPr>
        <p:txBody>
          <a:bodyPr/>
          <a:lstStyle/>
          <a:p>
            <a:r>
              <a:rPr lang="en-US" dirty="0"/>
              <a:t>	 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Get in Touch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C39998-4A97-454A-9A0E-0C459851A8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2918" y="2011680"/>
            <a:ext cx="10989081" cy="4206240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Website: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http://www.eduwork.net/</a:t>
            </a:r>
            <a:endParaRPr lang="en-US" sz="2400" b="0" i="0" u="none" strike="noStrike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400" u="sng" dirty="0">
                <a:latin typeface="Calibri" panose="020F0502020204030204" pitchFamily="34" charset="0"/>
                <a:cs typeface="Calibri" panose="020F0502020204030204" pitchFamily="34" charset="0"/>
              </a:rPr>
              <a:t>Facebook: </a:t>
            </a:r>
            <a:r>
              <a:rPr lang="en-US" sz="24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https://www.facebook.com/eduworknet/</a:t>
            </a:r>
            <a:endParaRPr lang="en-US" sz="2400" b="0" i="0" u="none" strike="noStrike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400" b="0" i="0" u="sng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400" b="0" i="0" u="sng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LinkedIn: </a:t>
            </a:r>
            <a:r>
              <a:rPr lang="en-US" sz="24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https://www.linkedin.com/company/eduworknet/</a:t>
            </a:r>
            <a:endParaRPr lang="en-US" sz="2400" u="none" strike="noStrik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400" u="sng" dirty="0">
              <a:latin typeface="Calibri" panose="020F0502020204030204" pitchFamily="34" charset="0"/>
              <a:cs typeface="Calibri" panose="020F0502020204030204" pitchFamily="34" charset="0"/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en-US" sz="2400" u="sng" dirty="0"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YouTube: </a:t>
            </a:r>
            <a:r>
              <a:rPr lang="en-US" sz="2400" u="sng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https://www.youtube.com/channel/UCdLHUV_3x56R5lpVe6O8kw/</a:t>
            </a:r>
            <a:endParaRPr lang="en-US" sz="2400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l-GR" sz="2000" dirty="0">
              <a:latin typeface="+mj-lt"/>
            </a:endParaRPr>
          </a:p>
        </p:txBody>
      </p:sp>
      <p:pic>
        <p:nvPicPr>
          <p:cNvPr id="8" name="Picture 8" descr="Logo, icon&#10;&#10;Description automatically generated">
            <a:extLst>
              <a:ext uri="{FF2B5EF4-FFF2-40B4-BE49-F238E27FC236}">
                <a16:creationId xmlns:a16="http://schemas.microsoft.com/office/drawing/2014/main" id="{CEB6523F-AD44-4A76-A6BD-5D9AEA9FB8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148" y="3136471"/>
            <a:ext cx="534379" cy="5343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887E83A-FB0F-4600-978E-26BD2A2D8F3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9148" y="4075232"/>
            <a:ext cx="534379" cy="544007"/>
          </a:xfrm>
          <a:prstGeom prst="rect">
            <a:avLst/>
          </a:prstGeom>
        </p:spPr>
      </p:pic>
      <p:pic>
        <p:nvPicPr>
          <p:cNvPr id="11" name="Picture 11" descr="Logo&#10;&#10;Description automatically generated">
            <a:extLst>
              <a:ext uri="{FF2B5EF4-FFF2-40B4-BE49-F238E27FC236}">
                <a16:creationId xmlns:a16="http://schemas.microsoft.com/office/drawing/2014/main" id="{B264DD6F-CCF5-494A-9F1E-94D8345912C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9148" y="5025561"/>
            <a:ext cx="553602" cy="553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422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3"/>
          <p:cNvSpPr txBox="1">
            <a:spLocks noGrp="1"/>
          </p:cNvSpPr>
          <p:nvPr>
            <p:ph idx="1"/>
          </p:nvPr>
        </p:nvSpPr>
        <p:spPr>
          <a:xfrm>
            <a:off x="1202919" y="2011680"/>
            <a:ext cx="9783133" cy="3760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endParaRPr lang="it-IT" sz="40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it-IT" sz="40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Thanks</a:t>
            </a:r>
            <a:r>
              <a:rPr lang="it-IT" sz="4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it-IT" sz="40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your</a:t>
            </a:r>
            <a:r>
              <a:rPr lang="it-IT" sz="4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40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attention</a:t>
            </a:r>
            <a:r>
              <a:rPr lang="it-IT" sz="4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</a:p>
          <a:p>
            <a:pPr marL="0" indent="0" algn="ctr">
              <a:buNone/>
            </a:pPr>
            <a:endParaRPr lang="it-IT" sz="40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it-IT" sz="4000" b="1" dirty="0">
              <a:solidFill>
                <a:srgbClr val="FF0000"/>
              </a:solidFill>
            </a:endParaRPr>
          </a:p>
          <a:p>
            <a:pPr marL="0" indent="0" algn="r">
              <a:buNone/>
            </a:pPr>
            <a:r>
              <a:rPr lang="it-IT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Tiziana Piacentini </a:t>
            </a:r>
          </a:p>
          <a:p>
            <a:pPr marL="0" indent="0" algn="r">
              <a:buNone/>
            </a:pPr>
            <a:r>
              <a:rPr lang="it-IT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tpiacentini@ciofs-fp.org</a:t>
            </a:r>
          </a:p>
        </p:txBody>
      </p:sp>
    </p:spTree>
    <p:extLst>
      <p:ext uri="{BB962C8B-B14F-4D97-AF65-F5344CB8AC3E}">
        <p14:creationId xmlns:p14="http://schemas.microsoft.com/office/powerpoint/2010/main" val="746981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43DAAE8-785A-4C8D-90E4-8098238EF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1585" y="6458695"/>
            <a:ext cx="3310415" cy="28044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284176"/>
            <a:ext cx="12192000" cy="1508760"/>
          </a:xfrm>
        </p:spPr>
        <p:txBody>
          <a:bodyPr/>
          <a:lstStyle/>
          <a:p>
            <a:pPr algn="ctr"/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Impact of internationalisation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The internationalisation process, as part of the VET development strategies, impacts on different levels of intervention, namely on:</a:t>
            </a:r>
          </a:p>
          <a:p>
            <a:pPr marL="0" indent="0" algn="just">
              <a:buNone/>
            </a:pPr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GB" sz="28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Organisations</a:t>
            </a:r>
          </a:p>
          <a:p>
            <a:pPr marL="0" indent="0" algn="just">
              <a:buNone/>
            </a:pPr>
            <a:r>
              <a:rPr lang="en-GB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Staff members</a:t>
            </a:r>
          </a:p>
          <a:p>
            <a:pPr marL="0" indent="0" algn="just">
              <a:buNone/>
            </a:pPr>
            <a:r>
              <a:rPr lang="en-GB" sz="28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VET system 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19153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284176"/>
            <a:ext cx="12192000" cy="1508760"/>
          </a:xfrm>
        </p:spPr>
        <p:txBody>
          <a:bodyPr/>
          <a:lstStyle/>
          <a:p>
            <a:pPr algn="ctr"/>
            <a:r>
              <a:rPr lang="it-IT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ORGANISATIONS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202919" y="1843514"/>
            <a:ext cx="9332559" cy="4206240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buFontTx/>
              <a:buChar char="-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Increase in the quality of the contents of the professional training offer and the variety of employment services</a:t>
            </a:r>
          </a:p>
          <a:p>
            <a:pPr algn="just">
              <a:lnSpc>
                <a:spcPct val="100000"/>
              </a:lnSpc>
              <a:buFontTx/>
              <a:buChar char="-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Support of modernisation processes</a:t>
            </a:r>
          </a:p>
          <a:p>
            <a:pPr algn="just">
              <a:lnSpc>
                <a:spcPct val="100000"/>
              </a:lnSpc>
              <a:buFontTx/>
              <a:buChar char="-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Acquisition of procedures and standards recognised at European / international level. For example, those for the detection of non-formal and informal learning outcomes, their validation, recognition and transfer (portability of CVs) between different VET systems (ECVET, </a:t>
            </a:r>
            <a:r>
              <a:rPr lang="en-GB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Europass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system, CEDEFOP guidelines)</a:t>
            </a:r>
          </a:p>
          <a:p>
            <a:pPr marL="0" indent="0" algn="just">
              <a:lnSpc>
                <a:spcPct val="100000"/>
              </a:lnSpc>
              <a:buNone/>
            </a:pPr>
            <a:br>
              <a:rPr lang="en-GB" sz="2400" dirty="0"/>
            </a:b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57856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284176"/>
            <a:ext cx="12192000" cy="1508760"/>
          </a:xfrm>
        </p:spPr>
        <p:txBody>
          <a:bodyPr/>
          <a:lstStyle/>
          <a:p>
            <a:pPr algn="ctr"/>
            <a:r>
              <a:rPr lang="it-IT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STAFF MEMBERS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FontTx/>
              <a:buChar char="-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Acquisition of professional (both managerial and administrative) and linguistic skills</a:t>
            </a:r>
          </a:p>
          <a:p>
            <a:pPr marL="0" indent="0" algn="just">
              <a:buNone/>
            </a:pPr>
            <a:b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- Increased use of ICT and acquisition of new digital skills</a:t>
            </a:r>
          </a:p>
          <a:p>
            <a:pPr marL="0" indent="0" algn="just">
              <a:buNone/>
            </a:pPr>
            <a:b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- Development of soft skills, in particular the ability to work in teams in international and multicultural contexts, ability to adapt and manage conflicts</a:t>
            </a:r>
          </a:p>
          <a:p>
            <a:pPr marL="0" indent="0" algn="just">
              <a:buNone/>
            </a:pPr>
            <a:b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- Re-motivation for individual and team work</a:t>
            </a:r>
          </a:p>
        </p:txBody>
      </p:sp>
    </p:spTree>
    <p:extLst>
      <p:ext uri="{BB962C8B-B14F-4D97-AF65-F5344CB8AC3E}">
        <p14:creationId xmlns:p14="http://schemas.microsoft.com/office/powerpoint/2010/main" val="3419054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284176"/>
            <a:ext cx="12192000" cy="1508760"/>
          </a:xfrm>
        </p:spPr>
        <p:txBody>
          <a:bodyPr/>
          <a:lstStyle/>
          <a:p>
            <a:pPr algn="ctr"/>
            <a:r>
              <a:rPr lang="it-IT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VET SYSTEM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93914" y="1797269"/>
            <a:ext cx="10310190" cy="4420651"/>
          </a:xfrm>
        </p:spPr>
        <p:txBody>
          <a:bodyPr>
            <a:normAutofit/>
          </a:bodyPr>
          <a:lstStyle/>
          <a:p>
            <a:pPr algn="just">
              <a:buFontTx/>
              <a:buChar char="-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Development of a shared transnational system for the management of network initiatives</a:t>
            </a:r>
          </a:p>
          <a:p>
            <a:pPr algn="just">
              <a:buFontTx/>
              <a:buChar char="-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Acquisition of a common technical and operational language and support tools (the Eduwork.net Virtual Networking Space is an example)</a:t>
            </a:r>
          </a:p>
          <a:p>
            <a:pPr algn="just">
              <a:buFontTx/>
              <a:buChar char="-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Support for the creation of a European area dedicated to education and vocational training</a:t>
            </a:r>
          </a:p>
          <a:p>
            <a:pPr algn="just">
              <a:buFontTx/>
              <a:buChar char="-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Support for policy reform processes</a:t>
            </a:r>
          </a:p>
          <a:p>
            <a:pPr algn="just">
              <a:buFontTx/>
              <a:buChar char="-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Expansion of transnational networks to support the entry of newcomers' organizations</a:t>
            </a:r>
          </a:p>
          <a:p>
            <a:pPr algn="just">
              <a:buFontTx/>
              <a:buChar char="-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Greater sharing of good practices</a:t>
            </a:r>
          </a:p>
          <a:p>
            <a:pPr marL="0" indent="0">
              <a:buNone/>
            </a:pP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2484547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62A1B8C-9A85-4142-B07F-766CBAD7B4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166364"/>
            <a:ext cx="12191999" cy="1739347"/>
          </a:xfrm>
        </p:spPr>
        <p:txBody>
          <a:bodyPr/>
          <a:lstStyle/>
          <a:p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Eduwork.Net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D40F9F3-1537-4441-A997-6DD4FC9C98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996250"/>
            <a:ext cx="12192000" cy="2378046"/>
          </a:xfrm>
        </p:spPr>
        <p:txBody>
          <a:bodyPr>
            <a:normAutofit fontScale="25000" lnSpcReduction="20000"/>
          </a:bodyPr>
          <a:lstStyle/>
          <a:p>
            <a:r>
              <a:rPr lang="en-US" sz="9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Erasmus+ KA3 – Support for Policy Reform</a:t>
            </a:r>
          </a:p>
          <a:p>
            <a:endParaRPr lang="en-US" sz="96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9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Networks and Partnerships of Vocational Education and Training (VET) providers</a:t>
            </a:r>
          </a:p>
          <a:p>
            <a:endParaRPr lang="en-US" sz="96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9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Timeframe: November 2019 – October 2021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4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1D7ED587-DB22-486A-BEC0-DAEAD35BE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4176"/>
            <a:ext cx="12192000" cy="1508760"/>
          </a:xfrm>
        </p:spPr>
        <p:txBody>
          <a:bodyPr>
            <a:normAutofit/>
          </a:bodyPr>
          <a:lstStyle/>
          <a:p>
            <a:pPr algn="ctr"/>
            <a:r>
              <a:rPr lang="it-IT" b="1" dirty="0" err="1">
                <a:latin typeface="Calibri" panose="020F0502020204030204" pitchFamily="34" charset="0"/>
                <a:cs typeface="Calibri" panose="020F0502020204030204" pitchFamily="34" charset="0"/>
              </a:rPr>
              <a:t>What</a:t>
            </a:r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b="1" dirty="0" err="1">
                <a:latin typeface="Calibri" panose="020F0502020204030204" pitchFamily="34" charset="0"/>
                <a:cs typeface="Calibri" panose="020F0502020204030204" pitchFamily="34" charset="0"/>
              </a:rPr>
              <a:t>strategic</a:t>
            </a:r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b="1" dirty="0" err="1">
                <a:latin typeface="Calibri" panose="020F0502020204030204" pitchFamily="34" charset="0"/>
                <a:cs typeface="Calibri" panose="020F0502020204030204" pitchFamily="34" charset="0"/>
              </a:rPr>
              <a:t>context</a:t>
            </a:r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it-IT" b="1" dirty="0" err="1">
                <a:latin typeface="Calibri" panose="020F0502020204030204" pitchFamily="34" charset="0"/>
                <a:cs typeface="Calibri" panose="020F0502020204030204" pitchFamily="34" charset="0"/>
              </a:rPr>
              <a:t>Eduwork.Net</a:t>
            </a:r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r>
              <a:rPr lang="it-IT" b="1" dirty="0"/>
              <a:t> </a:t>
            </a:r>
            <a:endParaRPr lang="el-G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43DAAE8-785A-4C8D-90E4-8098238EF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1585" y="6458695"/>
            <a:ext cx="3310415" cy="28044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DA25A7-6656-4E26-8B64-44D77C76C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2919" y="2011679"/>
            <a:ext cx="9784080" cy="4614407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2010 Bruges Communiqué: </a:t>
            </a:r>
            <a:r>
              <a:rPr lang="en-US" sz="2800" b="1" i="1" dirty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2800" i="1" dirty="0">
                <a:latin typeface="Calibri" panose="020F0502020204030204" pitchFamily="34" charset="0"/>
                <a:cs typeface="Calibri" panose="020F0502020204030204" pitchFamily="34" charset="0"/>
              </a:rPr>
              <a:t>VET provider </a:t>
            </a:r>
            <a:r>
              <a:rPr lang="en-US" sz="2800" i="1" dirty="0" err="1">
                <a:latin typeface="Calibri" panose="020F0502020204030204" pitchFamily="34" charset="0"/>
                <a:cs typeface="Calibri" panose="020F0502020204030204" pitchFamily="34" charset="0"/>
              </a:rPr>
              <a:t>organisations</a:t>
            </a:r>
            <a:r>
              <a:rPr lang="en-US" sz="2800" i="1" dirty="0">
                <a:latin typeface="Calibri" panose="020F0502020204030204" pitchFamily="34" charset="0"/>
                <a:cs typeface="Calibri" panose="020F0502020204030204" pitchFamily="34" charset="0"/>
              </a:rPr>
              <a:t> should be encouraged to cooperate at European level"</a:t>
            </a:r>
          </a:p>
          <a:p>
            <a:pPr marL="0" indent="0" algn="just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2015 Riga Deliverables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: empowering and supporting bodies [..] European and national networks of VET providers</a:t>
            </a:r>
          </a:p>
          <a:p>
            <a:pPr marL="0" indent="0" algn="just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2018 ACVT Opinion on the future of VET: Capacity building of VET providers</a:t>
            </a:r>
          </a:p>
          <a:p>
            <a:pPr marL="0" indent="0" algn="just">
              <a:spcBef>
                <a:spcPts val="300"/>
              </a:spcBef>
              <a:spcAft>
                <a:spcPts val="300"/>
              </a:spcAft>
              <a:buNone/>
            </a:pP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VET providers are key actors in</a:t>
            </a: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implementation of the VET reforms at EU/national level</a:t>
            </a: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dissemination of the VET policy agenda good practices</a:t>
            </a: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providing feedback and expertise to the policy proposals made at European level</a:t>
            </a:r>
          </a:p>
          <a:p>
            <a:pPr marL="0" indent="0" algn="just">
              <a:spcBef>
                <a:spcPts val="300"/>
              </a:spcBef>
              <a:spcAft>
                <a:spcPts val="300"/>
              </a:spcAft>
              <a:buNone/>
            </a:pP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The rationale - empower VET providers to get involved in policy increase impact of EU policies / initiatives at the grass root level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1536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F1D3B13-6ACC-494C-B630-EC78C2854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4176"/>
            <a:ext cx="12192000" cy="1508760"/>
          </a:xfrm>
        </p:spPr>
        <p:txBody>
          <a:bodyPr/>
          <a:lstStyle/>
          <a:p>
            <a:pPr algn="ctr"/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What is the general aim of </a:t>
            </a:r>
            <a:r>
              <a:rPr lang="en-GB" b="1" dirty="0" err="1">
                <a:latin typeface="Calibri" panose="020F0502020204030204" pitchFamily="34" charset="0"/>
                <a:cs typeface="Calibri" panose="020F0502020204030204" pitchFamily="34" charset="0"/>
              </a:rPr>
              <a:t>Eduwork.Net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30DA201-62B9-47CC-8967-68C24778E4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7166" y="1792936"/>
            <a:ext cx="10747512" cy="4746929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GB" sz="2300" b="1" dirty="0">
                <a:solidFill>
                  <a:srgbClr val="4CBB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goal: </a:t>
            </a: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strengthen cooperation between VET providers’ associations and networks, established at regional, national and European level, and actors of the labour market. </a:t>
            </a:r>
          </a:p>
          <a:p>
            <a:pPr marL="0" indent="0">
              <a:buNone/>
            </a:pPr>
            <a:r>
              <a:rPr lang="en-GB" sz="2300" b="1" dirty="0" err="1">
                <a:solidFill>
                  <a:srgbClr val="4CBB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Eduwork.Net</a:t>
            </a:r>
            <a:r>
              <a:rPr lang="en-GB" sz="2300" b="1" dirty="0">
                <a:solidFill>
                  <a:srgbClr val="4CBB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objectives :</a:t>
            </a:r>
          </a:p>
          <a:p>
            <a:pPr algn="just"/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to establish a </a:t>
            </a:r>
            <a:r>
              <a:rPr lang="en-GB" sz="2300" b="1" dirty="0">
                <a:solidFill>
                  <a:srgbClr val="4CBB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network of VET providers </a:t>
            </a: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and facilitate exchange of knowledge, feedback and experience of policy implementation; sharing of best practices on VET excellence</a:t>
            </a:r>
          </a:p>
          <a:p>
            <a:pPr algn="just"/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en-GB" sz="2300" b="1" dirty="0">
                <a:solidFill>
                  <a:srgbClr val="4CBB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improve quality of VET provision </a:t>
            </a: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and linkage with the needs of the labour market</a:t>
            </a:r>
          </a:p>
          <a:p>
            <a:pPr algn="just"/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en-GB" sz="2300" b="1" dirty="0">
                <a:solidFill>
                  <a:srgbClr val="4CBB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enhance impact and relevance of VET provision </a:t>
            </a: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for both learners and employers</a:t>
            </a:r>
          </a:p>
          <a:p>
            <a:pPr algn="just"/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en-GB" sz="2300" b="1" dirty="0">
                <a:solidFill>
                  <a:srgbClr val="4CBB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support transnational mobility of VET students </a:t>
            </a: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for work-placements, implementing the European VET policies for transfer and recognition of learning outcomes and using ECVET</a:t>
            </a:r>
          </a:p>
          <a:p>
            <a:pPr marL="0" indent="0">
              <a:buNone/>
            </a:pP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462556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53A584D-229F-4F02-99E2-12829FC08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4176"/>
            <a:ext cx="12192000" cy="1508760"/>
          </a:xfrm>
        </p:spPr>
        <p:txBody>
          <a:bodyPr/>
          <a:lstStyle/>
          <a:p>
            <a:pPr algn="ctr"/>
            <a:r>
              <a:rPr lang="it-IT" b="1" dirty="0" err="1">
                <a:latin typeface="Calibri" panose="020F0502020204030204" pitchFamily="34" charset="0"/>
                <a:cs typeface="Calibri" panose="020F0502020204030204" pitchFamily="34" charset="0"/>
              </a:rPr>
              <a:t>Eduwork.Net</a:t>
            </a:r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it-IT" b="1" dirty="0" err="1">
                <a:latin typeface="Calibri" panose="020F0502020204030204" pitchFamily="34" charset="0"/>
                <a:cs typeface="Calibri" panose="020F0502020204030204" pitchFamily="34" charset="0"/>
              </a:rPr>
              <a:t>our</a:t>
            </a:r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 partnership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326FC4DD-A7F3-42D9-B494-17416C8D65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8308" y="2049274"/>
            <a:ext cx="2450804" cy="957155"/>
          </a:xfr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EC8CF1B8-2500-41A3-B4B2-11F357CACE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9380" y="2049274"/>
            <a:ext cx="2450804" cy="957155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A850517E-3265-42E3-B0D1-BEC6ACCEF1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4615" y="2049274"/>
            <a:ext cx="2450804" cy="957155"/>
          </a:xfrm>
          <a:prstGeom prst="rect">
            <a:avLst/>
          </a:prstGeom>
        </p:spPr>
      </p:pic>
      <p:grpSp>
        <p:nvGrpSpPr>
          <p:cNvPr id="9" name="Gruppo 8">
            <a:extLst>
              <a:ext uri="{FF2B5EF4-FFF2-40B4-BE49-F238E27FC236}">
                <a16:creationId xmlns:a16="http://schemas.microsoft.com/office/drawing/2014/main" id="{35374B22-4B13-4D9A-B525-89A974DEEE84}"/>
              </a:ext>
            </a:extLst>
          </p:cNvPr>
          <p:cNvGrpSpPr/>
          <p:nvPr/>
        </p:nvGrpSpPr>
        <p:grpSpPr>
          <a:xfrm>
            <a:off x="1854055" y="3089834"/>
            <a:ext cx="2445057" cy="3483990"/>
            <a:chOff x="2507" y="1803834"/>
            <a:chExt cx="2445057" cy="3181454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D53D719B-B703-4680-A10B-A1CDEA0475A4}"/>
                </a:ext>
              </a:extLst>
            </p:cNvPr>
            <p:cNvSpPr/>
            <p:nvPr/>
          </p:nvSpPr>
          <p:spPr>
            <a:xfrm>
              <a:off x="2507" y="1803834"/>
              <a:ext cx="2445057" cy="3181454"/>
            </a:xfrm>
            <a:prstGeom prst="rect">
              <a:avLst/>
            </a:prstGeom>
          </p:spPr>
          <p:style>
            <a:lnRef idx="2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54BCB7FD-CE3A-4EEC-BB41-BCA99067597F}"/>
                </a:ext>
              </a:extLst>
            </p:cNvPr>
            <p:cNvSpPr txBox="1"/>
            <p:nvPr/>
          </p:nvSpPr>
          <p:spPr>
            <a:xfrm>
              <a:off x="2507" y="1803834"/>
              <a:ext cx="2445057" cy="31814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1346" tIns="101346" rIns="135128" bIns="152019" numCol="1" spcCol="1270" anchor="t" anchorCtr="0">
              <a:noAutofit/>
            </a:bodyPr>
            <a:lstStyle/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ü"/>
              </a:pPr>
              <a:r>
                <a:rPr lang="it-IT" sz="1900" kern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Ciofs</a:t>
              </a:r>
              <a:r>
                <a:rPr lang="it-IT" sz="19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-FP (</a:t>
              </a:r>
              <a:r>
                <a:rPr lang="it-IT" sz="1900" kern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Italy</a:t>
              </a:r>
              <a:r>
                <a:rPr lang="it-IT" sz="19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)</a:t>
              </a:r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ü"/>
              </a:pPr>
              <a:r>
                <a:rPr lang="it-IT" sz="1900" kern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Lithuanian</a:t>
              </a:r>
              <a:r>
                <a:rPr lang="it-IT" sz="19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it-IT" sz="1900" kern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Association</a:t>
              </a:r>
              <a:r>
                <a:rPr lang="it-IT" sz="19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 of Training Centres</a:t>
              </a:r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ü"/>
              </a:pPr>
              <a:r>
                <a:rPr lang="it-IT" sz="19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CECE (</a:t>
              </a:r>
              <a:r>
                <a:rPr lang="it-IT" sz="1900" kern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Spain</a:t>
              </a:r>
              <a:r>
                <a:rPr lang="it-IT" sz="19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)</a:t>
              </a:r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ü"/>
              </a:pPr>
              <a:r>
                <a:rPr lang="it-IT" sz="19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FORMA (</a:t>
              </a:r>
              <a:r>
                <a:rPr lang="it-IT" sz="1900" kern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Italy</a:t>
              </a:r>
              <a:r>
                <a:rPr lang="it-IT" sz="19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)</a:t>
              </a:r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ü"/>
              </a:pPr>
              <a:r>
                <a:rPr lang="it-IT" sz="19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Rinova Ltd (UK)</a:t>
              </a:r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ü"/>
              </a:pPr>
              <a:r>
                <a:rPr lang="it-IT" sz="19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CDETB (</a:t>
              </a:r>
              <a:r>
                <a:rPr lang="it-IT" sz="1900" kern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Ireland</a:t>
              </a:r>
              <a:r>
                <a:rPr lang="it-IT" sz="19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)</a:t>
              </a:r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ü"/>
              </a:pPr>
              <a:r>
                <a:rPr lang="it-IT" sz="19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PANNEDIEK (</a:t>
              </a:r>
              <a:r>
                <a:rPr lang="it-IT" sz="1900" kern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Greece</a:t>
              </a:r>
              <a:r>
                <a:rPr lang="it-IT" sz="19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)</a:t>
              </a:r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ü"/>
              </a:pPr>
              <a:r>
                <a:rPr lang="it-IT" sz="19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VAM (Lithuania</a:t>
              </a:r>
              <a:r>
                <a:rPr lang="it-IT" sz="1900" kern="1200" dirty="0"/>
                <a:t>)</a:t>
              </a:r>
            </a:p>
          </p:txBody>
        </p:sp>
      </p:grp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F09A27DD-ACA3-4336-8536-A577E333985F}"/>
              </a:ext>
            </a:extLst>
          </p:cNvPr>
          <p:cNvGrpSpPr/>
          <p:nvPr/>
        </p:nvGrpSpPr>
        <p:grpSpPr>
          <a:xfrm>
            <a:off x="5080099" y="3089834"/>
            <a:ext cx="2445057" cy="1975231"/>
            <a:chOff x="2789873" y="1803834"/>
            <a:chExt cx="2445057" cy="3181454"/>
          </a:xfrm>
        </p:grpSpPr>
        <p:sp>
          <p:nvSpPr>
            <p:cNvPr id="13" name="Rettangolo 12">
              <a:extLst>
                <a:ext uri="{FF2B5EF4-FFF2-40B4-BE49-F238E27FC236}">
                  <a16:creationId xmlns:a16="http://schemas.microsoft.com/office/drawing/2014/main" id="{72056AFC-5670-4E10-A3E5-F78B4A5EA847}"/>
                </a:ext>
              </a:extLst>
            </p:cNvPr>
            <p:cNvSpPr/>
            <p:nvPr/>
          </p:nvSpPr>
          <p:spPr>
            <a:xfrm>
              <a:off x="2789873" y="1803834"/>
              <a:ext cx="2445057" cy="3181454"/>
            </a:xfrm>
            <a:prstGeom prst="rect">
              <a:avLst/>
            </a:prstGeom>
          </p:spPr>
          <p:style>
            <a:lnRef idx="2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98880ADD-DA6F-449E-B2B1-C43EE303D801}"/>
                </a:ext>
              </a:extLst>
            </p:cNvPr>
            <p:cNvSpPr txBox="1"/>
            <p:nvPr/>
          </p:nvSpPr>
          <p:spPr>
            <a:xfrm>
              <a:off x="2789873" y="1803834"/>
              <a:ext cx="2445057" cy="31814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1346" tIns="101346" rIns="135128" bIns="152019" numCol="1" spcCol="1270" anchor="t" anchorCtr="0">
              <a:noAutofit/>
            </a:bodyPr>
            <a:lstStyle/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ü"/>
              </a:pPr>
              <a:r>
                <a:rPr lang="it-IT" sz="19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Assolombarda (Italia)</a:t>
              </a:r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ü"/>
              </a:pPr>
              <a:r>
                <a:rPr lang="it-IT" sz="19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Confartigianato Lombardia (Italia)</a:t>
              </a:r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ü"/>
              </a:pPr>
              <a:r>
                <a:rPr lang="it-IT" sz="19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LETU (Lituania)</a:t>
              </a:r>
            </a:p>
          </p:txBody>
        </p:sp>
      </p:grp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AFA392A6-E538-4BB1-BDD3-66580A534BA5}"/>
              </a:ext>
            </a:extLst>
          </p:cNvPr>
          <p:cNvGrpSpPr/>
          <p:nvPr/>
        </p:nvGrpSpPr>
        <p:grpSpPr>
          <a:xfrm>
            <a:off x="8024615" y="3089834"/>
            <a:ext cx="2445057" cy="1124357"/>
            <a:chOff x="5577238" y="1803834"/>
            <a:chExt cx="2445057" cy="3181454"/>
          </a:xfrm>
        </p:grpSpPr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7EA3D397-49D7-4225-A665-9563A1C5BF2E}"/>
                </a:ext>
              </a:extLst>
            </p:cNvPr>
            <p:cNvSpPr/>
            <p:nvPr/>
          </p:nvSpPr>
          <p:spPr>
            <a:xfrm>
              <a:off x="5577238" y="1803834"/>
              <a:ext cx="2445057" cy="3181454"/>
            </a:xfrm>
            <a:prstGeom prst="rect">
              <a:avLst/>
            </a:prstGeom>
          </p:spPr>
          <p:style>
            <a:lnRef idx="2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2FE2977A-5AC5-4B3C-85B3-C3C80F3BD946}"/>
                </a:ext>
              </a:extLst>
            </p:cNvPr>
            <p:cNvSpPr txBox="1"/>
            <p:nvPr/>
          </p:nvSpPr>
          <p:spPr>
            <a:xfrm>
              <a:off x="5577238" y="1803834"/>
              <a:ext cx="2445057" cy="31814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1346" tIns="101346" rIns="135128" bIns="152019" numCol="1" spcCol="1270" anchor="t" anchorCtr="0">
              <a:noAutofit/>
            </a:bodyPr>
            <a:lstStyle/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ü"/>
              </a:pPr>
              <a:r>
                <a:rPr lang="it-IT" sz="19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IDEC (Grecia)</a:t>
              </a:r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ü"/>
              </a:pPr>
              <a:r>
                <a:rPr lang="it-IT" sz="19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MetropolisNet (EU)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554310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Banded</Template>
  <TotalTime>248</TotalTime>
  <Words>856</Words>
  <Application>Microsoft Office PowerPoint</Application>
  <PresentationFormat>Widescreen</PresentationFormat>
  <Paragraphs>90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Calibri</vt:lpstr>
      <vt:lpstr>Corbel</vt:lpstr>
      <vt:lpstr>Wingdings</vt:lpstr>
      <vt:lpstr>Banded</vt:lpstr>
      <vt:lpstr>2° International Online Conference  DISCUSS LEARNING 2020 «The role of internationalisation for the quality of VET»  Monday 9 of November 2020  14.00 – 16.00 CET</vt:lpstr>
      <vt:lpstr>Impact of internationalisation</vt:lpstr>
      <vt:lpstr>ON ORGANISATIONS</vt:lpstr>
      <vt:lpstr>ON STAFF MEMBERS</vt:lpstr>
      <vt:lpstr>ON VET SYSTEM</vt:lpstr>
      <vt:lpstr>Eduwork.Net</vt:lpstr>
      <vt:lpstr>What strategic context for Eduwork.Net? </vt:lpstr>
      <vt:lpstr>What is the general aim of Eduwork.Net?</vt:lpstr>
      <vt:lpstr>Eduwork.Net: our partnership</vt:lpstr>
      <vt:lpstr>What is Eduwork.Net structure?</vt:lpstr>
      <vt:lpstr>How EDUWORK.NET SUPPORT INTERNATIONALISATION</vt:lpstr>
      <vt:lpstr>   Get in Touch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Zoe Batsi</dc:creator>
  <cp:lastModifiedBy>Eirini Gkotsi</cp:lastModifiedBy>
  <cp:revision>35</cp:revision>
  <dcterms:created xsi:type="dcterms:W3CDTF">2020-10-01T09:35:02Z</dcterms:created>
  <dcterms:modified xsi:type="dcterms:W3CDTF">2020-11-06T06:58:03Z</dcterms:modified>
</cp:coreProperties>
</file>