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56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D400"/>
    <a:srgbClr val="DEE0E0"/>
    <a:srgbClr val="FFFFFF"/>
    <a:srgbClr val="00AD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648" autoAdjust="0"/>
  </p:normalViewPr>
  <p:slideViewPr>
    <p:cSldViewPr snapToGrid="0">
      <p:cViewPr varScale="1">
        <p:scale>
          <a:sx n="76" d="100"/>
          <a:sy n="76" d="100"/>
        </p:scale>
        <p:origin x="91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4B82EC-5E8A-4EF2-B688-3884530A68E5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7C177A-2C75-4DC7-A166-7507B5E4C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04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“Promote a holistic vision to lifelong learning, from cradle to grave, by facilitating European-wide cross-sector cooperation among civil society organisations in the field of education &amp; training and voicing citizen’s concerns”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C177A-2C75-4DC7-A166-7507B5E4C9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327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DG Employment, Social Affairs</a:t>
            </a:r>
            <a:r>
              <a:rPr lang="en-GB" sz="1200" baseline="0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 &amp; Inclusion (33)</a:t>
            </a:r>
            <a:endParaRPr lang="en-GB" sz="1200" dirty="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C177A-2C75-4DC7-A166-7507B5E4C9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364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DG Employment, Social Affairs</a:t>
            </a:r>
            <a:r>
              <a:rPr lang="en-GB" sz="1200" baseline="0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 &amp; Inclusion (33)</a:t>
            </a:r>
            <a:endParaRPr lang="en-GB" sz="1200" dirty="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C177A-2C75-4DC7-A166-7507B5E4C9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61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DG Employment, Social Affairs</a:t>
            </a:r>
            <a:r>
              <a:rPr lang="en-GB" sz="1200" baseline="0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 &amp; Inclusion (33)</a:t>
            </a:r>
            <a:endParaRPr lang="en-GB" sz="1200" dirty="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C177A-2C75-4DC7-A166-7507B5E4C9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6912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DG Employment, Social Affairs</a:t>
            </a:r>
            <a:r>
              <a:rPr lang="en-GB" sz="1200" baseline="0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 &amp; Inclusion (33)</a:t>
            </a:r>
            <a:endParaRPr lang="en-GB" sz="1200" dirty="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C177A-2C75-4DC7-A166-7507B5E4C9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5324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DG Employment, Social Affairs</a:t>
            </a:r>
            <a:r>
              <a:rPr lang="en-GB" sz="1200" baseline="0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 &amp; Inclusion (33)</a:t>
            </a:r>
            <a:endParaRPr lang="en-GB" sz="1200" dirty="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C177A-2C75-4DC7-A166-7507B5E4C9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6526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DG Employment, Social Affairs</a:t>
            </a:r>
            <a:r>
              <a:rPr lang="en-GB" sz="1200" baseline="0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 &amp; Inclusion (33)</a:t>
            </a:r>
            <a:endParaRPr lang="en-GB" sz="1200" dirty="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C177A-2C75-4DC7-A166-7507B5E4C9F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060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DG Employment, Social Affairs</a:t>
            </a:r>
            <a:r>
              <a:rPr lang="en-GB" sz="1200" baseline="0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 &amp; Inclusion (33)</a:t>
            </a:r>
            <a:endParaRPr lang="en-GB" sz="1200" dirty="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C177A-2C75-4DC7-A166-7507B5E4C9F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0685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DG Employment, Social Affairs</a:t>
            </a:r>
            <a:r>
              <a:rPr lang="en-GB" sz="1200" baseline="0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 &amp; Inclusion (33)</a:t>
            </a:r>
            <a:endParaRPr lang="en-GB" sz="1200" dirty="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C177A-2C75-4DC7-A166-7507B5E4C9F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810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98FAC-5C14-448B-878B-5DA8CAAD0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B988-B76F-4DA6-8318-3E17EE5FC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775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98FAC-5C14-448B-878B-5DA8CAAD0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B988-B76F-4DA6-8318-3E17EE5FC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269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98FAC-5C14-448B-878B-5DA8CAAD0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B988-B76F-4DA6-8318-3E17EE5FC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52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98FAC-5C14-448B-878B-5DA8CAAD0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B988-B76F-4DA6-8318-3E17EE5FC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956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98FAC-5C14-448B-878B-5DA8CAAD0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B988-B76F-4DA6-8318-3E17EE5FC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132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98FAC-5C14-448B-878B-5DA8CAAD0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B988-B76F-4DA6-8318-3E17EE5FC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083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98FAC-5C14-448B-878B-5DA8CAAD0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B988-B76F-4DA6-8318-3E17EE5FC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478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98FAC-5C14-448B-878B-5DA8CAAD0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B988-B76F-4DA6-8318-3E17EE5FC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262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98FAC-5C14-448B-878B-5DA8CAAD0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B988-B76F-4DA6-8318-3E17EE5FC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072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98FAC-5C14-448B-878B-5DA8CAAD0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B988-B76F-4DA6-8318-3E17EE5FC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411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98FAC-5C14-448B-878B-5DA8CAAD0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B988-B76F-4DA6-8318-3E17EE5FC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528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98FAC-5C14-448B-878B-5DA8CAAD0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AB988-B76F-4DA6-8318-3E17EE5FC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693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hyperlink" Target="http://www.eqavet.e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D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 rot="10800000">
            <a:off x="10397765" y="0"/>
            <a:ext cx="1794235" cy="1794235"/>
          </a:xfrm>
          <a:prstGeom prst="rtTriangle">
            <a:avLst/>
          </a:prstGeom>
          <a:solidFill>
            <a:srgbClr val="CAD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>
            <a:off x="0" y="3784863"/>
            <a:ext cx="3073138" cy="307313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83" y="5857626"/>
            <a:ext cx="2107840" cy="100037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063" y="751948"/>
            <a:ext cx="5203046" cy="5912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49517" y="2369362"/>
            <a:ext cx="87761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</a:rPr>
              <a:t>Quality in Vocational Education and Training at European level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49517" y="4754621"/>
            <a:ext cx="87761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  <a:latin typeface="Ubuntu"/>
              </a:rPr>
              <a:t>Martina </a:t>
            </a:r>
            <a:r>
              <a:rPr lang="en-GB" sz="2400" b="1" dirty="0" err="1">
                <a:solidFill>
                  <a:schemeClr val="bg1"/>
                </a:solidFill>
                <a:latin typeface="Ubuntu"/>
              </a:rPr>
              <a:t>Gerli</a:t>
            </a:r>
            <a:endParaRPr lang="en-GB" sz="2400" b="1" dirty="0">
              <a:solidFill>
                <a:schemeClr val="bg1"/>
              </a:solidFill>
              <a:latin typeface="Ubuntu"/>
            </a:endParaRPr>
          </a:p>
          <a:p>
            <a:pPr algn="ctr"/>
            <a:r>
              <a:rPr lang="en-GB" sz="2400" dirty="0">
                <a:solidFill>
                  <a:schemeClr val="bg1"/>
                </a:solidFill>
                <a:latin typeface="Ubuntu"/>
              </a:rPr>
              <a:t>Project and Communication Officer</a:t>
            </a:r>
            <a:endParaRPr lang="en-GB" sz="2400" b="1" dirty="0">
              <a:solidFill>
                <a:schemeClr val="bg1"/>
              </a:solidFill>
              <a:latin typeface="Ubuntu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49517" y="5765021"/>
            <a:ext cx="8776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  <a:latin typeface="Ubuntu"/>
              </a:rPr>
              <a:t>Lifelong Learning Platform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963"/>
          <a:stretch/>
        </p:blipFill>
        <p:spPr>
          <a:xfrm>
            <a:off x="6204609" y="3898300"/>
            <a:ext cx="356953" cy="33697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95016" y="1356338"/>
            <a:ext cx="8776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Ubuntu"/>
              </a:rPr>
              <a:t>9 November 2020</a:t>
            </a:r>
          </a:p>
        </p:txBody>
      </p:sp>
    </p:spTree>
    <p:extLst>
      <p:ext uri="{BB962C8B-B14F-4D97-AF65-F5344CB8AC3E}">
        <p14:creationId xmlns:p14="http://schemas.microsoft.com/office/powerpoint/2010/main" val="35449788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D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 rot="10800000">
            <a:off x="10397765" y="0"/>
            <a:ext cx="1794235" cy="1794235"/>
          </a:xfrm>
          <a:prstGeom prst="rtTriangle">
            <a:avLst/>
          </a:prstGeom>
          <a:solidFill>
            <a:srgbClr val="CAD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>
            <a:off x="0" y="3784863"/>
            <a:ext cx="3073138" cy="307313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83" y="5857626"/>
            <a:ext cx="2107840" cy="1000374"/>
          </a:xfrm>
          <a:prstGeom prst="rect">
            <a:avLst/>
          </a:prstGeom>
        </p:spPr>
      </p:pic>
      <p:sp>
        <p:nvSpPr>
          <p:cNvPr id="9" name="Shape 181"/>
          <p:cNvSpPr txBox="1"/>
          <p:nvPr/>
        </p:nvSpPr>
        <p:spPr>
          <a:xfrm>
            <a:off x="675269" y="394603"/>
            <a:ext cx="9999819" cy="844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  <a:ea typeface="Ubuntu"/>
                <a:cs typeface="Ubuntu"/>
                <a:sym typeface="Ubuntu"/>
              </a:rPr>
              <a:t>Why a European Framework for Quality in VET?</a:t>
            </a:r>
            <a:endParaRPr sz="2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17" name="Shape 181"/>
          <p:cNvSpPr txBox="1"/>
          <p:nvPr/>
        </p:nvSpPr>
        <p:spPr>
          <a:xfrm>
            <a:off x="675269" y="1391896"/>
            <a:ext cx="10286897" cy="3307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342900" indent="-342900">
              <a:buClr>
                <a:srgbClr val="CAD400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Promoting a shared understanding of what constitutes “quality”:</a:t>
            </a:r>
          </a:p>
          <a:p>
            <a:pPr marL="342900" indent="-342900">
              <a:buClr>
                <a:srgbClr val="CAD400"/>
              </a:buClr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800100" lvl="1" indent="-342900">
              <a:buClr>
                <a:srgbClr val="CAD400"/>
              </a:buClr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Ensures that learners receive </a:t>
            </a:r>
            <a:r>
              <a:rPr lang="en-GB" sz="2400" b="1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high-quality VET education</a:t>
            </a:r>
            <a:r>
              <a:rPr lang="en-GB" sz="2400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…</a:t>
            </a:r>
          </a:p>
          <a:p>
            <a:pPr marL="800100" lvl="1" indent="-342900">
              <a:buClr>
                <a:srgbClr val="CAD400"/>
              </a:buClr>
              <a:buFont typeface="Wingdings" panose="05000000000000000000" pitchFamily="2" charset="2"/>
              <a:buChar char="Ø"/>
            </a:pPr>
            <a:endParaRPr lang="en-GB" sz="2400" dirty="0">
              <a:solidFill>
                <a:schemeClr val="bg1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800100" lvl="1" indent="-342900">
              <a:buClr>
                <a:srgbClr val="CAD400"/>
              </a:buClr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Which is more likely to meet the needs of the </a:t>
            </a:r>
            <a:r>
              <a:rPr lang="en-GB" sz="2400" b="1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labour market</a:t>
            </a:r>
          </a:p>
          <a:p>
            <a:pPr marL="800100" lvl="1" indent="-342900">
              <a:buClr>
                <a:srgbClr val="CAD400"/>
              </a:buClr>
              <a:buFont typeface="Wingdings" panose="05000000000000000000" pitchFamily="2" charset="2"/>
              <a:buChar char="Ø"/>
            </a:pPr>
            <a:endParaRPr lang="en-GB" sz="2400" dirty="0">
              <a:solidFill>
                <a:schemeClr val="bg1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800100" lvl="1" indent="-342900">
              <a:buClr>
                <a:srgbClr val="CAD400"/>
              </a:buClr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Improves learners’ employability and opportunities for mobility by guaranteeing that their </a:t>
            </a:r>
            <a:r>
              <a:rPr lang="en-GB" sz="2400" b="1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qualifications</a:t>
            </a:r>
            <a:r>
              <a:rPr lang="en-GB" sz="2400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 are </a:t>
            </a:r>
            <a:r>
              <a:rPr lang="en-GB" sz="2400" b="1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recognised</a:t>
            </a:r>
          </a:p>
          <a:p>
            <a:pPr marL="342900" indent="-342900">
              <a:buClr>
                <a:srgbClr val="CAD400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617301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D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 rot="10800000">
            <a:off x="10397765" y="0"/>
            <a:ext cx="1794235" cy="1794235"/>
          </a:xfrm>
          <a:prstGeom prst="rtTriangle">
            <a:avLst/>
          </a:prstGeom>
          <a:solidFill>
            <a:srgbClr val="CAD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>
            <a:off x="0" y="3784863"/>
            <a:ext cx="3073138" cy="307313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83" y="5857626"/>
            <a:ext cx="2107840" cy="100037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063" y="751948"/>
            <a:ext cx="5203046" cy="5912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49517" y="2648027"/>
            <a:ext cx="87761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CAD4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</a:rPr>
              <a:t>Thank you!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49517" y="4754621"/>
            <a:ext cx="87761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  <a:latin typeface="Ubuntu"/>
              </a:rPr>
              <a:t>Martina </a:t>
            </a:r>
            <a:r>
              <a:rPr lang="en-GB" sz="2400" b="1" dirty="0" err="1">
                <a:solidFill>
                  <a:schemeClr val="bg1"/>
                </a:solidFill>
                <a:latin typeface="Ubuntu"/>
              </a:rPr>
              <a:t>Gerli</a:t>
            </a:r>
            <a:endParaRPr lang="en-GB" sz="2400" b="1" dirty="0">
              <a:solidFill>
                <a:schemeClr val="bg1"/>
              </a:solidFill>
              <a:latin typeface="Ubuntu"/>
            </a:endParaRPr>
          </a:p>
          <a:p>
            <a:pPr algn="ctr"/>
            <a:r>
              <a:rPr lang="en-GB" sz="2400" dirty="0">
                <a:solidFill>
                  <a:schemeClr val="bg1"/>
                </a:solidFill>
                <a:latin typeface="Ubuntu"/>
              </a:rPr>
              <a:t>Project and Communication Officer</a:t>
            </a:r>
            <a:endParaRPr lang="en-GB" sz="2400" b="1" dirty="0">
              <a:solidFill>
                <a:schemeClr val="bg1"/>
              </a:solidFill>
              <a:latin typeface="Ubuntu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49517" y="5765021"/>
            <a:ext cx="8776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  <a:latin typeface="Ubuntu"/>
              </a:rPr>
              <a:t>Lifelong Learning Platform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963"/>
          <a:stretch/>
        </p:blipFill>
        <p:spPr>
          <a:xfrm>
            <a:off x="6204609" y="3898300"/>
            <a:ext cx="356953" cy="33697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95016" y="1356338"/>
            <a:ext cx="8776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Ubuntu"/>
              </a:rPr>
              <a:t>9 November 2020</a:t>
            </a:r>
          </a:p>
        </p:txBody>
      </p:sp>
    </p:spTree>
    <p:extLst>
      <p:ext uri="{BB962C8B-B14F-4D97-AF65-F5344CB8AC3E}">
        <p14:creationId xmlns:p14="http://schemas.microsoft.com/office/powerpoint/2010/main" val="2155639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D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 rot="10800000">
            <a:off x="10397765" y="0"/>
            <a:ext cx="1794235" cy="1794235"/>
          </a:xfrm>
          <a:prstGeom prst="rtTriangle">
            <a:avLst/>
          </a:prstGeom>
          <a:solidFill>
            <a:srgbClr val="CAD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>
            <a:off x="0" y="3784863"/>
            <a:ext cx="3073138" cy="307313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83" y="5857626"/>
            <a:ext cx="2107840" cy="1000374"/>
          </a:xfrm>
          <a:prstGeom prst="rect">
            <a:avLst/>
          </a:prstGeom>
        </p:spPr>
      </p:pic>
      <p:sp>
        <p:nvSpPr>
          <p:cNvPr id="9" name="Shape 181"/>
          <p:cNvSpPr txBox="1"/>
          <p:nvPr/>
        </p:nvSpPr>
        <p:spPr>
          <a:xfrm>
            <a:off x="675270" y="394603"/>
            <a:ext cx="2397868" cy="135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  <a:ea typeface="Ubuntu"/>
                <a:cs typeface="Ubuntu"/>
                <a:sym typeface="Ubuntu"/>
              </a:rPr>
              <a:t>Lifelong Learning Platform</a:t>
            </a:r>
            <a:endParaRPr sz="2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7" r="10025"/>
          <a:stretch/>
        </p:blipFill>
        <p:spPr>
          <a:xfrm>
            <a:off x="3122576" y="902471"/>
            <a:ext cx="7864184" cy="54395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364" y="2456123"/>
            <a:ext cx="426922" cy="4269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Shape 181"/>
          <p:cNvSpPr txBox="1"/>
          <p:nvPr/>
        </p:nvSpPr>
        <p:spPr>
          <a:xfrm>
            <a:off x="675270" y="2944249"/>
            <a:ext cx="1515037" cy="135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n" sz="2000" b="1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Brussels</a:t>
            </a:r>
          </a:p>
          <a:p>
            <a:pPr algn="ctr"/>
            <a:r>
              <a:rPr lang="en" sz="2000" b="1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(Belgium)</a:t>
            </a:r>
            <a:endParaRPr sz="2000" b="1" dirty="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429998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D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 rot="10800000">
            <a:off x="10397765" y="0"/>
            <a:ext cx="1794235" cy="1794235"/>
          </a:xfrm>
          <a:prstGeom prst="rtTriangle">
            <a:avLst/>
          </a:prstGeom>
          <a:solidFill>
            <a:srgbClr val="CAD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>
            <a:off x="0" y="3784863"/>
            <a:ext cx="3073138" cy="307313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83" y="5857626"/>
            <a:ext cx="2107840" cy="1000374"/>
          </a:xfrm>
          <a:prstGeom prst="rect">
            <a:avLst/>
          </a:prstGeom>
        </p:spPr>
      </p:pic>
      <p:sp>
        <p:nvSpPr>
          <p:cNvPr id="9" name="Shape 181"/>
          <p:cNvSpPr txBox="1"/>
          <p:nvPr/>
        </p:nvSpPr>
        <p:spPr>
          <a:xfrm>
            <a:off x="675269" y="394603"/>
            <a:ext cx="8149753" cy="135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  <a:ea typeface="Ubuntu"/>
                <a:cs typeface="Ubuntu"/>
                <a:sym typeface="Ubuntu"/>
              </a:rPr>
              <a:t>Vocational Education and Training</a:t>
            </a:r>
          </a:p>
          <a:p>
            <a:r>
              <a:rPr lang="en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  <a:ea typeface="Ubuntu"/>
                <a:cs typeface="Ubuntu"/>
                <a:sym typeface="Ubuntu"/>
              </a:rPr>
              <a:t>at European level</a:t>
            </a:r>
            <a:endParaRPr sz="2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17" name="Shape 181"/>
          <p:cNvSpPr txBox="1"/>
          <p:nvPr/>
        </p:nvSpPr>
        <p:spPr>
          <a:xfrm>
            <a:off x="675269" y="1657709"/>
            <a:ext cx="6693093" cy="607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2400" i="1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Who is responsible for VET at European level?</a:t>
            </a:r>
            <a:endParaRPr sz="2400" i="1" dirty="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26" t="7113" r="35504"/>
          <a:stretch/>
        </p:blipFill>
        <p:spPr>
          <a:xfrm>
            <a:off x="5264960" y="3275415"/>
            <a:ext cx="2259961" cy="20460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6" t="12468" r="15409" b="27753"/>
          <a:stretch/>
        </p:blipFill>
        <p:spPr>
          <a:xfrm>
            <a:off x="1454331" y="2868211"/>
            <a:ext cx="2628573" cy="183330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5" name="Group 14"/>
          <p:cNvGrpSpPr/>
          <p:nvPr/>
        </p:nvGrpSpPr>
        <p:grpSpPr>
          <a:xfrm>
            <a:off x="8706977" y="3115010"/>
            <a:ext cx="2647507" cy="1339703"/>
            <a:chOff x="9144000" y="2690037"/>
            <a:chExt cx="2647507" cy="133970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Rectangle 11"/>
            <p:cNvSpPr/>
            <p:nvPr/>
          </p:nvSpPr>
          <p:spPr>
            <a:xfrm>
              <a:off x="9144000" y="2690037"/>
              <a:ext cx="2647507" cy="13397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8913" r="25554" b="1"/>
            <a:stretch/>
          </p:blipFill>
          <p:spPr>
            <a:xfrm>
              <a:off x="9248903" y="2758078"/>
              <a:ext cx="2468174" cy="1203619"/>
            </a:xfrm>
            <a:prstGeom prst="rect">
              <a:avLst/>
            </a:prstGeom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2" t="15465" r="7907" b="19883"/>
          <a:stretch/>
        </p:blipFill>
        <p:spPr>
          <a:xfrm>
            <a:off x="8494702" y="5095663"/>
            <a:ext cx="2317899" cy="11129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8" name="Straight Arrow Connector 17"/>
          <p:cNvCxnSpPr/>
          <p:nvPr/>
        </p:nvCxnSpPr>
        <p:spPr>
          <a:xfrm flipH="1" flipV="1">
            <a:off x="4244381" y="3778512"/>
            <a:ext cx="816569" cy="253738"/>
          </a:xfrm>
          <a:prstGeom prst="straightConnector1">
            <a:avLst/>
          </a:prstGeom>
          <a:ln w="19050">
            <a:solidFill>
              <a:srgbClr val="CAD400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7707664" y="3692451"/>
            <a:ext cx="837837" cy="295349"/>
          </a:xfrm>
          <a:prstGeom prst="straightConnector1">
            <a:avLst/>
          </a:prstGeom>
          <a:ln w="19050">
            <a:solidFill>
              <a:srgbClr val="CAD400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7671781" y="4972050"/>
            <a:ext cx="689166" cy="482601"/>
          </a:xfrm>
          <a:prstGeom prst="straightConnector1">
            <a:avLst/>
          </a:prstGeom>
          <a:ln w="19050">
            <a:solidFill>
              <a:srgbClr val="CAD400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302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D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/>
          <p:cNvSpPr/>
          <p:nvPr/>
        </p:nvSpPr>
        <p:spPr>
          <a:xfrm>
            <a:off x="1701209" y="2488017"/>
            <a:ext cx="9792586" cy="1828800"/>
          </a:xfrm>
          <a:prstGeom prst="roundRect">
            <a:avLst/>
          </a:prstGeom>
          <a:solidFill>
            <a:srgbClr val="FFFFFF">
              <a:alpha val="3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ight Triangle 4"/>
          <p:cNvSpPr/>
          <p:nvPr/>
        </p:nvSpPr>
        <p:spPr>
          <a:xfrm rot="10800000">
            <a:off x="10397765" y="0"/>
            <a:ext cx="1794235" cy="1794235"/>
          </a:xfrm>
          <a:prstGeom prst="rtTriangle">
            <a:avLst/>
          </a:prstGeom>
          <a:solidFill>
            <a:srgbClr val="CAD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>
            <a:off x="0" y="3784863"/>
            <a:ext cx="3073138" cy="307313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83" y="5857626"/>
            <a:ext cx="2107840" cy="1000374"/>
          </a:xfrm>
          <a:prstGeom prst="rect">
            <a:avLst/>
          </a:prstGeom>
        </p:spPr>
      </p:pic>
      <p:sp>
        <p:nvSpPr>
          <p:cNvPr id="9" name="Shape 181"/>
          <p:cNvSpPr txBox="1"/>
          <p:nvPr/>
        </p:nvSpPr>
        <p:spPr>
          <a:xfrm>
            <a:off x="675269" y="394603"/>
            <a:ext cx="8149753" cy="135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  <a:ea typeface="Ubuntu"/>
                <a:cs typeface="Ubuntu"/>
                <a:sym typeface="Ubuntu"/>
              </a:rPr>
              <a:t>Vocational Education and Training</a:t>
            </a:r>
          </a:p>
          <a:p>
            <a:r>
              <a:rPr lang="en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  <a:ea typeface="Ubuntu"/>
                <a:cs typeface="Ubuntu"/>
                <a:sym typeface="Ubuntu"/>
              </a:rPr>
              <a:t>at European level</a:t>
            </a:r>
            <a:endParaRPr sz="2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17" name="Shape 181"/>
          <p:cNvSpPr txBox="1"/>
          <p:nvPr/>
        </p:nvSpPr>
        <p:spPr>
          <a:xfrm>
            <a:off x="675269" y="1657709"/>
            <a:ext cx="10680303" cy="2308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2000" b="1" dirty="0">
                <a:solidFill>
                  <a:srgbClr val="CAD4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  <a:ea typeface="Ubuntu"/>
                <a:cs typeface="Ubuntu"/>
                <a:sym typeface="Ubuntu"/>
              </a:rPr>
              <a:t>Quality education </a:t>
            </a:r>
            <a:r>
              <a:rPr lang="en-GB" sz="2000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is one of the core priorities of the European Commission…</a:t>
            </a:r>
          </a:p>
          <a:p>
            <a:endParaRPr lang="en-GB" sz="2000" i="1" dirty="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endParaRPr lang="en-GB" sz="2000" i="1" dirty="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1169988"/>
            <a:r>
              <a:rPr lang="en-GB" i="1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Everyone has the right to </a:t>
            </a:r>
            <a:r>
              <a:rPr lang="en-GB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  <a:ea typeface="Ubuntu"/>
                <a:cs typeface="Ubuntu"/>
                <a:sym typeface="Ubuntu"/>
              </a:rPr>
              <a:t>quality and inclusive education</a:t>
            </a:r>
            <a:r>
              <a:rPr lang="en-GB" i="1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, training and life-long learning in order to maintain and acquire skills that enable them to participate fully in society and manage successfully transitions in the labour market.</a:t>
            </a:r>
          </a:p>
          <a:p>
            <a:endParaRPr lang="en-GB" sz="2000" i="1" dirty="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algn="r"/>
            <a:r>
              <a:rPr lang="en-GB" sz="1600" i="1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Principle 1 of the European Pillar of Social Rights</a:t>
            </a:r>
          </a:p>
          <a:p>
            <a:pPr algn="r"/>
            <a:endParaRPr lang="en-GB" sz="1600" i="1" dirty="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algn="r"/>
            <a:endParaRPr sz="1600" i="1" dirty="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16" name="Shape 181"/>
          <p:cNvSpPr txBox="1"/>
          <p:nvPr/>
        </p:nvSpPr>
        <p:spPr>
          <a:xfrm>
            <a:off x="2694578" y="4566227"/>
            <a:ext cx="7703187" cy="691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2000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… But the European Union only has a </a:t>
            </a:r>
            <a:r>
              <a:rPr lang="en-GB" sz="2000" b="1" dirty="0">
                <a:solidFill>
                  <a:srgbClr val="CAD4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  <a:ea typeface="Ubuntu"/>
                <a:cs typeface="Ubuntu"/>
                <a:sym typeface="Ubuntu"/>
              </a:rPr>
              <a:t>supporting competence </a:t>
            </a:r>
            <a:r>
              <a:rPr lang="en-GB" sz="2000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in the field of education </a:t>
            </a:r>
          </a:p>
        </p:txBody>
      </p:sp>
      <p:sp>
        <p:nvSpPr>
          <p:cNvPr id="27" name="Arc 26"/>
          <p:cNvSpPr/>
          <p:nvPr/>
        </p:nvSpPr>
        <p:spPr>
          <a:xfrm rot="4770250" flipV="1">
            <a:off x="5042343" y="4854818"/>
            <a:ext cx="1277284" cy="1322827"/>
          </a:xfrm>
          <a:prstGeom prst="arc">
            <a:avLst/>
          </a:prstGeom>
          <a:noFill/>
          <a:ln w="28575">
            <a:solidFill>
              <a:srgbClr val="CAD4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Shape 181"/>
          <p:cNvSpPr txBox="1"/>
          <p:nvPr/>
        </p:nvSpPr>
        <p:spPr>
          <a:xfrm>
            <a:off x="6179019" y="5857626"/>
            <a:ext cx="5644015" cy="691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2000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What can it </a:t>
            </a:r>
            <a:r>
              <a:rPr lang="en-GB" sz="2000" b="1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really do </a:t>
            </a:r>
            <a:r>
              <a:rPr lang="en-GB" sz="2000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when it comes to quality?</a:t>
            </a:r>
          </a:p>
        </p:txBody>
      </p:sp>
    </p:spTree>
    <p:extLst>
      <p:ext uri="{BB962C8B-B14F-4D97-AF65-F5344CB8AC3E}">
        <p14:creationId xmlns:p14="http://schemas.microsoft.com/office/powerpoint/2010/main" val="235329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D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/>
          <p:cNvSpPr/>
          <p:nvPr/>
        </p:nvSpPr>
        <p:spPr>
          <a:xfrm>
            <a:off x="483878" y="2184941"/>
            <a:ext cx="10680303" cy="1143050"/>
          </a:xfrm>
          <a:prstGeom prst="roundRect">
            <a:avLst/>
          </a:prstGeom>
          <a:solidFill>
            <a:srgbClr val="FFFFFF">
              <a:alpha val="3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ight Triangle 4"/>
          <p:cNvSpPr/>
          <p:nvPr/>
        </p:nvSpPr>
        <p:spPr>
          <a:xfrm rot="10800000">
            <a:off x="10397765" y="0"/>
            <a:ext cx="1794235" cy="1794235"/>
          </a:xfrm>
          <a:prstGeom prst="rtTriangle">
            <a:avLst/>
          </a:prstGeom>
          <a:solidFill>
            <a:srgbClr val="CAD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>
            <a:off x="0" y="3784863"/>
            <a:ext cx="3073138" cy="307313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83" y="5857626"/>
            <a:ext cx="2107840" cy="1000374"/>
          </a:xfrm>
          <a:prstGeom prst="rect">
            <a:avLst/>
          </a:prstGeom>
        </p:spPr>
      </p:pic>
      <p:sp>
        <p:nvSpPr>
          <p:cNvPr id="9" name="Shape 181"/>
          <p:cNvSpPr txBox="1"/>
          <p:nvPr/>
        </p:nvSpPr>
        <p:spPr>
          <a:xfrm>
            <a:off x="675269" y="394603"/>
            <a:ext cx="9999819" cy="135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  <a:ea typeface="Ubuntu"/>
                <a:cs typeface="Ubuntu"/>
                <a:sym typeface="Ubuntu"/>
              </a:rPr>
              <a:t>The European Quality Assurance Reference Framework</a:t>
            </a:r>
            <a:endParaRPr sz="2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17" name="Shape 181"/>
          <p:cNvSpPr txBox="1"/>
          <p:nvPr/>
        </p:nvSpPr>
        <p:spPr>
          <a:xfrm>
            <a:off x="675270" y="1391896"/>
            <a:ext cx="10478284" cy="2308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342900" indent="-342900">
              <a:buClr>
                <a:srgbClr val="CAD40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Established in 2009 </a:t>
            </a:r>
          </a:p>
          <a:p>
            <a:pPr marL="342900" indent="-342900">
              <a:buClr>
                <a:srgbClr val="CAD400"/>
              </a:buClr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342900" indent="-342900">
              <a:buClr>
                <a:srgbClr val="CAD400"/>
              </a:buClr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342900" indent="-342900">
              <a:buClr>
                <a:srgbClr val="CAD40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A reference instrument to help Member States to </a:t>
            </a:r>
            <a:r>
              <a:rPr lang="en-GB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  <a:ea typeface="Ubuntu"/>
                <a:cs typeface="Ubuntu"/>
                <a:sym typeface="Ubuntu"/>
              </a:rPr>
              <a:t>promote and monitor continuous improvement of their VET systems </a:t>
            </a:r>
            <a:r>
              <a:rPr lang="en-GB" sz="2000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based on common European references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i="1" dirty="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i="1" dirty="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342900" indent="-342900">
              <a:buClr>
                <a:srgbClr val="CAD40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Supported by European Quality Assurance in Vocational Education and Training (</a:t>
            </a:r>
            <a:r>
              <a:rPr lang="en-GB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  <a:ea typeface="Ubuntu"/>
                <a:cs typeface="Ubuntu"/>
                <a:sym typeface="Ubuntu"/>
              </a:rPr>
              <a:t>EQAVET</a:t>
            </a:r>
            <a:r>
              <a:rPr lang="en-GB" sz="2000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)</a:t>
            </a:r>
          </a:p>
        </p:txBody>
      </p:sp>
      <p:sp>
        <p:nvSpPr>
          <p:cNvPr id="27" name="Arc 26"/>
          <p:cNvSpPr/>
          <p:nvPr/>
        </p:nvSpPr>
        <p:spPr>
          <a:xfrm rot="4770250" flipV="1">
            <a:off x="7758465" y="4784453"/>
            <a:ext cx="1277284" cy="1322827"/>
          </a:xfrm>
          <a:prstGeom prst="arc">
            <a:avLst/>
          </a:prstGeom>
          <a:noFill/>
          <a:ln w="28575">
            <a:solidFill>
              <a:srgbClr val="CAD4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Shape 181"/>
          <p:cNvSpPr txBox="1"/>
          <p:nvPr/>
        </p:nvSpPr>
        <p:spPr>
          <a:xfrm>
            <a:off x="8774570" y="5811318"/>
            <a:ext cx="2996879" cy="691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2000" dirty="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How does it all work?</a:t>
            </a:r>
          </a:p>
        </p:txBody>
      </p:sp>
      <p:sp>
        <p:nvSpPr>
          <p:cNvPr id="11" name="Shape 181"/>
          <p:cNvSpPr txBox="1"/>
          <p:nvPr/>
        </p:nvSpPr>
        <p:spPr>
          <a:xfrm>
            <a:off x="1840464" y="4575128"/>
            <a:ext cx="8895805" cy="796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342900" indent="-342900">
              <a:buClr>
                <a:srgbClr val="CAD40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Provides </a:t>
            </a:r>
            <a:r>
              <a:rPr lang="en-GB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  <a:ea typeface="Ubuntu"/>
                <a:cs typeface="Ubuntu"/>
                <a:sym typeface="Ubuntu"/>
              </a:rPr>
              <a:t>quality criteria </a:t>
            </a:r>
            <a:r>
              <a:rPr lang="en-GB" sz="2000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and </a:t>
            </a:r>
            <a:r>
              <a:rPr lang="en-GB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  <a:ea typeface="Ubuntu"/>
                <a:cs typeface="Ubuntu"/>
                <a:sym typeface="Ubuntu"/>
              </a:rPr>
              <a:t>quality indicators</a:t>
            </a:r>
          </a:p>
        </p:txBody>
      </p:sp>
    </p:spTree>
    <p:extLst>
      <p:ext uri="{BB962C8B-B14F-4D97-AF65-F5344CB8AC3E}">
        <p14:creationId xmlns:p14="http://schemas.microsoft.com/office/powerpoint/2010/main" val="176102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D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 rot="10800000">
            <a:off x="10397765" y="0"/>
            <a:ext cx="1794235" cy="1794235"/>
          </a:xfrm>
          <a:prstGeom prst="rtTriangle">
            <a:avLst/>
          </a:prstGeom>
          <a:solidFill>
            <a:srgbClr val="CAD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>
            <a:off x="0" y="3784863"/>
            <a:ext cx="3073138" cy="307313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83" y="5857626"/>
            <a:ext cx="2107840" cy="1000374"/>
          </a:xfrm>
          <a:prstGeom prst="rect">
            <a:avLst/>
          </a:prstGeom>
        </p:spPr>
      </p:pic>
      <p:sp>
        <p:nvSpPr>
          <p:cNvPr id="9" name="Shape 181"/>
          <p:cNvSpPr txBox="1"/>
          <p:nvPr/>
        </p:nvSpPr>
        <p:spPr>
          <a:xfrm>
            <a:off x="675269" y="394603"/>
            <a:ext cx="9999819" cy="135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  <a:ea typeface="Ubuntu"/>
                <a:cs typeface="Ubuntu"/>
                <a:sym typeface="Ubuntu"/>
              </a:rPr>
              <a:t>The European Quality Assurance Reference Framework</a:t>
            </a:r>
            <a:endParaRPr sz="2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17" name="Shape 181"/>
          <p:cNvSpPr txBox="1"/>
          <p:nvPr/>
        </p:nvSpPr>
        <p:spPr>
          <a:xfrm>
            <a:off x="675270" y="1391896"/>
            <a:ext cx="4279502" cy="14788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342900" indent="-342900">
              <a:buClr>
                <a:srgbClr val="CAD400"/>
              </a:buClr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  <a:ea typeface="Ubuntu"/>
                <a:cs typeface="Ubuntu"/>
                <a:sym typeface="Ubuntu"/>
              </a:rPr>
              <a:t>Quality criteria </a:t>
            </a:r>
            <a:r>
              <a:rPr lang="en-GB" sz="2000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+ </a:t>
            </a:r>
            <a:r>
              <a:rPr lang="en-GB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  <a:ea typeface="Ubuntu"/>
                <a:cs typeface="Ubuntu"/>
                <a:sym typeface="Ubuntu"/>
              </a:rPr>
              <a:t>indicative descriptors</a:t>
            </a:r>
            <a:r>
              <a:rPr lang="en-GB" sz="2000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 at VET-system and VET-provider level: based on the </a:t>
            </a:r>
            <a:r>
              <a:rPr lang="en-GB" sz="2000" b="1" u="sng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PDCA (PDSA) cycle</a:t>
            </a:r>
          </a:p>
        </p:txBody>
      </p:sp>
      <p:sp>
        <p:nvSpPr>
          <p:cNvPr id="27" name="Arc 26"/>
          <p:cNvSpPr/>
          <p:nvPr/>
        </p:nvSpPr>
        <p:spPr>
          <a:xfrm rot="4770250" flipV="1">
            <a:off x="4090231" y="2175258"/>
            <a:ext cx="1277284" cy="1322827"/>
          </a:xfrm>
          <a:prstGeom prst="arc">
            <a:avLst/>
          </a:prstGeom>
          <a:noFill/>
          <a:ln w="28575">
            <a:solidFill>
              <a:srgbClr val="CAD4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5178" y="1278492"/>
            <a:ext cx="5163154" cy="51631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Rectangle 3"/>
          <p:cNvSpPr/>
          <p:nvPr/>
        </p:nvSpPr>
        <p:spPr>
          <a:xfrm>
            <a:off x="7527850" y="6007395"/>
            <a:ext cx="1531451" cy="339785"/>
          </a:xfrm>
          <a:prstGeom prst="rect">
            <a:avLst/>
          </a:prstGeom>
          <a:solidFill>
            <a:srgbClr val="DEE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442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D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 rot="10800000">
            <a:off x="10397765" y="0"/>
            <a:ext cx="1794235" cy="1794235"/>
          </a:xfrm>
          <a:prstGeom prst="rtTriangle">
            <a:avLst/>
          </a:prstGeom>
          <a:solidFill>
            <a:srgbClr val="CAD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>
            <a:off x="0" y="3784863"/>
            <a:ext cx="3073138" cy="307313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hape 181"/>
          <p:cNvSpPr txBox="1"/>
          <p:nvPr/>
        </p:nvSpPr>
        <p:spPr>
          <a:xfrm>
            <a:off x="675269" y="394603"/>
            <a:ext cx="9999819" cy="135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  <a:ea typeface="Ubuntu"/>
                <a:cs typeface="Ubuntu"/>
                <a:sym typeface="Ubuntu"/>
              </a:rPr>
              <a:t>The European Quality Assurance Reference Framework</a:t>
            </a:r>
            <a:endParaRPr sz="2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17" name="Shape 181"/>
          <p:cNvSpPr txBox="1"/>
          <p:nvPr/>
        </p:nvSpPr>
        <p:spPr>
          <a:xfrm>
            <a:off x="1536569" y="2523350"/>
            <a:ext cx="2716578" cy="2707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buClr>
                <a:srgbClr val="CAD400"/>
              </a:buClr>
            </a:pPr>
            <a:r>
              <a:rPr lang="en-GB" sz="2000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“</a:t>
            </a:r>
            <a:r>
              <a:rPr lang="en-GB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  <a:ea typeface="Ubuntu"/>
                <a:cs typeface="Ubuntu"/>
                <a:sym typeface="Ubuntu"/>
              </a:rPr>
              <a:t>Planning</a:t>
            </a:r>
            <a:r>
              <a:rPr lang="en-GB" sz="2000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 reflects a strategic vision shared by the relevant stakeholders and includes explicit goals/objectives, actions and indicators”</a:t>
            </a:r>
            <a:endParaRPr lang="en-GB" sz="2000" u="sng" dirty="0">
              <a:solidFill>
                <a:schemeClr val="bg1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34189" y="4966333"/>
            <a:ext cx="1689719" cy="1689719"/>
            <a:chOff x="5675178" y="1278492"/>
            <a:chExt cx="5163154" cy="516315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5178" y="1278492"/>
              <a:ext cx="5163154" cy="516315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4" name="Rectangle 3"/>
            <p:cNvSpPr/>
            <p:nvPr/>
          </p:nvSpPr>
          <p:spPr>
            <a:xfrm>
              <a:off x="7527850" y="6007395"/>
              <a:ext cx="1531451" cy="339785"/>
            </a:xfrm>
            <a:prstGeom prst="rect">
              <a:avLst/>
            </a:prstGeom>
            <a:solidFill>
              <a:srgbClr val="DEE0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Shape 181"/>
          <p:cNvSpPr txBox="1"/>
          <p:nvPr/>
        </p:nvSpPr>
        <p:spPr>
          <a:xfrm>
            <a:off x="1562371" y="1427703"/>
            <a:ext cx="2578293" cy="55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buClr>
                <a:srgbClr val="CAD400"/>
              </a:buClr>
            </a:pPr>
            <a:r>
              <a:rPr lang="en-GB" sz="2000" b="1" dirty="0">
                <a:solidFill>
                  <a:srgbClr val="CAD4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  <a:ea typeface="Ubuntu"/>
                <a:cs typeface="Ubuntu"/>
                <a:sym typeface="Ubuntu"/>
              </a:rPr>
              <a:t>Quality criteria</a:t>
            </a:r>
          </a:p>
        </p:txBody>
      </p:sp>
      <p:sp>
        <p:nvSpPr>
          <p:cNvPr id="12" name="Shape 181"/>
          <p:cNvSpPr txBox="1"/>
          <p:nvPr/>
        </p:nvSpPr>
        <p:spPr>
          <a:xfrm>
            <a:off x="4976162" y="1302296"/>
            <a:ext cx="2860033" cy="770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buClr>
                <a:srgbClr val="CAD400"/>
              </a:buClr>
            </a:pPr>
            <a:r>
              <a:rPr lang="en-GB" sz="2000" b="1" dirty="0">
                <a:solidFill>
                  <a:srgbClr val="CAD4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  <a:ea typeface="Ubuntu"/>
                <a:cs typeface="Ubuntu"/>
                <a:sym typeface="Ubuntu"/>
              </a:rPr>
              <a:t>Indicative descriptor</a:t>
            </a:r>
          </a:p>
          <a:p>
            <a:pPr algn="ctr">
              <a:buClr>
                <a:srgbClr val="CAD400"/>
              </a:buClr>
            </a:pPr>
            <a:r>
              <a:rPr lang="en-GB" sz="1600" b="1" dirty="0">
                <a:solidFill>
                  <a:srgbClr val="CAD4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  <a:ea typeface="Ubuntu"/>
                <a:cs typeface="Ubuntu"/>
                <a:sym typeface="Ubuntu"/>
              </a:rPr>
              <a:t>(VET-system level)</a:t>
            </a:r>
          </a:p>
        </p:txBody>
      </p:sp>
      <p:sp>
        <p:nvSpPr>
          <p:cNvPr id="14" name="Shape 181"/>
          <p:cNvSpPr txBox="1"/>
          <p:nvPr/>
        </p:nvSpPr>
        <p:spPr>
          <a:xfrm>
            <a:off x="8245705" y="1302296"/>
            <a:ext cx="2860033" cy="805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buClr>
                <a:srgbClr val="CAD400"/>
              </a:buClr>
            </a:pPr>
            <a:r>
              <a:rPr lang="en-GB" sz="2000" b="1" dirty="0">
                <a:solidFill>
                  <a:srgbClr val="CAD4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  <a:ea typeface="Ubuntu"/>
                <a:cs typeface="Ubuntu"/>
                <a:sym typeface="Ubuntu"/>
              </a:rPr>
              <a:t>Indicative descriptor</a:t>
            </a:r>
          </a:p>
          <a:p>
            <a:pPr algn="ctr">
              <a:buClr>
                <a:srgbClr val="CAD400"/>
              </a:buClr>
            </a:pPr>
            <a:r>
              <a:rPr lang="en-GB" sz="1600" b="1" dirty="0">
                <a:solidFill>
                  <a:srgbClr val="CAD4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  <a:ea typeface="Ubuntu"/>
                <a:cs typeface="Ubuntu"/>
                <a:sym typeface="Ubuntu"/>
              </a:rPr>
              <a:t>(VET-provider level)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1266135" y="2267369"/>
            <a:ext cx="10071279" cy="0"/>
          </a:xfrm>
          <a:prstGeom prst="line">
            <a:avLst/>
          </a:prstGeom>
          <a:ln w="12700">
            <a:solidFill>
              <a:srgbClr val="CAD4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667693" y="1427703"/>
            <a:ext cx="0" cy="4845506"/>
          </a:xfrm>
          <a:prstGeom prst="line">
            <a:avLst/>
          </a:prstGeom>
          <a:ln w="12700">
            <a:solidFill>
              <a:srgbClr val="CAD4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hape 181"/>
          <p:cNvSpPr txBox="1"/>
          <p:nvPr/>
        </p:nvSpPr>
        <p:spPr>
          <a:xfrm>
            <a:off x="5119617" y="2545994"/>
            <a:ext cx="2716578" cy="1749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buClr>
                <a:srgbClr val="CAD400"/>
              </a:buClr>
            </a:pPr>
            <a:r>
              <a:rPr lang="en-GB" sz="2000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“</a:t>
            </a:r>
            <a:r>
              <a:rPr lang="en-GB" sz="2000" b="1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Goals</a:t>
            </a:r>
            <a:r>
              <a:rPr lang="en-GB" sz="2000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 for VET are described for medium and long terms and linked to European goals”</a:t>
            </a:r>
            <a:endParaRPr lang="en-GB" sz="2000" u="sng" dirty="0">
              <a:solidFill>
                <a:schemeClr val="bg1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23" name="Shape 181"/>
          <p:cNvSpPr txBox="1"/>
          <p:nvPr/>
        </p:nvSpPr>
        <p:spPr>
          <a:xfrm>
            <a:off x="5119617" y="4818790"/>
            <a:ext cx="2716578" cy="14437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buClr>
                <a:srgbClr val="CAD400"/>
              </a:buClr>
            </a:pPr>
            <a:r>
              <a:rPr lang="en-GB" sz="2000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“</a:t>
            </a:r>
            <a:r>
              <a:rPr lang="en-GB" sz="2000" b="1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Relevant stakeholders </a:t>
            </a:r>
            <a:r>
              <a:rPr lang="en-GB" sz="2000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participate in setting VET goals”</a:t>
            </a:r>
            <a:endParaRPr lang="en-GB" sz="2000" u="sng" dirty="0">
              <a:solidFill>
                <a:schemeClr val="bg1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24" name="Shape 181"/>
          <p:cNvSpPr txBox="1"/>
          <p:nvPr/>
        </p:nvSpPr>
        <p:spPr>
          <a:xfrm>
            <a:off x="8317431" y="2434794"/>
            <a:ext cx="2942447" cy="2089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buClr>
                <a:srgbClr val="CAD400"/>
              </a:buClr>
            </a:pPr>
            <a:r>
              <a:rPr lang="en-GB" sz="2000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“European, national and regional VET policy</a:t>
            </a:r>
          </a:p>
          <a:p>
            <a:pPr algn="ctr">
              <a:buClr>
                <a:srgbClr val="CAD400"/>
              </a:buClr>
            </a:pPr>
            <a:r>
              <a:rPr lang="en-GB" sz="2000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goals/objectives are reflected in the </a:t>
            </a:r>
            <a:r>
              <a:rPr lang="en-GB" sz="2000" b="1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local</a:t>
            </a:r>
          </a:p>
          <a:p>
            <a:pPr algn="ctr">
              <a:buClr>
                <a:srgbClr val="CAD400"/>
              </a:buClr>
            </a:pPr>
            <a:r>
              <a:rPr lang="en-GB" sz="2000" b="1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targets</a:t>
            </a:r>
            <a:r>
              <a:rPr lang="en-GB" sz="2000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 set by the VET providers”</a:t>
            </a:r>
            <a:endParaRPr lang="en-GB" sz="2000" u="sng" dirty="0">
              <a:solidFill>
                <a:schemeClr val="bg1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25" name="Shape 181"/>
          <p:cNvSpPr txBox="1"/>
          <p:nvPr/>
        </p:nvSpPr>
        <p:spPr>
          <a:xfrm>
            <a:off x="8317431" y="4685257"/>
            <a:ext cx="2942447" cy="1710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buClr>
                <a:srgbClr val="CAD400"/>
              </a:buClr>
            </a:pPr>
            <a:r>
              <a:rPr lang="en-GB" sz="2000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“Ongoing consultation with relevant stakeholders to identify </a:t>
            </a:r>
            <a:r>
              <a:rPr lang="en-GB" sz="2000" b="1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specific local/</a:t>
            </a:r>
          </a:p>
          <a:p>
            <a:pPr algn="ctr">
              <a:buClr>
                <a:srgbClr val="CAD400"/>
              </a:buClr>
            </a:pPr>
            <a:r>
              <a:rPr lang="en-GB" sz="2000" b="1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individual needs</a:t>
            </a:r>
            <a:r>
              <a:rPr lang="en-GB" sz="2000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”</a:t>
            </a:r>
            <a:endParaRPr lang="en-GB" sz="2000" u="sng" dirty="0">
              <a:solidFill>
                <a:schemeClr val="bg1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1354106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D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 rot="10800000">
            <a:off x="10397765" y="0"/>
            <a:ext cx="1794235" cy="1794235"/>
          </a:xfrm>
          <a:prstGeom prst="rtTriangle">
            <a:avLst/>
          </a:prstGeom>
          <a:solidFill>
            <a:srgbClr val="CAD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>
            <a:off x="0" y="3784863"/>
            <a:ext cx="3073138" cy="307313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83" y="5857626"/>
            <a:ext cx="2107840" cy="1000374"/>
          </a:xfrm>
          <a:prstGeom prst="rect">
            <a:avLst/>
          </a:prstGeom>
        </p:spPr>
      </p:pic>
      <p:sp>
        <p:nvSpPr>
          <p:cNvPr id="9" name="Shape 181"/>
          <p:cNvSpPr txBox="1"/>
          <p:nvPr/>
        </p:nvSpPr>
        <p:spPr>
          <a:xfrm>
            <a:off x="675269" y="394603"/>
            <a:ext cx="9999819" cy="135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  <a:ea typeface="Ubuntu"/>
                <a:cs typeface="Ubuntu"/>
                <a:sym typeface="Ubuntu"/>
              </a:rPr>
              <a:t>The European Quality Assurance Reference Framework</a:t>
            </a:r>
            <a:endParaRPr sz="2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17" name="Shape 181"/>
          <p:cNvSpPr txBox="1"/>
          <p:nvPr/>
        </p:nvSpPr>
        <p:spPr>
          <a:xfrm>
            <a:off x="675269" y="1391896"/>
            <a:ext cx="10286897" cy="35416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342900" indent="-342900">
              <a:buClr>
                <a:srgbClr val="CAD400"/>
              </a:buClr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  <a:ea typeface="Ubuntu"/>
                <a:cs typeface="Ubuntu"/>
                <a:sym typeface="Ubuntu"/>
              </a:rPr>
              <a:t>Quality indicators</a:t>
            </a:r>
            <a:r>
              <a:rPr lang="en-GB" sz="2000" b="1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 to assess quality in VET</a:t>
            </a:r>
          </a:p>
          <a:p>
            <a:pPr>
              <a:buClr>
                <a:srgbClr val="CAD400"/>
              </a:buClr>
            </a:pPr>
            <a:endParaRPr lang="en-GB" sz="2400" b="1" u="sng" dirty="0">
              <a:solidFill>
                <a:schemeClr val="bg1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342900" indent="-342900">
              <a:buClr>
                <a:srgbClr val="CAD400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No 2     Investment in training of teachers and trainers:</a:t>
            </a:r>
          </a:p>
          <a:p>
            <a:pPr marL="342900" indent="-342900">
              <a:buClr>
                <a:srgbClr val="CAD400"/>
              </a:buClr>
              <a:buFont typeface="Arial" panose="020B0604020202020204" pitchFamily="34" charset="0"/>
              <a:buChar char="•"/>
            </a:pPr>
            <a:endParaRPr lang="en-GB" b="1" dirty="0">
              <a:solidFill>
                <a:schemeClr val="bg1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800100" lvl="1" indent="-342900">
              <a:buClr>
                <a:srgbClr val="CAD400"/>
              </a:buClr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(a) share of teachers and trainers participating in further training</a:t>
            </a:r>
          </a:p>
          <a:p>
            <a:pPr marL="800100" lvl="1" indent="-342900">
              <a:buClr>
                <a:srgbClr val="CAD400"/>
              </a:buClr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(b) amount of funds invested</a:t>
            </a:r>
          </a:p>
          <a:p>
            <a:pPr marL="800100" lvl="1" indent="-342900">
              <a:buClr>
                <a:srgbClr val="CAD400"/>
              </a:buClr>
              <a:buFont typeface="Courier New" panose="02070309020205020404" pitchFamily="49" charset="0"/>
              <a:buChar char="o"/>
            </a:pPr>
            <a:endParaRPr lang="en-GB" dirty="0">
              <a:solidFill>
                <a:schemeClr val="bg1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342900" indent="-342900">
              <a:buClr>
                <a:srgbClr val="CAD400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No 4     Completion rate in VET programmes</a:t>
            </a:r>
            <a:r>
              <a:rPr lang="en-GB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:</a:t>
            </a:r>
          </a:p>
          <a:p>
            <a:pPr marL="342900" indent="-342900">
              <a:buClr>
                <a:srgbClr val="CAD400"/>
              </a:buClr>
              <a:buFont typeface="Courier New" panose="02070309020205020404" pitchFamily="49" charset="0"/>
              <a:buChar char="o"/>
            </a:pPr>
            <a:endParaRPr lang="en-GB" dirty="0">
              <a:solidFill>
                <a:schemeClr val="bg1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800100" lvl="1" indent="-342900">
              <a:buClr>
                <a:srgbClr val="CAD400"/>
              </a:buClr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Number of persons having successfully completed/abandoned VET programmes,</a:t>
            </a:r>
          </a:p>
          <a:p>
            <a:pPr marL="800100" lvl="1" indent="-342900">
              <a:buClr>
                <a:srgbClr val="CAD400"/>
              </a:buClr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according to the type of programme and the individual criteria</a:t>
            </a:r>
          </a:p>
        </p:txBody>
      </p:sp>
      <p:sp>
        <p:nvSpPr>
          <p:cNvPr id="27" name="Arc 26"/>
          <p:cNvSpPr/>
          <p:nvPr/>
        </p:nvSpPr>
        <p:spPr>
          <a:xfrm rot="4770250" flipV="1">
            <a:off x="3540988" y="4520943"/>
            <a:ext cx="1277284" cy="1322827"/>
          </a:xfrm>
          <a:prstGeom prst="arc">
            <a:avLst/>
          </a:prstGeom>
          <a:noFill/>
          <a:ln w="28575">
            <a:solidFill>
              <a:srgbClr val="CAD4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hape 181"/>
          <p:cNvSpPr txBox="1"/>
          <p:nvPr/>
        </p:nvSpPr>
        <p:spPr>
          <a:xfrm>
            <a:off x="4747481" y="5161423"/>
            <a:ext cx="2716578" cy="1163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buClr>
                <a:srgbClr val="CAD400"/>
              </a:buClr>
            </a:pPr>
            <a:r>
              <a:rPr lang="en-GB" sz="2000" i="1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Can be easily applied by individual VET providers</a:t>
            </a:r>
            <a:endParaRPr lang="en-GB" sz="2000" i="1" u="sng" dirty="0">
              <a:solidFill>
                <a:schemeClr val="bg1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11" name="Shape 181"/>
          <p:cNvSpPr txBox="1"/>
          <p:nvPr/>
        </p:nvSpPr>
        <p:spPr>
          <a:xfrm>
            <a:off x="9039476" y="5288529"/>
            <a:ext cx="1922690" cy="9097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buClr>
                <a:srgbClr val="CAD400"/>
              </a:buClr>
            </a:pPr>
            <a:r>
              <a:rPr lang="en-GB" sz="2000" i="1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“Toolbox”</a:t>
            </a:r>
          </a:p>
          <a:p>
            <a:pPr algn="ctr">
              <a:buClr>
                <a:srgbClr val="CAD400"/>
              </a:buClr>
            </a:pPr>
            <a:r>
              <a:rPr lang="en-GB" sz="2000" i="1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approach</a:t>
            </a:r>
            <a:endParaRPr lang="en-GB" sz="2000" i="1" u="sng" dirty="0">
              <a:solidFill>
                <a:schemeClr val="bg1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12" name="Arc 11"/>
          <p:cNvSpPr/>
          <p:nvPr/>
        </p:nvSpPr>
        <p:spPr>
          <a:xfrm rot="17935380">
            <a:off x="7883283" y="5463604"/>
            <a:ext cx="1277284" cy="1322827"/>
          </a:xfrm>
          <a:prstGeom prst="arc">
            <a:avLst/>
          </a:prstGeom>
          <a:noFill/>
          <a:ln w="28575">
            <a:solidFill>
              <a:srgbClr val="CAD4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8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D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 rot="10800000">
            <a:off x="10397765" y="0"/>
            <a:ext cx="1794235" cy="1794235"/>
          </a:xfrm>
          <a:prstGeom prst="rtTriangle">
            <a:avLst/>
          </a:prstGeom>
          <a:solidFill>
            <a:srgbClr val="CAD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>
            <a:off x="0" y="3784863"/>
            <a:ext cx="3073138" cy="307313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83" y="5857626"/>
            <a:ext cx="2107840" cy="1000374"/>
          </a:xfrm>
          <a:prstGeom prst="rect">
            <a:avLst/>
          </a:prstGeom>
        </p:spPr>
      </p:pic>
      <p:sp>
        <p:nvSpPr>
          <p:cNvPr id="9" name="Shape 181"/>
          <p:cNvSpPr txBox="1"/>
          <p:nvPr/>
        </p:nvSpPr>
        <p:spPr>
          <a:xfrm>
            <a:off x="675269" y="394603"/>
            <a:ext cx="5640471" cy="679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/>
                <a:ea typeface="Ubuntu"/>
                <a:cs typeface="Ubuntu"/>
                <a:sym typeface="Ubuntu"/>
              </a:rPr>
              <a:t>EQAVET resources</a:t>
            </a:r>
            <a:endParaRPr sz="2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13" name="Shape 181"/>
          <p:cNvSpPr txBox="1"/>
          <p:nvPr/>
        </p:nvSpPr>
        <p:spPr>
          <a:xfrm>
            <a:off x="8032530" y="423146"/>
            <a:ext cx="2171650" cy="539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buClr>
                <a:srgbClr val="CAD400"/>
              </a:buClr>
            </a:pPr>
            <a:r>
              <a:rPr lang="en-GB" sz="2000" i="1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  <a:hlinkClick r:id="rId4"/>
              </a:rPr>
              <a:t>www.eqavet.eu</a:t>
            </a:r>
            <a:r>
              <a:rPr lang="en-GB" sz="2000" i="1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 </a:t>
            </a:r>
            <a:endParaRPr lang="en-GB" sz="2000" i="1" u="sng" dirty="0">
              <a:solidFill>
                <a:schemeClr val="bg1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69792">
            <a:off x="10142392" y="746341"/>
            <a:ext cx="486551" cy="4865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1" r="9667"/>
          <a:stretch/>
        </p:blipFill>
        <p:spPr>
          <a:xfrm>
            <a:off x="692719" y="1407131"/>
            <a:ext cx="5223195" cy="20444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4" t="8805" r="19015" b="12603"/>
          <a:stretch/>
        </p:blipFill>
        <p:spPr>
          <a:xfrm>
            <a:off x="3440812" y="4254898"/>
            <a:ext cx="5576408" cy="19111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4"/>
          <a:stretch/>
        </p:blipFill>
        <p:spPr>
          <a:xfrm>
            <a:off x="6315740" y="1957968"/>
            <a:ext cx="5251366" cy="19399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Shape 181"/>
          <p:cNvSpPr txBox="1"/>
          <p:nvPr/>
        </p:nvSpPr>
        <p:spPr>
          <a:xfrm>
            <a:off x="9799564" y="5715624"/>
            <a:ext cx="2171650" cy="539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buClr>
                <a:srgbClr val="CAD400"/>
              </a:buClr>
            </a:pPr>
            <a:r>
              <a:rPr lang="en-GB" sz="2000" i="1" dirty="0">
                <a:solidFill>
                  <a:schemeClr val="bg1"/>
                </a:solidFill>
                <a:latin typeface="Ubuntu"/>
                <a:ea typeface="Ubuntu"/>
                <a:cs typeface="Ubuntu"/>
                <a:sym typeface="Ubuntu"/>
              </a:rPr>
              <a:t>… and more</a:t>
            </a:r>
            <a:endParaRPr lang="en-GB" sz="2000" i="1" u="sng" dirty="0">
              <a:solidFill>
                <a:schemeClr val="bg1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84786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Έγγραφο" ma:contentTypeID="0x0101008AA9389C75F2AA46A7B1CB927C6FF2D4" ma:contentTypeVersion="13" ma:contentTypeDescription="Δημιουργία νέου εγγράφου" ma:contentTypeScope="" ma:versionID="db4e6c251aedd4c8d40194d0d99c8725">
  <xsd:schema xmlns:xsd="http://www.w3.org/2001/XMLSchema" xmlns:xs="http://www.w3.org/2001/XMLSchema" xmlns:p="http://schemas.microsoft.com/office/2006/metadata/properties" xmlns:ns3="3ee8b910-2f2c-44c0-9265-bdd79da590ab" xmlns:ns4="fb8ba53d-021d-4c4f-bc76-9049e073384e" targetNamespace="http://schemas.microsoft.com/office/2006/metadata/properties" ma:root="true" ma:fieldsID="60f82b2676d78d6bccea479b57f60622" ns3:_="" ns4:_="">
    <xsd:import namespace="3ee8b910-2f2c-44c0-9265-bdd79da590ab"/>
    <xsd:import namespace="fb8ba53d-021d-4c4f-bc76-9049e073384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e8b910-2f2c-44c0-9265-bdd79da590a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8ba53d-021d-4c4f-bc76-9049e073384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Κοινή χρήση με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Κοινή χρήση με λεπτομέρειες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Κοινή χρήση κατακερματισμού υπόδειξης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Τύπος περιεχομένου"/>
        <xsd:element ref="dc:title" minOccurs="0" maxOccurs="1" ma:index="4" ma:displayName="Τίτλο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4E69330-B48A-4101-B416-1D8DC8EEA9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ee8b910-2f2c-44c0-9265-bdd79da590ab"/>
    <ds:schemaRef ds:uri="fb8ba53d-021d-4c4f-bc76-9049e073384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839519B-E2BE-4166-9710-DB615E859D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0B7A05-D0BA-4F43-8C00-5249C9423657}">
  <ds:schemaRefs>
    <ds:schemaRef ds:uri="http://schemas.openxmlformats.org/package/2006/metadata/core-properties"/>
    <ds:schemaRef ds:uri="http://schemas.microsoft.com/office/2006/documentManagement/types"/>
    <ds:schemaRef ds:uri="3ee8b910-2f2c-44c0-9265-bdd79da590ab"/>
    <ds:schemaRef ds:uri="http://schemas.microsoft.com/office/2006/metadata/properties"/>
    <ds:schemaRef ds:uri="fb8ba53d-021d-4c4f-bc76-9049e073384e"/>
    <ds:schemaRef ds:uri="http://purl.org/dc/terms/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1355</TotalTime>
  <Words>609</Words>
  <Application>Microsoft Office PowerPoint</Application>
  <PresentationFormat>Widescreen</PresentationFormat>
  <Paragraphs>96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Courier New</vt:lpstr>
      <vt:lpstr>Ubuntu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Alen Maletic</dc:creator>
  <cp:lastModifiedBy>Eirini Gkotsi</cp:lastModifiedBy>
  <cp:revision>36</cp:revision>
  <dcterms:created xsi:type="dcterms:W3CDTF">2018-03-02T11:50:37Z</dcterms:created>
  <dcterms:modified xsi:type="dcterms:W3CDTF">2020-11-09T17:30:12Z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0x0101008AA9389C75F2AA46A7B1CB927C6FF2D4</vt:lpwstr>
  </property>
</Properties>
</file>