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52" r:id="rId2"/>
    <p:sldMasterId id="2147483864" r:id="rId3"/>
  </p:sldMasterIdLst>
  <p:notesMasterIdLst>
    <p:notesMasterId r:id="rId15"/>
  </p:notesMasterIdLst>
  <p:sldIdLst>
    <p:sldId id="262" r:id="rId4"/>
    <p:sldId id="330" r:id="rId5"/>
    <p:sldId id="265" r:id="rId6"/>
    <p:sldId id="280" r:id="rId7"/>
    <p:sldId id="296" r:id="rId8"/>
    <p:sldId id="273" r:id="rId9"/>
    <p:sldId id="312" r:id="rId10"/>
    <p:sldId id="314" r:id="rId11"/>
    <p:sldId id="331" r:id="rId12"/>
    <p:sldId id="332" r:id="rId13"/>
    <p:sldId id="31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is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124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-25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AF98A-35DF-4CDF-88BE-CD4A64A55167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BD98B-487E-47F9-B93D-EA723D8D9A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1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5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91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38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83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96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37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42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572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8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84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39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66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808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73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88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04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488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425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04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77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16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318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508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189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38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7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7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1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3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3A86-046C-4C4B-A370-7E4C7B8161E3}" type="datetimeFigureOut">
              <a:rPr lang="en-US" smtClean="0"/>
              <a:pPr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A7365-1BB5-4BBA-AD12-80D90C7737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5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3A86-046C-4C4B-A370-7E4C7B8161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A7365-1BB5-4BBA-AD12-80D90C7737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0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l-GR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0" y="1515753"/>
            <a:ext cx="9144000" cy="5342247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l-GR" altLang="el-GR" sz="1500" b="1" dirty="0">
              <a:solidFill>
                <a:srgbClr val="002060"/>
              </a:solidFill>
              <a:latin typeface="Constantia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l-GR" altLang="el-GR" b="1" dirty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2</a:t>
            </a:r>
            <a:r>
              <a:rPr lang="el-GR" altLang="el-GR" b="1" baseline="30000" dirty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ο</a:t>
            </a:r>
            <a:r>
              <a:rPr lang="el-GR" altLang="el-GR" b="1" dirty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Διακρατικό, Διαδικτυακό Συνέδριο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l-GR" altLang="el-GR" b="1" dirty="0">
              <a:solidFill>
                <a:srgbClr val="002060"/>
              </a:solidFill>
              <a:latin typeface="Constantia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l-GR" altLang="el-GR" b="1" dirty="0">
              <a:solidFill>
                <a:srgbClr val="002060"/>
              </a:solidFill>
              <a:latin typeface="Constantia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l-GR" sz="2100" b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lvl="0"/>
            <a:r>
              <a:rPr lang="en-US" sz="2100" b="1" dirty="0">
                <a:solidFill>
                  <a:srgbClr val="002060"/>
                </a:solidFill>
                <a:latin typeface="Constantia" panose="02030602050306030303" pitchFamily="18" charset="0"/>
              </a:rPr>
              <a:t> «</a:t>
            </a:r>
            <a:r>
              <a:rPr lang="el-GR" sz="2100" b="1" dirty="0">
                <a:solidFill>
                  <a:srgbClr val="002060"/>
                </a:solidFill>
                <a:latin typeface="Constantia" panose="02030602050306030303" pitchFamily="18" charset="0"/>
              </a:rPr>
              <a:t>Διασφάλιση ποιότητας στα ΙΕΚ σε συνθήκες πανδημίας. Η περίπτωση της Ελληνικής Βιοτεχνικής Εταιρείας – Διπλαρείου Σχολής</a:t>
            </a:r>
            <a:r>
              <a:rPr lang="en-US" sz="2100" b="1" dirty="0">
                <a:solidFill>
                  <a:srgbClr val="002060"/>
                </a:solidFill>
                <a:latin typeface="Constantia" panose="02030602050306030303" pitchFamily="18" charset="0"/>
              </a:rPr>
              <a:t>.»</a:t>
            </a:r>
            <a:r>
              <a:rPr lang="el-GR" sz="1950" dirty="0">
                <a:solidFill>
                  <a:prstClr val="black"/>
                </a:solidFill>
              </a:rPr>
              <a:t> 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l-GR" altLang="el-GR" b="1" i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l-GR" altLang="el-GR" b="1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Μπίτης Κ. Αθανάσιος</a:t>
            </a:r>
            <a:endParaRPr lang="el-GR" altLang="el-GR" sz="1350" b="1" i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l-GR" altLang="el-GR" sz="1350" b="1" i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l-GR" altLang="el-GR" sz="1350" b="1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l-GR" altLang="el-GR" sz="1800" b="1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Διοικητικό Στέλεχος Ι.Ι.Ε.Κ. και Κε.Δι.Βι.Μ.2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l-GR" altLang="el-GR" sz="1800" b="1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Δασολόγος Περιβαλλοντολόγος Α.Π.Θ.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l-GR" sz="1800" b="1" i="1" dirty="0">
                <a:solidFill>
                  <a:prstClr val="black"/>
                </a:solidFill>
                <a:latin typeface="Constantia" panose="02030602050306030303" pitchFamily="18" charset="0"/>
                <a:cs typeface="Times New Roman" pitchFamily="18" charset="0"/>
              </a:rPr>
              <a:t>MSc  </a:t>
            </a:r>
            <a:r>
              <a:rPr lang="el-GR" altLang="el-GR" sz="1800" b="1" i="1" dirty="0">
                <a:solidFill>
                  <a:prstClr val="black"/>
                </a:solidFill>
                <a:latin typeface="Constantia" panose="02030602050306030303" pitchFamily="18" charset="0"/>
                <a:cs typeface="Times New Roman" pitchFamily="18" charset="0"/>
              </a:rPr>
              <a:t>Διοίκηση και Διαχείριση Εκπαιδευτικών Μονάδων</a:t>
            </a:r>
            <a:endParaRPr lang="en-US" altLang="el-GR" sz="1800" b="1" i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el-GR" sz="18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Αθήνα 09 Νοεμβρίου 2020</a:t>
            </a:r>
            <a:endParaRPr lang="el-GR" sz="18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85" b="27939"/>
          <a:stretch/>
        </p:blipFill>
        <p:spPr bwMode="auto">
          <a:xfrm>
            <a:off x="170005" y="155591"/>
            <a:ext cx="2988832" cy="136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861" y="155591"/>
            <a:ext cx="2069330" cy="625806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6333" y="2412579"/>
            <a:ext cx="4078577" cy="463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21" y="0"/>
            <a:ext cx="67763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1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753252F-4873-4F63-801D-CC719279A7D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628650" y="2226469"/>
            <a:ext cx="7886700" cy="204853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l-GR" sz="4500" b="1" dirty="0">
                <a:latin typeface="Batang" panose="02030600000101010101" pitchFamily="18" charset="-127"/>
                <a:ea typeface="Batang" panose="02030600000101010101" pitchFamily="18" charset="-127"/>
              </a:rPr>
              <a:t>Σας ευχαριστώ πολύ για την προσοχή σας..!!</a:t>
            </a:r>
          </a:p>
          <a:p>
            <a:pPr marL="0" indent="0" algn="ctr">
              <a:buNone/>
            </a:pPr>
            <a:r>
              <a:rPr lang="el-GR" sz="4500" b="1" dirty="0">
                <a:latin typeface="Batang" panose="02030600000101010101" pitchFamily="18" charset="-127"/>
                <a:ea typeface="Batang" panose="02030600000101010101" pitchFamily="18" charset="-127"/>
              </a:rPr>
              <a:t>Ερωτήσεις;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87" y="3534082"/>
            <a:ext cx="2637113" cy="237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430"/>
            <a:ext cx="2725340" cy="123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xmlns="" id="{1586C6BD-78BF-4536-B926-29C48DF37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0778" y="276937"/>
            <a:ext cx="2069330" cy="62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9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88CBC1F8-7B99-414D-8573-6E1531A0E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7048" y="1416349"/>
            <a:ext cx="2760098" cy="3697685"/>
          </a:xfrm>
        </p:spPr>
        <p:txBody>
          <a:bodyPr>
            <a:normAutofit/>
          </a:bodyPr>
          <a:lstStyle/>
          <a:p>
            <a:pPr algn="ctr"/>
            <a:r>
              <a:rPr lang="el-GR" sz="2100" b="1" i="1" dirty="0">
                <a:solidFill>
                  <a:srgbClr val="002060"/>
                </a:solidFill>
                <a:latin typeface="Constantia"/>
                <a:cs typeface="Arial" charset="0"/>
              </a:rPr>
              <a:t>Ινστιτούτα Επαγγελματικής Κατάρτισης (Ι.Ε.Κ.)</a:t>
            </a:r>
            <a:endParaRPr lang="en-US" sz="3075" dirty="0">
              <a:solidFill>
                <a:schemeClr val="accent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5A48DF33-A7C7-4102-9C42-2FC6E1696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08" y="1319657"/>
            <a:ext cx="6375946" cy="4634681"/>
          </a:xfrm>
        </p:spPr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Τα Ι.Ε.Κ. έχουν σκοπό την παροχή υπηρεσιών αρχικής ή και συνεχιζόμενης επαγγελματικής κατάρτισης,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Τα ΙΕΚ εντάσσονται στην άτυπη εκπαίδευση,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Μπορεί να είναι δημόσια αλλά και ιδιωτικά,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Δικαίωμα εγγραφής έχουν οι κάτοχοι Απολυτηρίου Λυκείου,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Η φοίτηση διαρκεί 5 εξάμηνα (4 εξάμηνα κατάρτισης και 1  Πρακτικής Άσκησης ή Μαθητείας).</a:t>
            </a:r>
            <a:endParaRPr lang="el-GR" alt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465" y="188205"/>
            <a:ext cx="2749677" cy="1228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3" y="294664"/>
            <a:ext cx="2830305" cy="1024993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048" y="2419690"/>
            <a:ext cx="1786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92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88CBC1F8-7B99-414D-8573-6E1531A0E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051" y="0"/>
            <a:ext cx="9159051" cy="427220"/>
          </a:xfrm>
        </p:spPr>
        <p:txBody>
          <a:bodyPr>
            <a:normAutofit/>
          </a:bodyPr>
          <a:lstStyle/>
          <a:p>
            <a:pPr algn="ctr"/>
            <a:r>
              <a:rPr lang="el-GR" sz="2100" b="1" dirty="0">
                <a:solidFill>
                  <a:srgbClr val="002060"/>
                </a:solidFill>
                <a:latin typeface="Constantia"/>
              </a:rPr>
              <a:t>Ινστιτούτα Επαγγελματικής Κατάρτισης (Ι.Ε.Κ.)</a:t>
            </a:r>
            <a:endParaRPr lang="en-US" sz="3075" dirty="0">
              <a:solidFill>
                <a:schemeClr val="accent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5A48DF33-A7C7-4102-9C42-2FC6E1696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80" y="2614416"/>
            <a:ext cx="9067799" cy="3873730"/>
          </a:xfrm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Το κάθε ΙΕΚ αποτελεί ένα κοινωνικό σύστημα, στο εσωτερικό του οποίου αναπτύσσονται σχέσεις αμφίδρομες ανάμεσα στα μέλη που το αποτελούν (διευθυντές, εκπαιδευτικούς, σπουδαστές,  προσωπικό σχολείου, γονείς, τοπική κοινωνία).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Η ικανοποίηση των αναγκών όλων των «μελών» της κοινότητας και ο στρατηγικός σχεδιασμός των δράσεων του κάθε ΙΕΚ συνδέονται άμεσα με τη βελτίωση της ποιότητας και της αποτελεσματικότητας του.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Στο κάθε ΙΕΚ η εκπαιδευτική πραγματικότητα διαμορφώνεται όχι μόνο από την διαδικασία κατάρτισης, όπως ορίζεται από το αναλυτικό πρόγραμμα, αλλά επηρεάζεται και από το περιβάλλον μέσα στο οποίο λειτουργεί και αναπτύσσει την δυναμική του.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altLang="el-GR" sz="1800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4" t="1" b="-5041"/>
          <a:stretch/>
        </p:blipFill>
        <p:spPr>
          <a:xfrm>
            <a:off x="4300705" y="5459104"/>
            <a:ext cx="4688124" cy="139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4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4F9F79B-A093-478E-96B5-EE02BC93A85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2781870-66E6-43CF-9D3C-C9AA3F2E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6367"/>
            <a:ext cx="9144000" cy="79088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l-GR" sz="2100" b="1" i="1" dirty="0">
                <a:solidFill>
                  <a:srgbClr val="002060"/>
                </a:solidFill>
                <a:latin typeface="Constantia"/>
                <a:ea typeface="+mn-ea"/>
                <a:cs typeface="Arial" charset="0"/>
              </a:rPr>
              <a:t>Η  Ελληνική Βιοτεχνική Εταιρεία - Διπλάρειος   Σχολή</a:t>
            </a:r>
            <a:br>
              <a:rPr lang="el-GR" sz="2100" b="1" i="1" dirty="0">
                <a:solidFill>
                  <a:srgbClr val="002060"/>
                </a:solidFill>
                <a:latin typeface="Constantia"/>
                <a:ea typeface="+mn-ea"/>
                <a:cs typeface="Arial" charset="0"/>
              </a:rPr>
            </a:br>
            <a:endParaRPr lang="el-GR" sz="21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4F2FEB2E-9A32-4522-BF47-41178955F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11" y="461808"/>
            <a:ext cx="9144000" cy="7059139"/>
          </a:xfrm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H </a:t>
            </a:r>
            <a:r>
              <a:rPr lang="el-GR" sz="2000" b="1" dirty="0">
                <a:solidFill>
                  <a:prstClr val="black"/>
                </a:solidFill>
                <a:latin typeface="Constantia" panose="02030602050306030303" pitchFamily="18" charset="0"/>
              </a:rPr>
              <a:t>Ελληνική Βιοτεχνική Εταιρεία – Διπλάρειος Σχολή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,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εμφανίζει πολλές ιδιαιτερότητες, σε βαθμό που την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καθιστούν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μοναδική περίπτωση στον Ελλαδικό χώρο μιας και είναι ένας ιδιωτικός, κοινωφελής, μη κερδοσκοπικός οργανισμός που προσφέρει δωρεάν εκπαίδευση.</a:t>
            </a:r>
            <a:endParaRPr lang="en-US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Ιδρύθηκε στην Αθήνα το 1892, από τον </a:t>
            </a:r>
            <a:r>
              <a:rPr lang="el-GR" sz="2000" b="1" dirty="0">
                <a:solidFill>
                  <a:prstClr val="black"/>
                </a:solidFill>
                <a:latin typeface="Constantia" panose="02030602050306030303" pitchFamily="18" charset="0"/>
              </a:rPr>
              <a:t>Κυπάρισσο Στέφανο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, με σκοπό  την προαγωγή και ανάπτυξη της δωρεάν τεχνικής εκπαίδευσης.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Ο </a:t>
            </a:r>
            <a:r>
              <a:rPr lang="el-GR" sz="2000" b="1" dirty="0">
                <a:solidFill>
                  <a:prstClr val="black"/>
                </a:solidFill>
                <a:latin typeface="Constantia" panose="02030602050306030303" pitchFamily="18" charset="0"/>
              </a:rPr>
              <a:t>Αριστείδης Διπλάρης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, όρισε τη διάθεση της περιουσίας του για την ίδρυση της </a:t>
            </a:r>
            <a:r>
              <a:rPr lang="el-GR" sz="2000" b="1" dirty="0">
                <a:solidFill>
                  <a:prstClr val="black"/>
                </a:solidFill>
                <a:latin typeface="Constantia" panose="02030602050306030303" pitchFamily="18" charset="0"/>
              </a:rPr>
              <a:t>Διπλαρείου Σχολής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, στην οποία θα διδάσκονταν δωρεάν σε νέους Σχέδιο και Τέχνες.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Από το 1915 οι σχολές λειτουργούν ενωμένες με ενιαία διοίκηση ως: Σχολές της </a:t>
            </a:r>
            <a:r>
              <a:rPr lang="el-GR" sz="2000" b="1" dirty="0">
                <a:solidFill>
                  <a:prstClr val="black"/>
                </a:solidFill>
                <a:latin typeface="Constantia" panose="02030602050306030303" pitchFamily="18" charset="0"/>
              </a:rPr>
              <a:t>``Ελληνικής Βιοτεχνικής Εταιρείας - Διπλαρείου Σχολής``. 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Σήμερα παρέχει τις εκπαιδευτικές της υπηρεσίες ως Ι.Ι.Ε.Κ. και ως Κε.Δι.Βι.Μ.2.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n-US" sz="18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n-US" sz="18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l-GR" sz="1800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94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88CBC1F8-7B99-414D-8573-6E1531A0E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49705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100" b="1" dirty="0">
                <a:solidFill>
                  <a:srgbClr val="002060"/>
                </a:solidFill>
                <a:latin typeface="Constantia"/>
              </a:rPr>
              <a:t>Η ποιότητα στα ΙΕΚ όπως την αντιλαμβάνεται η Ε.Β.Ε – Διπλάρειος Σχολή</a:t>
            </a:r>
            <a:endParaRPr lang="en-US" sz="3075" dirty="0">
              <a:solidFill>
                <a:schemeClr val="accent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5A48DF33-A7C7-4102-9C42-2FC6E1696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10164"/>
            <a:ext cx="9144000" cy="4325922"/>
          </a:xfrm>
        </p:spPr>
        <p:txBody>
          <a:bodyPr anchor="ctr">
            <a:normAutofit fontScale="85000" lnSpcReduction="20000"/>
          </a:bodyPr>
          <a:lstStyle/>
          <a:p>
            <a:pPr marL="0" indent="0" algn="just">
              <a:lnSpc>
                <a:spcPct val="16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el-GR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Η ποιότητα στα Ινστιτούτα Επαγγελματικής Κατάρτισης (Ι.Ε.Κ.) αναφέρεται</a:t>
            </a:r>
            <a:r>
              <a:rPr lang="en-US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:</a:t>
            </a:r>
          </a:p>
          <a:p>
            <a:pPr algn="just">
              <a:lnSpc>
                <a:spcPct val="16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 στη βελτίωση της διαδικασίας</a:t>
            </a:r>
            <a:r>
              <a:rPr lang="en-US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 </a:t>
            </a:r>
            <a:r>
              <a:rPr lang="el-GR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κατάρτισης μέσα από τη διαμόρφωση κατάλληλων αναλυτικών προγραμμάτων που εστιάζουν στις ανάγκες των καταρτιζόμενων λαμβάνοντας σοβαρά υπόψιν και τις ανάγκες και απαιτήσεις της αγοράς εργασίας,</a:t>
            </a:r>
          </a:p>
          <a:p>
            <a:pPr algn="just">
              <a:lnSpc>
                <a:spcPct val="16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 στην ύπαρξη των κατάλληλων υποδομών με την εφαρμογή κατάλληλων μεθόδων και πρακτικών διδασκαλίας που ενισχύουν την Επαγγελματική Εκπαίδευση και Κατάρτιση,</a:t>
            </a:r>
          </a:p>
          <a:p>
            <a:pPr algn="just">
              <a:lnSpc>
                <a:spcPct val="16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 και συνολικά στη βελτίωση των υπηρεσιών (διοίκησης, γραμματείας, επικοινωνίας </a:t>
            </a:r>
            <a:r>
              <a:rPr lang="el-GR" sz="2200" dirty="0" err="1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κλπ</a:t>
            </a:r>
            <a:r>
              <a:rPr lang="el-GR" sz="22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) που παρέχονται από τα ΙΕΚ.</a:t>
            </a:r>
            <a:endParaRPr lang="en-US" sz="22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60000"/>
              </a:lnSpc>
              <a:spcBef>
                <a:spcPts val="450"/>
              </a:spcBef>
              <a:spcAft>
                <a:spcPts val="450"/>
              </a:spcAft>
            </a:pPr>
            <a:endParaRPr lang="en-US" sz="18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el-GR" sz="18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 rotWithShape="1">
          <a:blip r:embed="rId2"/>
          <a:srcRect l="1455" t="32970" r="-1455" b="32848"/>
          <a:stretch/>
        </p:blipFill>
        <p:spPr>
          <a:xfrm>
            <a:off x="4106486" y="5136086"/>
            <a:ext cx="5037513" cy="1721914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xmlns="" id="{2AE86722-BD2B-47AE-9BE3-F5DF54F0E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45302"/>
            <a:ext cx="3519206" cy="17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11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4F2FEB2E-9A32-4522-BF47-41178955F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6" y="832518"/>
            <a:ext cx="9048466" cy="5192964"/>
          </a:xfrm>
        </p:spPr>
        <p:txBody>
          <a:bodyPr anchor="ctr"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ct val="20000"/>
              </a:spcBef>
              <a:buNone/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endParaRPr lang="en-US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ct val="20000"/>
              </a:spcBef>
              <a:buNone/>
            </a:pP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H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μεγάλη  δοκιμασία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,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που ακούει στο όνομα 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COVID-19,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μας στέλνει συνεχώς 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μηνύματα εγρήγορσης και ανάγκης καλύτερης οργάνωσης των υποστηρικτικών εκπαιδευτικών μας κυρίως δομών. Κυρίως μας 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δίνει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την ευκαιρία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</a:rPr>
              <a:t>:</a:t>
            </a:r>
            <a:endParaRPr 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να μετρήσουμε στάσεις,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να προβληματιστούμε,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να εκτιμήσουμε καταστάσεις,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να αναθεωρήσουμε εκτιμήσεις,</a:t>
            </a: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</a:rPr>
              <a:t> να επαναπροσδιορίσουμε αξίες.</a:t>
            </a:r>
          </a:p>
          <a:p>
            <a:pPr marL="0" indent="0" algn="just">
              <a:lnSpc>
                <a:spcPct val="150000"/>
              </a:lnSpc>
              <a:spcBef>
                <a:spcPct val="20000"/>
              </a:spcBef>
              <a:buNone/>
            </a:pPr>
            <a:endParaRPr 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ct val="20000"/>
              </a:spcBef>
              <a:buNone/>
            </a:pPr>
            <a:endParaRPr 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</a:pPr>
            <a:endParaRPr lang="el-GR" sz="2000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Τίτλος 1">
            <a:extLst>
              <a:ext uri="{FF2B5EF4-FFF2-40B4-BE49-F238E27FC236}">
                <a16:creationId xmlns:a16="http://schemas.microsoft.com/office/drawing/2014/main" xmlns="" id="{88CBC1F8-7B99-414D-8573-6E1531A0E242}"/>
              </a:ext>
            </a:extLst>
          </p:cNvPr>
          <p:cNvSpPr txBox="1">
            <a:spLocks/>
          </p:cNvSpPr>
          <p:nvPr/>
        </p:nvSpPr>
        <p:spPr>
          <a:xfrm>
            <a:off x="344773" y="42603"/>
            <a:ext cx="8454452" cy="43846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100" b="1" dirty="0">
                <a:solidFill>
                  <a:srgbClr val="002060"/>
                </a:solidFill>
                <a:latin typeface="Constantia"/>
                <a:cs typeface="Arial" charset="0"/>
              </a:rPr>
              <a:t>Το σήμερα για την  Ε.Β.Ε – Διπλάρειο Σχολή</a:t>
            </a:r>
            <a:endParaRPr lang="en-US" sz="3075" dirty="0">
              <a:solidFill>
                <a:schemeClr val="accent1"/>
              </a:solidFill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6" b="3560"/>
          <a:stretch/>
        </p:blipFill>
        <p:spPr>
          <a:xfrm>
            <a:off x="4484792" y="4339244"/>
            <a:ext cx="4659208" cy="231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8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D65C13A-5A7B-4716-AD9C-F72F44CC7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"/>
            <a:ext cx="7886700" cy="504967"/>
          </a:xfrm>
        </p:spPr>
        <p:txBody>
          <a:bodyPr>
            <a:normAutofit/>
          </a:bodyPr>
          <a:lstStyle/>
          <a:p>
            <a:pPr algn="ctr"/>
            <a:r>
              <a:rPr lang="el-GR" sz="2100" b="1" dirty="0">
                <a:solidFill>
                  <a:srgbClr val="002060"/>
                </a:solidFill>
                <a:latin typeface="Cambria" panose="02040503050406030204" pitchFamily="18" charset="0"/>
              </a:rPr>
              <a:t>Εφαρμογή και </a:t>
            </a:r>
            <a:r>
              <a:rPr lang="el-GR" sz="21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διασφάλιση </a:t>
            </a:r>
            <a:r>
              <a:rPr lang="el-GR" sz="2100" b="1" dirty="0">
                <a:solidFill>
                  <a:srgbClr val="002060"/>
                </a:solidFill>
                <a:latin typeface="Cambria" panose="02040503050406030204" pitchFamily="18" charset="0"/>
              </a:rPr>
              <a:t>της ποιότητας </a:t>
            </a:r>
            <a:endParaRPr lang="en-US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>
          <a:xfrm>
            <a:off x="0" y="389834"/>
            <a:ext cx="9144000" cy="6468166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Απαραίτητοι παράγοντες για την εφαρμογή και διασφάλιση της ποιότητας 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στις Σχολές της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  </a:t>
            </a: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Ε.Β.Ε – 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Διπλαρείου Σχολής είναι</a:t>
            </a:r>
            <a:r>
              <a:rPr lang="en-US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:</a:t>
            </a:r>
            <a:endParaRPr lang="el-GR" sz="2000" dirty="0">
              <a:solidFill>
                <a:prstClr val="black"/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η αντιμετώπιση της εκπαίδευσης, ως μία μετρήσιμη υπηρεσία, που πρέπει συνεχώς να καταγράφεται, να αξιολογείται, να βελτιώνεται και να προσαρμόζεται ανάλογα με τις συνθήκες</a:t>
            </a:r>
            <a:r>
              <a:rPr lang="el-GR" sz="2000" dirty="0" smtClean="0">
                <a:solidFill>
                  <a:prstClr val="black"/>
                </a:solidFill>
                <a:latin typeface="Constantia" panose="02030602050306030303" pitchFamily="18" charset="0"/>
                <a:ea typeface="Calibri"/>
                <a:cs typeface="Times New Roman"/>
              </a:rPr>
              <a:t>,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 </a:t>
            </a:r>
            <a:r>
              <a:rPr lang="el-GR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η εκπαίδευση να εξετάζεται </a:t>
            </a: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ως κοινωνική </a:t>
            </a:r>
            <a:r>
              <a:rPr lang="el-GR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εμπειρία μαθητείας </a:t>
            </a: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αλλά και ως κανονιστικό πλαίσιο στο οποίο συνυπολογίζεται ο κοινωνικός </a:t>
            </a:r>
            <a:r>
              <a:rPr lang="el-GR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μετασχηματισμός,</a:t>
            </a:r>
            <a:endParaRPr lang="el-GR" sz="20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η εισαγωγή νέων και αποτελεσματικών μέθοδών εκπαίδευσης, χρησιμοποιώντας στο μέγιστο τις τεχνολογικές και κτηριακές υποδομές του οργανισμού, ώστε να βελτιωθεί η παροχή του εκπαιδευτικού έργου, 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η εισαγωγή νέων </a:t>
            </a:r>
            <a:r>
              <a:rPr lang="el-GR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αρχών</a:t>
            </a:r>
            <a:r>
              <a:rPr lang="el-GR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 (σχεδιασμός </a:t>
            </a: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μαθησιακών εμπειριών σε επίπεδο εφαρμογής για μια αποτελεσματική </a:t>
            </a:r>
            <a:r>
              <a:rPr lang="el-GR" sz="2000" dirty="0" smtClean="0">
                <a:latin typeface="Constantia" panose="02030602050306030303" pitchFamily="18" charset="0"/>
                <a:ea typeface="Calibri"/>
                <a:cs typeface="Times New Roman"/>
              </a:rPr>
              <a:t>κατάρτιση) και </a:t>
            </a:r>
            <a:r>
              <a:rPr lang="el-GR" sz="2000" dirty="0">
                <a:latin typeface="Constantia" panose="02030602050306030303" pitchFamily="18" charset="0"/>
                <a:ea typeface="Calibri"/>
                <a:cs typeface="Times New Roman"/>
              </a:rPr>
              <a:t>η δημιουργία αντίστοιχης κουλτούρας εντός του οργανισμού,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20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el-GR" sz="22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9410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>
          <a:xfrm>
            <a:off x="0" y="95533"/>
            <a:ext cx="9061554" cy="6762467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η εισαγωγή μεθόδων μέτρησης και αξιολόγησης των αναγκών των εμπλεκομένων στην διαδικασία κατάρτισης, κυρίως των σπουδαστών, </a:t>
            </a: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προτάσεις για την αναβάθμιση και επικαιροποίηση των αναλυτικών προγραμμάτων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,</a:t>
            </a:r>
            <a:endParaRPr lang="el-GR" sz="3600" dirty="0" smtClean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ο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έλεγχος της ορθής τήρησης των διαδικασιών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,</a:t>
            </a: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η ενθάρρυνση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των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εκπαιδευτικών και προσωπικού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για ανάληψη πρωτοβουλιών και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καινοτομιών,</a:t>
            </a:r>
            <a:endParaRPr lang="el-GR" sz="36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η διαρκής ενημέρωση, αναθεώρηση και επικαιροποίηση του τύπου των εγγράφων που χρησιμοποιούνται,</a:t>
            </a: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η μέγιστη χρήση των ψηφιακών τεχνολογιών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θα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μετασχηματίσει την οργάνωση της γραμματείας,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θα αυξήσει την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απόδοση της,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θα περιορίσει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το κόστος και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θα επιταχύνει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τ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ις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συνήθεις διοικητικές διαδικασίες για εκπαιδευτικούς και σπουδαστές,</a:t>
            </a: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endParaRPr lang="el-GR" sz="285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015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>
          <a:xfrm>
            <a:off x="4039984" y="0"/>
            <a:ext cx="4921135" cy="6101542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ο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καθορισμός της ευθύνης για την οργάνωση και διοικητική υποστήριξη όλων των εκπαιδευτικών δραστηριοτήτων,</a:t>
            </a: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Τέλος, θα πρέπει να τονιστεί η σπουδαιότητα της βούλησης </a:t>
            </a:r>
            <a:r>
              <a:rPr lang="el-GR" sz="3600" dirty="0" smtClean="0">
                <a:latin typeface="Constantia" panose="02030602050306030303" pitchFamily="18" charset="0"/>
                <a:ea typeface="Calibri"/>
                <a:cs typeface="Times New Roman"/>
              </a:rPr>
              <a:t>του Διοικητικού Συμβουλίου, </a:t>
            </a:r>
            <a:r>
              <a:rPr lang="el-GR" sz="3600" dirty="0">
                <a:latin typeface="Constantia" panose="02030602050306030303" pitchFamily="18" charset="0"/>
                <a:ea typeface="Calibri"/>
                <a:cs typeface="Times New Roman"/>
              </a:rPr>
              <a:t>προκειμένου να εφαρμοστούν οι αρχές ποιότητας στις Σχολές της Ελληνικής Βιοτεχνικής Εταιρείας – Διπλαρείου Σχολής, αλλά και να καμφθούν οι πιθανές αρνητικές αντιδράσεις από τα διάφορα εμπλεκόμενα μέρη.</a:t>
            </a: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endParaRPr lang="el-GR" sz="285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7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el-GR" sz="1800" dirty="0">
              <a:latin typeface="Constantia" panose="02030602050306030303" pitchFamily="18" charset="0"/>
              <a:ea typeface="Calibri"/>
              <a:cs typeface="Times New Roman"/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73163" cy="342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0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0_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5385</TotalTime>
  <Words>782</Words>
  <Application>Microsoft Office PowerPoint</Application>
  <PresentationFormat>Προβολή στην οθόνη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11</vt:i4>
      </vt:variant>
    </vt:vector>
  </HeadingPairs>
  <TitlesOfParts>
    <vt:vector size="21" baseType="lpstr">
      <vt:lpstr>Arial</vt:lpstr>
      <vt:lpstr>Batang</vt:lpstr>
      <vt:lpstr>Calibri</vt:lpstr>
      <vt:lpstr>Calibri Light</vt:lpstr>
      <vt:lpstr>Cambria</vt:lpstr>
      <vt:lpstr>Constantia</vt:lpstr>
      <vt:lpstr>Times New Roman</vt:lpstr>
      <vt:lpstr>Θέμα του Office</vt:lpstr>
      <vt:lpstr>4_Θέμα του Office</vt:lpstr>
      <vt:lpstr>10_Θέμα του Office</vt:lpstr>
      <vt:lpstr>                      </vt:lpstr>
      <vt:lpstr>Ινστιτούτα Επαγγελματικής Κατάρτισης (Ι.Ε.Κ.)</vt:lpstr>
      <vt:lpstr>Ινστιτούτα Επαγγελματικής Κατάρτισης (Ι.Ε.Κ.)</vt:lpstr>
      <vt:lpstr>Η  Ελληνική Βιοτεχνική Εταιρεία - Διπλάρειος   Σχολή </vt:lpstr>
      <vt:lpstr>Η ποιότητα στα ΙΕΚ όπως την αντιλαμβάνεται η Ε.Β.Ε – Διπλάρειος Σχολή</vt:lpstr>
      <vt:lpstr>Παρουσίαση του PowerPoint</vt:lpstr>
      <vt:lpstr>Εφαρμογή και διασφάλιση της ποιότητας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ΛΟΓΟΙ ΑΠΟΤΥΧΙΑΣ ΕΙΣΗΓΜΕΝΩΝ ΕΠΙΧΕΙΡΗΣΕΩΝ ΚΛΑΔΟΥ ΜΜΕ</dc:title>
  <dc:creator>Dimitris</dc:creator>
  <cp:lastModifiedBy>Λογαριασμός Microsoft</cp:lastModifiedBy>
  <cp:revision>313</cp:revision>
  <dcterms:created xsi:type="dcterms:W3CDTF">2018-04-26T16:56:59Z</dcterms:created>
  <dcterms:modified xsi:type="dcterms:W3CDTF">2020-11-05T07:42:44Z</dcterms:modified>
</cp:coreProperties>
</file>